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sldIdLst>
    <p:sldId id="256" r:id="rId2"/>
    <p:sldId id="257" r:id="rId3"/>
    <p:sldId id="258" r:id="rId4"/>
    <p:sldId id="288" r:id="rId5"/>
    <p:sldId id="261" r:id="rId6"/>
    <p:sldId id="287" r:id="rId7"/>
    <p:sldId id="260" r:id="rId8"/>
    <p:sldId id="341" r:id="rId9"/>
    <p:sldId id="343" r:id="rId10"/>
    <p:sldId id="295" r:id="rId11"/>
    <p:sldId id="262" r:id="rId12"/>
    <p:sldId id="342" r:id="rId13"/>
    <p:sldId id="263" r:id="rId14"/>
    <p:sldId id="264" r:id="rId15"/>
    <p:sldId id="265" r:id="rId16"/>
    <p:sldId id="266" r:id="rId17"/>
    <p:sldId id="269" r:id="rId18"/>
    <p:sldId id="268" r:id="rId19"/>
    <p:sldId id="299" r:id="rId20"/>
    <p:sldId id="271" r:id="rId21"/>
    <p:sldId id="270" r:id="rId22"/>
    <p:sldId id="274" r:id="rId23"/>
    <p:sldId id="273" r:id="rId24"/>
    <p:sldId id="275" r:id="rId25"/>
    <p:sldId id="272" r:id="rId26"/>
    <p:sldId id="267" r:id="rId27"/>
    <p:sldId id="280" r:id="rId28"/>
    <p:sldId id="279" r:id="rId29"/>
    <p:sldId id="278" r:id="rId30"/>
    <p:sldId id="2147473282" r:id="rId31"/>
    <p:sldId id="2147473283" r:id="rId32"/>
    <p:sldId id="281" r:id="rId33"/>
    <p:sldId id="289" r:id="rId34"/>
    <p:sldId id="291" r:id="rId35"/>
    <p:sldId id="294" r:id="rId36"/>
    <p:sldId id="283" r:id="rId37"/>
  </p:sldIdLst>
  <p:sldSz cx="10693400" cy="7561263"/>
  <p:notesSz cx="6797675" cy="9872663"/>
  <p:defaultTextStyle>
    <a:defPPr>
      <a:defRPr lang="de-DE"/>
    </a:defPPr>
    <a:lvl1pPr algn="l" rtl="0" eaLnBrk="0" fontAlgn="base" hangingPunct="0">
      <a:spcBef>
        <a:spcPct val="0"/>
      </a:spcBef>
      <a:spcAft>
        <a:spcPct val="0"/>
      </a:spcAft>
      <a:defRPr sz="2500" kern="1200">
        <a:solidFill>
          <a:srgbClr val="000000"/>
        </a:solidFill>
        <a:latin typeface="Arial" pitchFamily="34" charset="0"/>
        <a:ea typeface="Geneva"/>
        <a:cs typeface="Geneva"/>
      </a:defRPr>
    </a:lvl1pPr>
    <a:lvl2pPr marL="457200" algn="l" rtl="0" eaLnBrk="0" fontAlgn="base" hangingPunct="0">
      <a:spcBef>
        <a:spcPct val="0"/>
      </a:spcBef>
      <a:spcAft>
        <a:spcPct val="0"/>
      </a:spcAft>
      <a:defRPr sz="2500" kern="1200">
        <a:solidFill>
          <a:srgbClr val="000000"/>
        </a:solidFill>
        <a:latin typeface="Arial" pitchFamily="34" charset="0"/>
        <a:ea typeface="Geneva"/>
        <a:cs typeface="Geneva"/>
      </a:defRPr>
    </a:lvl2pPr>
    <a:lvl3pPr marL="914400" algn="l" rtl="0" eaLnBrk="0" fontAlgn="base" hangingPunct="0">
      <a:spcBef>
        <a:spcPct val="0"/>
      </a:spcBef>
      <a:spcAft>
        <a:spcPct val="0"/>
      </a:spcAft>
      <a:defRPr sz="2500" kern="1200">
        <a:solidFill>
          <a:srgbClr val="000000"/>
        </a:solidFill>
        <a:latin typeface="Arial" pitchFamily="34" charset="0"/>
        <a:ea typeface="Geneva"/>
        <a:cs typeface="Geneva"/>
      </a:defRPr>
    </a:lvl3pPr>
    <a:lvl4pPr marL="1371600" algn="l" rtl="0" eaLnBrk="0" fontAlgn="base" hangingPunct="0">
      <a:spcBef>
        <a:spcPct val="0"/>
      </a:spcBef>
      <a:spcAft>
        <a:spcPct val="0"/>
      </a:spcAft>
      <a:defRPr sz="2500" kern="1200">
        <a:solidFill>
          <a:srgbClr val="000000"/>
        </a:solidFill>
        <a:latin typeface="Arial" pitchFamily="34" charset="0"/>
        <a:ea typeface="Geneva"/>
        <a:cs typeface="Geneva"/>
      </a:defRPr>
    </a:lvl4pPr>
    <a:lvl5pPr marL="1828800" algn="l" rtl="0" eaLnBrk="0" fontAlgn="base" hangingPunct="0">
      <a:spcBef>
        <a:spcPct val="0"/>
      </a:spcBef>
      <a:spcAft>
        <a:spcPct val="0"/>
      </a:spcAft>
      <a:defRPr sz="2500" kern="1200">
        <a:solidFill>
          <a:srgbClr val="000000"/>
        </a:solidFill>
        <a:latin typeface="Arial" pitchFamily="34" charset="0"/>
        <a:ea typeface="Geneva"/>
        <a:cs typeface="Geneva"/>
      </a:defRPr>
    </a:lvl5pPr>
    <a:lvl6pPr marL="2286000" algn="l" defTabSz="914400" rtl="0" eaLnBrk="1" latinLnBrk="0" hangingPunct="1">
      <a:defRPr sz="2500" kern="1200">
        <a:solidFill>
          <a:srgbClr val="000000"/>
        </a:solidFill>
        <a:latin typeface="Arial" pitchFamily="34" charset="0"/>
        <a:ea typeface="Geneva"/>
        <a:cs typeface="Geneva"/>
      </a:defRPr>
    </a:lvl6pPr>
    <a:lvl7pPr marL="2743200" algn="l" defTabSz="914400" rtl="0" eaLnBrk="1" latinLnBrk="0" hangingPunct="1">
      <a:defRPr sz="2500" kern="1200">
        <a:solidFill>
          <a:srgbClr val="000000"/>
        </a:solidFill>
        <a:latin typeface="Arial" pitchFamily="34" charset="0"/>
        <a:ea typeface="Geneva"/>
        <a:cs typeface="Geneva"/>
      </a:defRPr>
    </a:lvl7pPr>
    <a:lvl8pPr marL="3200400" algn="l" defTabSz="914400" rtl="0" eaLnBrk="1" latinLnBrk="0" hangingPunct="1">
      <a:defRPr sz="2500" kern="1200">
        <a:solidFill>
          <a:srgbClr val="000000"/>
        </a:solidFill>
        <a:latin typeface="Arial" pitchFamily="34" charset="0"/>
        <a:ea typeface="Geneva"/>
        <a:cs typeface="Geneva"/>
      </a:defRPr>
    </a:lvl8pPr>
    <a:lvl9pPr marL="3657600" algn="l" defTabSz="914400" rtl="0" eaLnBrk="1" latinLnBrk="0" hangingPunct="1">
      <a:defRPr sz="2500" kern="1200">
        <a:solidFill>
          <a:srgbClr val="000000"/>
        </a:solidFill>
        <a:latin typeface="Arial" pitchFamily="34" charset="0"/>
        <a:ea typeface="Geneva"/>
        <a:cs typeface="Geneva"/>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313"/>
    <a:srgbClr val="5BAC35"/>
    <a:srgbClr val="FFFFFF"/>
    <a:srgbClr val="C0D89F"/>
    <a:srgbClr val="D6E9B6"/>
    <a:srgbClr val="E2001A"/>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0929"/>
  </p:normalViewPr>
  <p:slideViewPr>
    <p:cSldViewPr>
      <p:cViewPr varScale="1">
        <p:scale>
          <a:sx n="100" d="100"/>
          <a:sy n="100" d="100"/>
        </p:scale>
        <p:origin x="1404" y="96"/>
      </p:cViewPr>
      <p:guideLst>
        <p:guide orient="horz" pos="2381"/>
        <p:guide pos="3368"/>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255" cy="493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tx1"/>
                </a:solidFill>
                <a:latin typeface="Lucida Grande" charset="0"/>
                <a:ea typeface="Geneva" charset="0"/>
                <a:cs typeface="Geneva" charset="0"/>
              </a:defRPr>
            </a:lvl1pPr>
          </a:lstStyle>
          <a:p>
            <a:pPr>
              <a:defRPr/>
            </a:pPr>
            <a:endParaRPr lang="de-DE"/>
          </a:p>
        </p:txBody>
      </p:sp>
      <p:sp>
        <p:nvSpPr>
          <p:cNvPr id="3075" name="Rectangle 3"/>
          <p:cNvSpPr>
            <a:spLocks noGrp="1" noChangeArrowheads="1"/>
          </p:cNvSpPr>
          <p:nvPr>
            <p:ph type="dt" idx="1"/>
          </p:nvPr>
        </p:nvSpPr>
        <p:spPr bwMode="auto">
          <a:xfrm>
            <a:off x="3851420" y="0"/>
            <a:ext cx="2946255" cy="493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tx1"/>
                </a:solidFill>
                <a:latin typeface="Lucida Grande" charset="0"/>
                <a:ea typeface="Geneva" charset="0"/>
                <a:cs typeface="Geneva" charset="0"/>
              </a:defRPr>
            </a:lvl1pPr>
          </a:lstStyle>
          <a:p>
            <a:pPr>
              <a:defRPr/>
            </a:pPr>
            <a:endParaRPr lang="de-DE"/>
          </a:p>
        </p:txBody>
      </p:sp>
      <p:sp>
        <p:nvSpPr>
          <p:cNvPr id="5124" name="Rectangle 4"/>
          <p:cNvSpPr>
            <a:spLocks noGrp="1" noRot="1" noChangeAspect="1" noChangeArrowheads="1" noTextEdit="1"/>
          </p:cNvSpPr>
          <p:nvPr>
            <p:ph type="sldImg" idx="2"/>
          </p:nvPr>
        </p:nvSpPr>
        <p:spPr bwMode="auto">
          <a:xfrm>
            <a:off x="781050" y="739775"/>
            <a:ext cx="5237163" cy="37036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6791" y="4690267"/>
            <a:ext cx="4984095" cy="4441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9378951"/>
            <a:ext cx="2946255" cy="493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solidFill>
                  <a:schemeClr val="tx1"/>
                </a:solidFill>
                <a:latin typeface="Lucida Grande" charset="0"/>
                <a:ea typeface="Geneva" charset="0"/>
                <a:cs typeface="Geneva" charset="0"/>
              </a:defRPr>
            </a:lvl1pPr>
          </a:lstStyle>
          <a:p>
            <a:pPr>
              <a:defRPr/>
            </a:pPr>
            <a:endParaRPr lang="de-DE"/>
          </a:p>
        </p:txBody>
      </p:sp>
      <p:sp>
        <p:nvSpPr>
          <p:cNvPr id="3079" name="Rectangle 7"/>
          <p:cNvSpPr>
            <a:spLocks noGrp="1" noChangeArrowheads="1"/>
          </p:cNvSpPr>
          <p:nvPr>
            <p:ph type="sldNum" sz="quarter" idx="5"/>
          </p:nvPr>
        </p:nvSpPr>
        <p:spPr bwMode="auto">
          <a:xfrm>
            <a:off x="3851420" y="9378951"/>
            <a:ext cx="2946255" cy="493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latin typeface="Lucida Grande" charset="0"/>
                <a:ea typeface="Geneva" charset="0"/>
                <a:cs typeface="Geneva" charset="0"/>
              </a:defRPr>
            </a:lvl1pPr>
          </a:lstStyle>
          <a:p>
            <a:pPr>
              <a:defRPr/>
            </a:pPr>
            <a:fld id="{E04BF966-FF17-4CFD-AC7D-B6AA3E168BA4}"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2pPr>
    <a:lvl3pPr marL="9144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Rectangle 26"/>
          <p:cNvSpPr>
            <a:spLocks noChangeArrowheads="1"/>
          </p:cNvSpPr>
          <p:nvPr/>
        </p:nvSpPr>
        <p:spPr bwMode="auto">
          <a:xfrm>
            <a:off x="8561388" y="1008063"/>
            <a:ext cx="2124075" cy="1331912"/>
          </a:xfrm>
          <a:prstGeom prst="rect">
            <a:avLst/>
          </a:prstGeom>
          <a:solidFill>
            <a:schemeClr val="bg1"/>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4" name="Rectangle 28"/>
          <p:cNvSpPr>
            <a:spLocks noChangeArrowheads="1"/>
          </p:cNvSpPr>
          <p:nvPr/>
        </p:nvSpPr>
        <p:spPr bwMode="auto">
          <a:xfrm>
            <a:off x="450156" y="1012825"/>
            <a:ext cx="7919144" cy="1331913"/>
          </a:xfrm>
          <a:prstGeom prst="rect">
            <a:avLst/>
          </a:prstGeom>
          <a:solidFill>
            <a:schemeClr val="bg1"/>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pic>
        <p:nvPicPr>
          <p:cNvPr id="5" name="Picture 39" descr="wplogo"/>
          <p:cNvPicPr>
            <a:picLocks noChangeAspect="1" noChangeArrowheads="1"/>
          </p:cNvPicPr>
          <p:nvPr userDrawn="1"/>
        </p:nvPicPr>
        <p:blipFill>
          <a:blip r:embed="rId3" cstate="print"/>
          <a:srcRect/>
          <a:stretch>
            <a:fillRect/>
          </a:stretch>
        </p:blipFill>
        <p:spPr bwMode="auto">
          <a:xfrm>
            <a:off x="8766175" y="1314450"/>
            <a:ext cx="1617663" cy="796925"/>
          </a:xfrm>
          <a:prstGeom prst="rect">
            <a:avLst/>
          </a:prstGeom>
          <a:noFill/>
          <a:ln w="9525" algn="ctr">
            <a:noFill/>
            <a:miter lim="800000"/>
            <a:headEnd/>
            <a:tailEnd/>
          </a:ln>
        </p:spPr>
      </p:pic>
      <p:sp>
        <p:nvSpPr>
          <p:cNvPr id="25619" name="Rectangle 19"/>
          <p:cNvSpPr>
            <a:spLocks noGrp="1" noChangeArrowheads="1"/>
          </p:cNvSpPr>
          <p:nvPr>
            <p:ph type="ctrTitle" sz="quarter"/>
          </p:nvPr>
        </p:nvSpPr>
        <p:spPr>
          <a:xfrm>
            <a:off x="450156" y="1006475"/>
            <a:ext cx="7915969" cy="1331913"/>
          </a:xfrm>
        </p:spPr>
        <p:txBody>
          <a:bodyPr tIns="64725" rIns="129450" bIns="64725" anchor="t"/>
          <a:lstStyle>
            <a:lvl1pPr algn="r">
              <a:defRPr sz="2600" b="0" smtClean="0">
                <a:solidFill>
                  <a:srgbClr val="6C767C"/>
                </a:solidFill>
              </a:defRPr>
            </a:lvl1pPr>
          </a:lstStyle>
          <a:p>
            <a:r>
              <a:rPr lang="fr-FR"/>
              <a:t>Modifiez le style du titre</a:t>
            </a:r>
            <a:endParaRPr lang="fr-CH"/>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482725" y="3732213"/>
            <a:ext cx="4537075" cy="439737"/>
          </a:xfrm>
        </p:spPr>
        <p:txBody>
          <a:bodyPr anchor="b"/>
          <a:lstStyle>
            <a:lvl1pPr algn="l">
              <a:defRPr sz="2000" b="1"/>
            </a:lvl1pPr>
          </a:lstStyle>
          <a:p>
            <a:r>
              <a:rPr lang="fr-FR"/>
              <a:t>Modifiez le style du titre</a:t>
            </a:r>
            <a:endParaRPr lang="de-CH"/>
          </a:p>
        </p:txBody>
      </p:sp>
      <p:sp>
        <p:nvSpPr>
          <p:cNvPr id="3" name="Bildplatzhalter 2"/>
          <p:cNvSpPr>
            <a:spLocks noGrp="1"/>
          </p:cNvSpPr>
          <p:nvPr>
            <p:ph type="pic" idx="1"/>
          </p:nvPr>
        </p:nvSpPr>
        <p:spPr>
          <a:xfrm>
            <a:off x="1482725" y="476250"/>
            <a:ext cx="4537075" cy="3198813"/>
          </a:xfrm>
        </p:spPr>
        <p:txBody>
          <a:bodyPr lIns="73673" tIns="36837" rIns="73673" bIns="36837"/>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de-CH" noProof="0"/>
          </a:p>
        </p:txBody>
      </p:sp>
      <p:sp>
        <p:nvSpPr>
          <p:cNvPr id="4" name="Textplatzhalter 3"/>
          <p:cNvSpPr>
            <a:spLocks noGrp="1"/>
          </p:cNvSpPr>
          <p:nvPr>
            <p:ph type="body" sz="half" idx="2"/>
          </p:nvPr>
        </p:nvSpPr>
        <p:spPr>
          <a:xfrm>
            <a:off x="1482725" y="4171950"/>
            <a:ext cx="4537075" cy="6254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Vertikaler Textplatzhalt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389563" y="473075"/>
            <a:ext cx="1606550" cy="4265613"/>
          </a:xfrm>
        </p:spPr>
        <p:txBody>
          <a:bodyPr vert="eaVert"/>
          <a:lstStyle/>
          <a:p>
            <a:r>
              <a:rPr lang="fr-FR"/>
              <a:t>Modifiez le style du titre</a:t>
            </a:r>
            <a:endParaRPr lang="de-CH"/>
          </a:p>
        </p:txBody>
      </p:sp>
      <p:sp>
        <p:nvSpPr>
          <p:cNvPr id="3" name="Vertikaler Textplatzhalter 2"/>
          <p:cNvSpPr>
            <a:spLocks noGrp="1"/>
          </p:cNvSpPr>
          <p:nvPr>
            <p:ph type="body" orient="vert" idx="1"/>
          </p:nvPr>
        </p:nvSpPr>
        <p:spPr>
          <a:xfrm>
            <a:off x="566738" y="473075"/>
            <a:ext cx="4670425" cy="426561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66738" y="1655763"/>
            <a:ext cx="6429375" cy="1143000"/>
          </a:xfrm>
        </p:spPr>
        <p:txBody>
          <a:bodyPr/>
          <a:lstStyle/>
          <a:p>
            <a:r>
              <a:rPr lang="fr-FR"/>
              <a:t>Modifiez le style du titre</a:t>
            </a:r>
            <a:endParaRPr lang="de-CH"/>
          </a:p>
        </p:txBody>
      </p:sp>
      <p:sp>
        <p:nvSpPr>
          <p:cNvPr id="3" name="Untertitel 2"/>
          <p:cNvSpPr>
            <a:spLocks noGrp="1"/>
          </p:cNvSpPr>
          <p:nvPr>
            <p:ph type="subTitle" idx="1"/>
          </p:nvPr>
        </p:nvSpPr>
        <p:spPr>
          <a:xfrm>
            <a:off x="1135063" y="3021013"/>
            <a:ext cx="5292725" cy="1362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Modifier le style des sous-titres du masque</a:t>
            </a:r>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Inhaltsplatzhalt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96900" y="3425825"/>
            <a:ext cx="6429375" cy="1058863"/>
          </a:xfrm>
        </p:spPr>
        <p:txBody>
          <a:bodyPr anchor="t"/>
          <a:lstStyle>
            <a:lvl1pPr algn="l">
              <a:defRPr sz="4000" b="1" cap="all"/>
            </a:lvl1pPr>
          </a:lstStyle>
          <a:p>
            <a:r>
              <a:rPr lang="fr-FR"/>
              <a:t>Modifiez le style du titre</a:t>
            </a:r>
            <a:endParaRPr lang="de-CH"/>
          </a:p>
        </p:txBody>
      </p:sp>
      <p:sp>
        <p:nvSpPr>
          <p:cNvPr id="3" name="Textplatzhalter 2"/>
          <p:cNvSpPr>
            <a:spLocks noGrp="1"/>
          </p:cNvSpPr>
          <p:nvPr>
            <p:ph type="body" idx="1"/>
          </p:nvPr>
        </p:nvSpPr>
        <p:spPr>
          <a:xfrm>
            <a:off x="596900" y="2259013"/>
            <a:ext cx="6429375" cy="11668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Modifier les styles du texte du masque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Inhaltsplatzhalter 2"/>
          <p:cNvSpPr>
            <a:spLocks noGrp="1"/>
          </p:cNvSpPr>
          <p:nvPr>
            <p:ph sz="half" idx="1"/>
          </p:nvPr>
        </p:nvSpPr>
        <p:spPr>
          <a:xfrm>
            <a:off x="566738" y="1539875"/>
            <a:ext cx="3138487" cy="3198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Inhaltsplatzhalter 3"/>
          <p:cNvSpPr>
            <a:spLocks noGrp="1"/>
          </p:cNvSpPr>
          <p:nvPr>
            <p:ph sz="half" idx="2"/>
          </p:nvPr>
        </p:nvSpPr>
        <p:spPr>
          <a:xfrm>
            <a:off x="3857625" y="1539875"/>
            <a:ext cx="3138488" cy="3198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7825" y="212725"/>
            <a:ext cx="6807200" cy="889000"/>
          </a:xfrm>
        </p:spPr>
        <p:txBody>
          <a:bodyPr/>
          <a:lstStyle>
            <a:lvl1pPr>
              <a:defRPr/>
            </a:lvl1pPr>
          </a:lstStyle>
          <a:p>
            <a:r>
              <a:rPr lang="fr-FR"/>
              <a:t>Modifiez le style du titre</a:t>
            </a:r>
            <a:endParaRPr lang="de-CH"/>
          </a:p>
        </p:txBody>
      </p:sp>
      <p:sp>
        <p:nvSpPr>
          <p:cNvPr id="3" name="Textplatzhalter 2"/>
          <p:cNvSpPr>
            <a:spLocks noGrp="1"/>
          </p:cNvSpPr>
          <p:nvPr>
            <p:ph type="body" idx="1"/>
          </p:nvPr>
        </p:nvSpPr>
        <p:spPr>
          <a:xfrm>
            <a:off x="377825" y="1193800"/>
            <a:ext cx="3341688" cy="4968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Inhaltsplatzhalter 3"/>
          <p:cNvSpPr>
            <a:spLocks noGrp="1"/>
          </p:cNvSpPr>
          <p:nvPr>
            <p:ph sz="half" idx="2"/>
          </p:nvPr>
        </p:nvSpPr>
        <p:spPr>
          <a:xfrm>
            <a:off x="377825" y="1690688"/>
            <a:ext cx="3341688" cy="3071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5" name="Textplatzhalter 4"/>
          <p:cNvSpPr>
            <a:spLocks noGrp="1"/>
          </p:cNvSpPr>
          <p:nvPr>
            <p:ph type="body" sz="quarter" idx="3"/>
          </p:nvPr>
        </p:nvSpPr>
        <p:spPr>
          <a:xfrm>
            <a:off x="3841750" y="1193800"/>
            <a:ext cx="3343275" cy="4968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Inhaltsplatzhalter 5"/>
          <p:cNvSpPr>
            <a:spLocks noGrp="1"/>
          </p:cNvSpPr>
          <p:nvPr>
            <p:ph sz="quarter" idx="4"/>
          </p:nvPr>
        </p:nvSpPr>
        <p:spPr>
          <a:xfrm>
            <a:off x="3841750" y="1690688"/>
            <a:ext cx="3343275" cy="3071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77825" y="212725"/>
            <a:ext cx="2489200" cy="903288"/>
          </a:xfrm>
        </p:spPr>
        <p:txBody>
          <a:bodyPr anchor="b"/>
          <a:lstStyle>
            <a:lvl1pPr algn="l">
              <a:defRPr sz="2000" b="1"/>
            </a:lvl1pPr>
          </a:lstStyle>
          <a:p>
            <a:r>
              <a:rPr lang="fr-FR"/>
              <a:t>Modifiez le style du titre</a:t>
            </a:r>
            <a:endParaRPr lang="de-CH"/>
          </a:p>
        </p:txBody>
      </p:sp>
      <p:sp>
        <p:nvSpPr>
          <p:cNvPr id="3" name="Inhaltsplatzhalter 2"/>
          <p:cNvSpPr>
            <a:spLocks noGrp="1"/>
          </p:cNvSpPr>
          <p:nvPr>
            <p:ph idx="1"/>
          </p:nvPr>
        </p:nvSpPr>
        <p:spPr>
          <a:xfrm>
            <a:off x="2957513" y="212725"/>
            <a:ext cx="4227512" cy="4549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Textplatzhalter 3"/>
          <p:cNvSpPr>
            <a:spLocks noGrp="1"/>
          </p:cNvSpPr>
          <p:nvPr>
            <p:ph type="body" sz="half" idx="2"/>
          </p:nvPr>
        </p:nvSpPr>
        <p:spPr>
          <a:xfrm>
            <a:off x="377825" y="1116013"/>
            <a:ext cx="2489200" cy="36464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719138" y="503238"/>
            <a:ext cx="7737475" cy="935037"/>
          </a:xfrm>
          <a:prstGeom prst="rect">
            <a:avLst/>
          </a:prstGeom>
          <a:solidFill>
            <a:srgbClr val="DDDDDD"/>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1040" name="Rectangle 16"/>
          <p:cNvSpPr>
            <a:spLocks noChangeArrowheads="1"/>
          </p:cNvSpPr>
          <p:nvPr/>
        </p:nvSpPr>
        <p:spPr bwMode="auto">
          <a:xfrm>
            <a:off x="8572500" y="503238"/>
            <a:ext cx="2124075" cy="935037"/>
          </a:xfrm>
          <a:prstGeom prst="rect">
            <a:avLst/>
          </a:prstGeom>
          <a:solidFill>
            <a:srgbClr val="DDDDDD"/>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1028" name="Rectangle 2"/>
          <p:cNvSpPr>
            <a:spLocks noGrp="1" noChangeArrowheads="1"/>
          </p:cNvSpPr>
          <p:nvPr>
            <p:ph type="title"/>
          </p:nvPr>
        </p:nvSpPr>
        <p:spPr bwMode="auto">
          <a:xfrm>
            <a:off x="742918" y="754856"/>
            <a:ext cx="7611492" cy="431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z="2400" dirty="0"/>
              <a:t>Accueil Sécurité &amp; Environnement des collaborateurs externes</a:t>
            </a:r>
            <a:endParaRPr lang="fr-CH" dirty="0"/>
          </a:p>
        </p:txBody>
      </p:sp>
      <p:sp>
        <p:nvSpPr>
          <p:cNvPr id="1029" name="Rectangle 19"/>
          <p:cNvSpPr>
            <a:spLocks noGrp="1" noChangeArrowheads="1"/>
          </p:cNvSpPr>
          <p:nvPr>
            <p:ph type="body" idx="1"/>
          </p:nvPr>
        </p:nvSpPr>
        <p:spPr bwMode="auto">
          <a:xfrm>
            <a:off x="719138" y="1798638"/>
            <a:ext cx="7737475" cy="5218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CH" dirty="0" err="1"/>
              <a:t>Erste</a:t>
            </a:r>
            <a:r>
              <a:rPr lang="fr-CH" dirty="0"/>
              <a:t> </a:t>
            </a:r>
            <a:r>
              <a:rPr lang="fr-CH" dirty="0" err="1"/>
              <a:t>Ebene</a:t>
            </a:r>
            <a:endParaRPr lang="fr-CH" dirty="0"/>
          </a:p>
          <a:p>
            <a:pPr lvl="1"/>
            <a:r>
              <a:rPr lang="fr-CH" dirty="0"/>
              <a:t> </a:t>
            </a:r>
            <a:r>
              <a:rPr lang="fr-CH" dirty="0" err="1"/>
              <a:t>Zweite</a:t>
            </a:r>
            <a:r>
              <a:rPr lang="fr-CH" dirty="0"/>
              <a:t> </a:t>
            </a:r>
            <a:r>
              <a:rPr lang="fr-CH" dirty="0" err="1"/>
              <a:t>Ebene</a:t>
            </a:r>
            <a:endParaRPr lang="fr-CH" dirty="0"/>
          </a:p>
          <a:p>
            <a:pPr lvl="2"/>
            <a:r>
              <a:rPr lang="fr-CH" dirty="0" err="1"/>
              <a:t>Dritte</a:t>
            </a:r>
            <a:r>
              <a:rPr lang="fr-CH" dirty="0"/>
              <a:t> </a:t>
            </a:r>
            <a:r>
              <a:rPr lang="fr-CH" dirty="0" err="1"/>
              <a:t>Ebene</a:t>
            </a:r>
            <a:endParaRPr lang="fr-CH" dirty="0"/>
          </a:p>
          <a:p>
            <a:pPr lvl="3"/>
            <a:r>
              <a:rPr lang="fr-CH" dirty="0" err="1"/>
              <a:t>Vierte</a:t>
            </a:r>
            <a:r>
              <a:rPr lang="fr-CH" dirty="0"/>
              <a:t> </a:t>
            </a:r>
            <a:r>
              <a:rPr lang="fr-CH" dirty="0" err="1"/>
              <a:t>Ebene</a:t>
            </a:r>
            <a:endParaRPr lang="fr-CH" dirty="0"/>
          </a:p>
          <a:p>
            <a:pPr lvl="4"/>
            <a:r>
              <a:rPr lang="fr-CH" dirty="0" err="1"/>
              <a:t>Fünfte</a:t>
            </a:r>
            <a:r>
              <a:rPr lang="fr-CH" dirty="0"/>
              <a:t> </a:t>
            </a:r>
            <a:r>
              <a:rPr lang="fr-CH" dirty="0" err="1"/>
              <a:t>Ebene</a:t>
            </a:r>
            <a:endParaRPr lang="fr-CH" dirty="0"/>
          </a:p>
        </p:txBody>
      </p:sp>
      <p:pic>
        <p:nvPicPr>
          <p:cNvPr id="1030" name="Picture 27" descr="wplogo"/>
          <p:cNvPicPr>
            <a:picLocks noChangeAspect="1" noChangeArrowheads="1"/>
          </p:cNvPicPr>
          <p:nvPr userDrawn="1"/>
        </p:nvPicPr>
        <p:blipFill>
          <a:blip r:embed="rId14" cstate="print"/>
          <a:srcRect/>
          <a:stretch>
            <a:fillRect/>
          </a:stretch>
        </p:blipFill>
        <p:spPr bwMode="auto">
          <a:xfrm>
            <a:off x="8766175" y="647700"/>
            <a:ext cx="1638300" cy="633413"/>
          </a:xfrm>
          <a:prstGeom prst="rect">
            <a:avLst/>
          </a:prstGeom>
          <a:noFill/>
          <a:ln w="9525" algn="ctr">
            <a:noFill/>
            <a:miter lim="800000"/>
            <a:headEnd/>
            <a:tailEnd/>
          </a:ln>
        </p:spPr>
      </p:pic>
      <p:sp>
        <p:nvSpPr>
          <p:cNvPr id="7" name="ZoneTexte 6"/>
          <p:cNvSpPr txBox="1"/>
          <p:nvPr userDrawn="1"/>
        </p:nvSpPr>
        <p:spPr>
          <a:xfrm>
            <a:off x="666180" y="7165587"/>
            <a:ext cx="9793088" cy="215444"/>
          </a:xfrm>
          <a:prstGeom prst="rect">
            <a:avLst/>
          </a:prstGeom>
          <a:noFill/>
        </p:spPr>
        <p:txBody>
          <a:bodyPr wrap="square" rtlCol="0">
            <a:spAutoFit/>
          </a:bodyPr>
          <a:lstStyle/>
          <a:p>
            <a:pPr marL="0" marR="0" indent="0" algn="l" defTabSz="914400" rtl="0" eaLnBrk="0" fontAlgn="base" latinLnBrk="0" hangingPunct="0">
              <a:lnSpc>
                <a:spcPct val="100000"/>
              </a:lnSpc>
              <a:spcBef>
                <a:spcPct val="0"/>
              </a:spcBef>
              <a:spcAft>
                <a:spcPct val="0"/>
              </a:spcAft>
              <a:buClrTx/>
              <a:buSzTx/>
              <a:buFontTx/>
              <a:buNone/>
              <a:tabLst>
                <a:tab pos="9512300" algn="r"/>
              </a:tabLst>
              <a:defRPr/>
            </a:pPr>
            <a:r>
              <a:rPr lang="de-CH" sz="800" dirty="0" err="1">
                <a:solidFill>
                  <a:srgbClr val="B2B2B2"/>
                </a:solidFill>
              </a:rPr>
              <a:t>Ciments</a:t>
            </a:r>
            <a:r>
              <a:rPr lang="de-CH" sz="800" dirty="0">
                <a:solidFill>
                  <a:srgbClr val="B2B2B2"/>
                </a:solidFill>
              </a:rPr>
              <a:t> Vigier SA	</a:t>
            </a:r>
            <a:fld id="{72B4828B-0E02-4EB9-9CB9-277E4C266AA6}" type="slidenum">
              <a:rPr lang="de-CH" sz="800" smtClean="0">
                <a:solidFill>
                  <a:srgbClr val="B2B2B2"/>
                </a:solidFill>
              </a:rPr>
              <a:pPr marL="0" marR="0" indent="0" algn="l" defTabSz="914400" rtl="0" eaLnBrk="0" fontAlgn="base" latinLnBrk="0" hangingPunct="0">
                <a:lnSpc>
                  <a:spcPct val="100000"/>
                </a:lnSpc>
                <a:spcBef>
                  <a:spcPct val="0"/>
                </a:spcBef>
                <a:spcAft>
                  <a:spcPct val="0"/>
                </a:spcAft>
                <a:buClrTx/>
                <a:buSzTx/>
                <a:buFontTx/>
                <a:buNone/>
                <a:tabLst>
                  <a:tab pos="9512300" algn="r"/>
                </a:tabLst>
                <a:defRPr/>
              </a:pPr>
              <a:t>‹Nr.›</a:t>
            </a:fld>
            <a:endParaRPr lang="fr-CH" dirty="0"/>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sldNum="0" hdr="0" ftr="0" dt="0"/>
  <p:txStyles>
    <p:titleStyle>
      <a:lvl1pPr algn="l" defTabSz="1042988" rtl="0" eaLnBrk="1" fontAlgn="base" hangingPunct="1">
        <a:spcBef>
          <a:spcPct val="0"/>
        </a:spcBef>
        <a:spcAft>
          <a:spcPct val="0"/>
        </a:spcAft>
        <a:defRPr sz="3200" b="1" baseline="0">
          <a:solidFill>
            <a:srgbClr val="000000"/>
          </a:solidFill>
          <a:latin typeface="Arial" charset="0"/>
          <a:ea typeface="+mj-ea"/>
          <a:cs typeface="+mj-cs"/>
        </a:defRPr>
      </a:lvl1pPr>
      <a:lvl2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2pPr>
      <a:lvl3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3pPr>
      <a:lvl4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4pPr>
      <a:lvl5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5pPr>
      <a:lvl6pPr marL="4572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6pPr>
      <a:lvl7pPr marL="9144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7pPr>
      <a:lvl8pPr marL="13716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8pPr>
      <a:lvl9pPr marL="18288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9pPr>
    </p:titleStyle>
    <p:body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gi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5.emf"/><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gif"/><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gif"/></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png"/><Relationship Id="rId7" Type="http://schemas.openxmlformats.org/officeDocument/2006/relationships/image" Target="../media/image71.png"/><Relationship Id="rId12" Type="http://schemas.microsoft.com/office/2007/relationships/hdphoto" Target="../media/hdphoto6.wdp"/><Relationship Id="rId2" Type="http://schemas.openxmlformats.org/officeDocument/2006/relationships/image" Target="../media/image5.png"/><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73.png"/><Relationship Id="rId5" Type="http://schemas.openxmlformats.org/officeDocument/2006/relationships/image" Target="../media/image7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8.wdp"/><Relationship Id="rId7" Type="http://schemas.openxmlformats.org/officeDocument/2006/relationships/image" Target="../media/image80.jpe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5.pn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65.emf"/><Relationship Id="rId5" Type="http://schemas.openxmlformats.org/officeDocument/2006/relationships/image" Target="../media/image86.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10.wdp"/><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3.xml"/><Relationship Id="rId6" Type="http://schemas.microsoft.com/office/2007/relationships/hdphoto" Target="../media/hdphoto14.wdp"/><Relationship Id="rId5" Type="http://schemas.openxmlformats.org/officeDocument/2006/relationships/image" Target="../media/image9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02.jpeg"/><Relationship Id="rId5" Type="http://schemas.openxmlformats.org/officeDocument/2006/relationships/image" Target="../media/image101.gif"/><Relationship Id="rId4" Type="http://schemas.openxmlformats.org/officeDocument/2006/relationships/image" Target="../media/image100.jpeg"/></Relationships>
</file>

<file path=ppt/slides/_rels/slide2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63.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8.wdp"/><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9.wmf"/><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wmf"/></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tiff"/><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lt;WPTitel&gt;"/>
          <p:cNvSpPr>
            <a:spLocks noGrp="1" noChangeArrowheads="1"/>
          </p:cNvSpPr>
          <p:nvPr>
            <p:ph type="ctrTitle"/>
          </p:nvPr>
        </p:nvSpPr>
        <p:spPr/>
        <p:txBody>
          <a:bodyPr/>
          <a:lstStyle/>
          <a:p>
            <a:r>
              <a:rPr lang="de-CH" sz="3200" dirty="0"/>
              <a:t>Sicherheit</a:t>
            </a:r>
            <a:r>
              <a:rPr lang="fr-FR" sz="3200" dirty="0"/>
              <a:t> </a:t>
            </a:r>
            <a:r>
              <a:rPr lang="fr-FR" sz="3200" dirty="0" err="1"/>
              <a:t>und</a:t>
            </a:r>
            <a:r>
              <a:rPr lang="fr-FR" sz="3200" dirty="0"/>
              <a:t> </a:t>
            </a:r>
            <a:r>
              <a:rPr lang="fr-FR" sz="3200" dirty="0" err="1"/>
              <a:t>Umwelt</a:t>
            </a:r>
            <a:br>
              <a:rPr lang="fr-FR" sz="3200" dirty="0"/>
            </a:br>
            <a:r>
              <a:rPr lang="fr-FR" sz="3200" dirty="0" err="1"/>
              <a:t>für</a:t>
            </a:r>
            <a:r>
              <a:rPr lang="fr-FR" sz="3200" dirty="0"/>
              <a:t> externe </a:t>
            </a:r>
            <a:r>
              <a:rPr lang="fr-FR" sz="3200" dirty="0" err="1"/>
              <a:t>Mitarbeitende</a:t>
            </a:r>
            <a:endParaRPr lang="fr-CH" sz="3200" dirty="0">
              <a:latin typeface="Arial"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33400"/>
            <a:ext cx="7683500" cy="870967"/>
          </a:xfrm>
        </p:spPr>
        <p:txBody>
          <a:bodyPr/>
          <a:lstStyle/>
          <a:p>
            <a:r>
              <a:rPr lang="fr-CH" sz="3400" dirty="0" err="1"/>
              <a:t>Tragen</a:t>
            </a:r>
            <a:r>
              <a:rPr lang="fr-CH" sz="3400" dirty="0"/>
              <a:t> </a:t>
            </a:r>
            <a:r>
              <a:rPr lang="fr-CH" sz="3400" dirty="0" err="1"/>
              <a:t>von</a:t>
            </a:r>
            <a:r>
              <a:rPr lang="fr-CH" sz="3400" dirty="0"/>
              <a:t> PSA </a:t>
            </a:r>
            <a:r>
              <a:rPr lang="fr-CH" sz="3400" dirty="0" err="1"/>
              <a:t>auf</a:t>
            </a:r>
            <a:r>
              <a:rPr lang="fr-CH" sz="3400" dirty="0"/>
              <a:t> </a:t>
            </a:r>
            <a:r>
              <a:rPr lang="fr-CH" sz="3400" dirty="0" err="1"/>
              <a:t>dem</a:t>
            </a:r>
            <a:r>
              <a:rPr lang="fr-CH" sz="3400" dirty="0"/>
              <a:t> </a:t>
            </a:r>
            <a:r>
              <a:rPr lang="fr-CH" sz="3400" dirty="0" err="1"/>
              <a:t>Gelände</a:t>
            </a:r>
            <a:endParaRPr lang="fr-FR" sz="3400" dirty="0"/>
          </a:p>
        </p:txBody>
      </p:sp>
      <p:pic>
        <p:nvPicPr>
          <p:cNvPr id="27" name="Image 26"/>
          <p:cNvPicPr>
            <a:picLocks noChangeAspect="1"/>
          </p:cNvPicPr>
          <p:nvPr/>
        </p:nvPicPr>
        <p:blipFill>
          <a:blip r:embed="rId2"/>
          <a:stretch>
            <a:fillRect/>
          </a:stretch>
        </p:blipFill>
        <p:spPr>
          <a:xfrm>
            <a:off x="0" y="2414847"/>
            <a:ext cx="10633739" cy="3600400"/>
          </a:xfrm>
          <a:prstGeom prst="rect">
            <a:avLst/>
          </a:prstGeom>
        </p:spPr>
      </p:pic>
      <p:sp>
        <p:nvSpPr>
          <p:cNvPr id="3" name="Rectangle 2"/>
          <p:cNvSpPr/>
          <p:nvPr/>
        </p:nvSpPr>
        <p:spPr bwMode="auto">
          <a:xfrm>
            <a:off x="1386260" y="2556495"/>
            <a:ext cx="5760640" cy="432048"/>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cxnSp>
        <p:nvCxnSpPr>
          <p:cNvPr id="28" name="Connecteur droit 27"/>
          <p:cNvCxnSpPr/>
          <p:nvPr/>
        </p:nvCxnSpPr>
        <p:spPr bwMode="auto">
          <a:xfrm>
            <a:off x="2466380" y="2759077"/>
            <a:ext cx="504056" cy="0"/>
          </a:xfrm>
          <a:prstGeom prst="line">
            <a:avLst/>
          </a:prstGeom>
          <a:noFill/>
          <a:ln w="57150" cap="flat" cmpd="sng" algn="ctr">
            <a:solidFill>
              <a:schemeClr val="accent1">
                <a:lumMod val="60000"/>
                <a:lumOff val="40000"/>
              </a:schemeClr>
            </a:solidFill>
            <a:prstDash val="solid"/>
            <a:round/>
            <a:headEnd type="none" w="med" len="med"/>
            <a:tailEnd type="none" w="med" len="med"/>
          </a:ln>
          <a:effectLst/>
        </p:spPr>
      </p:cxnSp>
      <p:sp>
        <p:nvSpPr>
          <p:cNvPr id="29" name="ZoneTexte 28"/>
          <p:cNvSpPr txBox="1"/>
          <p:nvPr/>
        </p:nvSpPr>
        <p:spPr>
          <a:xfrm>
            <a:off x="3114452" y="2497461"/>
            <a:ext cx="4639412" cy="477054"/>
          </a:xfrm>
          <a:prstGeom prst="rect">
            <a:avLst/>
          </a:prstGeom>
          <a:noFill/>
        </p:spPr>
        <p:txBody>
          <a:bodyPr wrap="none" rtlCol="0">
            <a:spAutoFit/>
          </a:bodyPr>
          <a:lstStyle/>
          <a:p>
            <a:r>
              <a:rPr lang="en-US" dirty="0" err="1"/>
              <a:t>Fahrspuren</a:t>
            </a:r>
            <a:r>
              <a:rPr lang="en-US" dirty="0"/>
              <a:t> in der “</a:t>
            </a:r>
            <a:r>
              <a:rPr lang="en-US" dirty="0" err="1"/>
              <a:t>freien</a:t>
            </a:r>
            <a:r>
              <a:rPr lang="en-US" dirty="0"/>
              <a:t>” Zone</a:t>
            </a:r>
            <a:endParaRPr lang="fr-FR" dirty="0"/>
          </a:p>
        </p:txBody>
      </p:sp>
    </p:spTree>
    <p:extLst>
      <p:ext uri="{BB962C8B-B14F-4D97-AF65-F5344CB8AC3E}">
        <p14:creationId xmlns:p14="http://schemas.microsoft.com/office/powerpoint/2010/main" val="242933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
          <p:cNvSpPr txBox="1">
            <a:spLocks/>
          </p:cNvSpPr>
          <p:nvPr/>
        </p:nvSpPr>
        <p:spPr>
          <a:xfrm>
            <a:off x="737920" y="1692399"/>
            <a:ext cx="9217292" cy="5472608"/>
          </a:xfrm>
          <a:prstGeom prst="rect">
            <a:avLst/>
          </a:prstGeom>
        </p:spPr>
        <p:txBody>
          <a:bodyPr vert="horz" wrap="square" anchor="t">
            <a:normAutofit lnSpcReduction="10000"/>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de-CH" dirty="0"/>
              <a:t>Die</a:t>
            </a:r>
            <a:r>
              <a:rPr lang="de-CH" b="1" dirty="0"/>
              <a:t> PSA</a:t>
            </a:r>
            <a:r>
              <a:rPr lang="de-CH" dirty="0"/>
              <a:t> ist auf dem </a:t>
            </a:r>
            <a:r>
              <a:rPr lang="de-CH" b="1" dirty="0"/>
              <a:t>gesamten Gelände unter allen Umständen obligatorisch. </a:t>
            </a:r>
            <a:r>
              <a:rPr lang="de-CH" sz="1800" dirty="0"/>
              <a:t>(Ausnahme in Sammel- und Büroräume)</a:t>
            </a:r>
          </a:p>
          <a:p>
            <a:pPr lvl="1" fontAlgn="auto">
              <a:spcAft>
                <a:spcPts val="0"/>
              </a:spcAft>
              <a:defRPr/>
            </a:pPr>
            <a:r>
              <a:rPr lang="de-CH" dirty="0">
                <a:solidFill>
                  <a:sysClr val="windowText" lastClr="000000"/>
                </a:solidFill>
              </a:rPr>
              <a:t>Helm</a:t>
            </a:r>
          </a:p>
          <a:p>
            <a:pPr lvl="1" fontAlgn="auto">
              <a:spcAft>
                <a:spcPts val="0"/>
              </a:spcAft>
              <a:defRPr/>
            </a:pPr>
            <a:r>
              <a:rPr lang="de-CH" dirty="0">
                <a:solidFill>
                  <a:sysClr val="windowText" lastClr="000000"/>
                </a:solidFill>
              </a:rPr>
              <a:t>Schutzbrille</a:t>
            </a:r>
          </a:p>
          <a:p>
            <a:pPr lvl="1" fontAlgn="auto">
              <a:spcAft>
                <a:spcPts val="0"/>
              </a:spcAft>
              <a:defRPr/>
            </a:pPr>
            <a:r>
              <a:rPr lang="de-CH" dirty="0">
                <a:solidFill>
                  <a:sysClr val="windowText" lastClr="000000"/>
                </a:solidFill>
              </a:rPr>
              <a:t>Sicherheitsschuhe</a:t>
            </a:r>
          </a:p>
          <a:p>
            <a:pPr lvl="1" fontAlgn="auto">
              <a:spcAft>
                <a:spcPts val="0"/>
              </a:spcAft>
              <a:defRPr/>
            </a:pPr>
            <a:r>
              <a:rPr lang="de-CH" dirty="0">
                <a:solidFill>
                  <a:sysClr val="windowText" lastClr="000000"/>
                </a:solidFill>
              </a:rPr>
              <a:t>Gut sichtbare / reflektierende</a:t>
            </a:r>
            <a:br>
              <a:rPr lang="de-CH" dirty="0">
                <a:solidFill>
                  <a:sysClr val="windowText" lastClr="000000"/>
                </a:solidFill>
              </a:rPr>
            </a:br>
            <a:r>
              <a:rPr lang="de-CH" dirty="0">
                <a:solidFill>
                  <a:sysClr val="windowText" lastClr="000000"/>
                </a:solidFill>
              </a:rPr>
              <a:t>Arbeitskleidung</a:t>
            </a:r>
          </a:p>
          <a:p>
            <a:pPr lvl="1" fontAlgn="auto">
              <a:spcAft>
                <a:spcPts val="0"/>
              </a:spcAft>
              <a:defRPr/>
            </a:pPr>
            <a:r>
              <a:rPr lang="de-DE" dirty="0">
                <a:solidFill>
                  <a:sysClr val="windowText" lastClr="000000"/>
                </a:solidFill>
              </a:rPr>
              <a:t>Das Tragen von Shorts/Bermudas ist verboten.</a:t>
            </a:r>
            <a:endParaRPr lang="fr-FR" dirty="0">
              <a:solidFill>
                <a:sysClr val="windowText" lastClr="000000"/>
              </a:solidFill>
            </a:endParaRPr>
          </a:p>
          <a:p>
            <a:pPr marL="357188" lvl="1" indent="0" fontAlgn="auto">
              <a:spcAft>
                <a:spcPts val="0"/>
              </a:spcAft>
              <a:buNone/>
              <a:defRPr/>
            </a:pPr>
            <a:br>
              <a:rPr lang="fr-FR" dirty="0">
                <a:solidFill>
                  <a:sysClr val="windowText" lastClr="000000"/>
                </a:solidFill>
              </a:rPr>
            </a:b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r>
              <a:rPr kumimoji="0" lang="de-DE" sz="2000" b="0" i="0" u="none" strike="noStrike" kern="1200" cap="none" spc="0" normalizeH="0" baseline="0" noProof="0" dirty="0">
                <a:ln>
                  <a:noFill/>
                </a:ln>
                <a:solidFill>
                  <a:srgbClr val="0092D2"/>
                </a:solidFill>
                <a:effectLst/>
                <a:uLnTx/>
                <a:uFillTx/>
                <a:latin typeface="Arial"/>
                <a:ea typeface="+mn-ea"/>
                <a:cs typeface="Arial"/>
              </a:rPr>
              <a:t>Je nach Risiko kann weitere PSA vorgeschrieben sein</a:t>
            </a:r>
            <a:r>
              <a:rPr kumimoji="0" lang="fr-FR" sz="2000" b="0" i="0" u="none" strike="noStrike" kern="1200" cap="none" spc="0" normalizeH="0" noProof="0" dirty="0">
                <a:ln>
                  <a:noFill/>
                </a:ln>
                <a:solidFill>
                  <a:srgbClr val="0092D2"/>
                </a:solidFill>
                <a:effectLst/>
                <a:uLnTx/>
                <a:uFillTx/>
                <a:latin typeface="Arial"/>
                <a:ea typeface="+mn-ea"/>
                <a:cs typeface="Arial"/>
              </a:rPr>
              <a:t>:</a:t>
            </a: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lang="fr-FR" baseline="0" dirty="0"/>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noProof="0" dirty="0">
              <a:ln>
                <a:noFill/>
              </a:ln>
              <a:solidFill>
                <a:srgbClr val="0092D2"/>
              </a:solidFill>
              <a:effectLst/>
              <a:uLnTx/>
              <a:uFillTx/>
              <a:latin typeface="Arial"/>
              <a:ea typeface="+mn-ea"/>
              <a:cs typeface="Arial"/>
            </a:endParaRP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noProof="0" dirty="0">
              <a:ln>
                <a:noFill/>
              </a:ln>
              <a:solidFill>
                <a:srgbClr val="0092D2"/>
              </a:solidFill>
              <a:effectLst/>
              <a:uLnTx/>
              <a:uFillTx/>
              <a:latin typeface="Arial"/>
              <a:ea typeface="+mn-ea"/>
              <a:cs typeface="Arial"/>
            </a:endParaRP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lang="fr-FR" baseline="0" dirty="0"/>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noProof="0" dirty="0">
              <a:ln>
                <a:noFill/>
              </a:ln>
              <a:solidFill>
                <a:srgbClr val="0092D2"/>
              </a:solidFill>
              <a:effectLst/>
              <a:uLnTx/>
              <a:uFillTx/>
              <a:latin typeface="Arial"/>
              <a:ea typeface="+mn-ea"/>
              <a:cs typeface="Arial"/>
            </a:endParaRPr>
          </a:p>
          <a:p>
            <a:pPr marL="415901" marR="0" lvl="0" indent="-342900"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r>
              <a:rPr kumimoji="0" lang="de-DE" sz="2000" b="0" i="0" u="none" strike="noStrike" kern="1200" cap="none" spc="0" normalizeH="0" baseline="0" noProof="0" dirty="0">
                <a:ln>
                  <a:noFill/>
                </a:ln>
                <a:solidFill>
                  <a:srgbClr val="0092D2"/>
                </a:solidFill>
                <a:effectLst/>
                <a:uLnTx/>
                <a:uFillTx/>
                <a:latin typeface="Arial"/>
                <a:ea typeface="+mn-ea"/>
                <a:cs typeface="Arial"/>
              </a:rPr>
              <a:t>Beachten Sie in anderen Räumen die ausgehängten</a:t>
            </a:r>
            <a:br>
              <a:rPr kumimoji="0" lang="de-DE" sz="2000" b="0" i="0" u="none" strike="noStrike" kern="1200" cap="none" spc="0" normalizeH="0" baseline="0" noProof="0" dirty="0">
                <a:ln>
                  <a:noFill/>
                </a:ln>
                <a:solidFill>
                  <a:srgbClr val="0092D2"/>
                </a:solidFill>
                <a:effectLst/>
                <a:uLnTx/>
                <a:uFillTx/>
                <a:latin typeface="Arial"/>
                <a:ea typeface="+mn-ea"/>
                <a:cs typeface="Arial"/>
              </a:rPr>
            </a:br>
            <a:r>
              <a:rPr kumimoji="0" lang="de-DE" sz="2000" b="0" i="0" u="none" strike="noStrike" kern="1200" cap="none" spc="0" normalizeH="0" baseline="0" noProof="0" dirty="0">
                <a:ln>
                  <a:noFill/>
                </a:ln>
                <a:solidFill>
                  <a:srgbClr val="0092D2"/>
                </a:solidFill>
                <a:effectLst/>
                <a:uLnTx/>
                <a:uFillTx/>
                <a:latin typeface="Arial"/>
                <a:ea typeface="+mn-ea"/>
                <a:cs typeface="Arial"/>
              </a:rPr>
              <a:t>Pflichtschilder am Eingang der Räume</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p:txBody>
      </p:sp>
      <p:sp>
        <p:nvSpPr>
          <p:cNvPr id="2" name="Titre 1"/>
          <p:cNvSpPr>
            <a:spLocks noGrp="1"/>
          </p:cNvSpPr>
          <p:nvPr>
            <p:ph type="title"/>
          </p:nvPr>
        </p:nvSpPr>
        <p:spPr>
          <a:xfrm>
            <a:off x="738188" y="533400"/>
            <a:ext cx="7683500" cy="870967"/>
          </a:xfrm>
        </p:spPr>
        <p:txBody>
          <a:bodyPr/>
          <a:lstStyle/>
          <a:p>
            <a:r>
              <a:rPr lang="fr-CH" sz="3400" dirty="0" err="1"/>
              <a:t>Persönliche</a:t>
            </a:r>
            <a:r>
              <a:rPr lang="fr-CH" sz="3400" dirty="0"/>
              <a:t> </a:t>
            </a:r>
            <a:r>
              <a:rPr lang="fr-CH" sz="3400" dirty="0" err="1"/>
              <a:t>Schutzausrüstung</a:t>
            </a:r>
            <a:r>
              <a:rPr lang="fr-CH" sz="3400" dirty="0"/>
              <a:t> (PSA)</a:t>
            </a:r>
            <a:endParaRPr lang="fr-FR" sz="3400" dirty="0"/>
          </a:p>
        </p:txBody>
      </p:sp>
      <p:pic>
        <p:nvPicPr>
          <p:cNvPr id="16" name="Image 15" descr="C:\Users\severine.ischi-darie\AppData\Local\Microsoft\Windows\INetCache\Content.MSO\C509931B.tmp">
            <a:extLst>
              <a:ext uri="{FF2B5EF4-FFF2-40B4-BE49-F238E27FC236}">
                <a16:creationId xmlns:a16="http://schemas.microsoft.com/office/drawing/2014/main" id="{2E8C6528-20B7-48F3-A00D-7564B04B1D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6186" y="3392061"/>
            <a:ext cx="1080000" cy="1080000"/>
          </a:xfrm>
          <a:prstGeom prst="rect">
            <a:avLst/>
          </a:prstGeom>
          <a:noFill/>
          <a:ln>
            <a:noFill/>
          </a:ln>
        </p:spPr>
      </p:pic>
      <p:pic>
        <p:nvPicPr>
          <p:cNvPr id="17" name="Image 1">
            <a:extLst>
              <a:ext uri="{FF2B5EF4-FFF2-40B4-BE49-F238E27FC236}">
                <a16:creationId xmlns:a16="http://schemas.microsoft.com/office/drawing/2014/main" id="{AF3206DA-30DF-4B48-9D3B-4E79A32B57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7375" y="2313924"/>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3">
            <a:extLst>
              <a:ext uri="{FF2B5EF4-FFF2-40B4-BE49-F238E27FC236}">
                <a16:creationId xmlns:a16="http://schemas.microsoft.com/office/drawing/2014/main" id="{CF2734BC-5852-4157-A90D-01029798D0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9664" y="2313424"/>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4">
            <a:extLst>
              <a:ext uri="{FF2B5EF4-FFF2-40B4-BE49-F238E27FC236}">
                <a16:creationId xmlns:a16="http://schemas.microsoft.com/office/drawing/2014/main" id="{34106A59-61F6-48DF-87C8-3D3BE898D5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9223" y="2313424"/>
            <a:ext cx="107762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2">
            <a:extLst>
              <a:ext uri="{FF2B5EF4-FFF2-40B4-BE49-F238E27FC236}">
                <a16:creationId xmlns:a16="http://schemas.microsoft.com/office/drawing/2014/main" id="{02B346C2-147C-4285-B8C2-3879009564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6108" y="2312061"/>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1">
            <a:extLst>
              <a:ext uri="{FF2B5EF4-FFF2-40B4-BE49-F238E27FC236}">
                <a16:creationId xmlns:a16="http://schemas.microsoft.com/office/drawing/2014/main" id="{E8EF9D8D-45C1-428B-A006-E53C986862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7577" y="2312061"/>
            <a:ext cx="107762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3">
            <a:extLst>
              <a:ext uri="{FF2B5EF4-FFF2-40B4-BE49-F238E27FC236}">
                <a16:creationId xmlns:a16="http://schemas.microsoft.com/office/drawing/2014/main" id="{EA2CED57-113C-4C6C-9618-52C4C0F118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5999" y="5156390"/>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6">
            <a:extLst>
              <a:ext uri="{FF2B5EF4-FFF2-40B4-BE49-F238E27FC236}">
                <a16:creationId xmlns:a16="http://schemas.microsoft.com/office/drawing/2014/main" id="{6315BDC2-16DC-463D-8FAB-F1DA87EC52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48823" y="5156390"/>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6" descr="Mini pictos Port obligatoire du masque respiratoire">
            <a:extLst>
              <a:ext uri="{FF2B5EF4-FFF2-40B4-BE49-F238E27FC236}">
                <a16:creationId xmlns:a16="http://schemas.microsoft.com/office/drawing/2014/main" id="{6F69359C-0901-4777-9A73-3180587D0E2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10747" y="5156390"/>
            <a:ext cx="10818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8" descr="Panneau Port obligatoire de la visière">
            <a:extLst>
              <a:ext uri="{FF2B5EF4-FFF2-40B4-BE49-F238E27FC236}">
                <a16:creationId xmlns:a16="http://schemas.microsoft.com/office/drawing/2014/main" id="{9641AA27-06BD-4E00-B182-01D57F5C1C5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79417" y="515639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8">
            <a:extLst>
              <a:ext uri="{FF2B5EF4-FFF2-40B4-BE49-F238E27FC236}">
                <a16:creationId xmlns:a16="http://schemas.microsoft.com/office/drawing/2014/main" id="{FCE7BACD-F931-4B54-9083-5E3591418B1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6287" y="5156390"/>
            <a:ext cx="108715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bâtiment, texte, signe, plein air&#10;&#10;Description générée automatiquement">
            <a:extLst>
              <a:ext uri="{FF2B5EF4-FFF2-40B4-BE49-F238E27FC236}">
                <a16:creationId xmlns:a16="http://schemas.microsoft.com/office/drawing/2014/main" id="{575D7645-24D9-9DDA-BCF6-FC968BCA111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7567932" y="5041562"/>
            <a:ext cx="2865448" cy="2149086"/>
          </a:xfrm>
          <a:prstGeom prst="rect">
            <a:avLst/>
          </a:prstGeom>
        </p:spPr>
      </p:pic>
      <p:sp>
        <p:nvSpPr>
          <p:cNvPr id="5" name="Flèche : droite 4">
            <a:extLst>
              <a:ext uri="{FF2B5EF4-FFF2-40B4-BE49-F238E27FC236}">
                <a16:creationId xmlns:a16="http://schemas.microsoft.com/office/drawing/2014/main" id="{E23A122E-9AE1-5594-5720-E3E5E2E76A2D}"/>
              </a:ext>
            </a:extLst>
          </p:cNvPr>
          <p:cNvSpPr/>
          <p:nvPr/>
        </p:nvSpPr>
        <p:spPr bwMode="auto">
          <a:xfrm>
            <a:off x="8125668" y="6444927"/>
            <a:ext cx="770440" cy="432048"/>
          </a:xfrm>
          <a:prstGeom prst="rightArrow">
            <a:avLst/>
          </a:prstGeom>
          <a:solidFill>
            <a:schemeClr val="accent1"/>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Tree>
    <p:extLst>
      <p:ext uri="{BB962C8B-B14F-4D97-AF65-F5344CB8AC3E}">
        <p14:creationId xmlns:p14="http://schemas.microsoft.com/office/powerpoint/2010/main" val="571942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A086B1-5F4D-8873-E944-40EB2BBB2914}"/>
              </a:ext>
            </a:extLst>
          </p:cNvPr>
          <p:cNvSpPr>
            <a:spLocks noGrp="1"/>
          </p:cNvSpPr>
          <p:nvPr>
            <p:ph type="title"/>
          </p:nvPr>
        </p:nvSpPr>
        <p:spPr/>
        <p:txBody>
          <a:bodyPr/>
          <a:lstStyle/>
          <a:p>
            <a:r>
              <a:rPr lang="fr-CH" dirty="0"/>
              <a:t>PSA – </a:t>
            </a:r>
            <a:r>
              <a:rPr lang="fr-CH" dirty="0" err="1"/>
              <a:t>Zugang</a:t>
            </a:r>
            <a:r>
              <a:rPr lang="fr-CH" dirty="0"/>
              <a:t> </a:t>
            </a:r>
            <a:r>
              <a:rPr lang="fr-CH" dirty="0" err="1"/>
              <a:t>zum</a:t>
            </a:r>
            <a:r>
              <a:rPr lang="fr-CH" dirty="0"/>
              <a:t> </a:t>
            </a:r>
            <a:r>
              <a:rPr lang="fr-CH" dirty="0" err="1"/>
              <a:t>Wärmetauscher</a:t>
            </a:r>
            <a:endParaRPr lang="fr-CH" dirty="0"/>
          </a:p>
        </p:txBody>
      </p:sp>
      <p:pic>
        <p:nvPicPr>
          <p:cNvPr id="5" name="Espace réservé du contenu 4" descr="Une image contenant ciel, plein air, bâtiment, usine&#10;&#10;Description générée automatiquement">
            <a:extLst>
              <a:ext uri="{FF2B5EF4-FFF2-40B4-BE49-F238E27FC236}">
                <a16:creationId xmlns:a16="http://schemas.microsoft.com/office/drawing/2014/main" id="{2AEBD043-6D4A-0437-615B-4A5E3A7435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246" y="1692399"/>
            <a:ext cx="3558752" cy="5218112"/>
          </a:xfrm>
        </p:spPr>
      </p:pic>
      <p:sp>
        <p:nvSpPr>
          <p:cNvPr id="6" name="Zone de texte 1">
            <a:extLst>
              <a:ext uri="{FF2B5EF4-FFF2-40B4-BE49-F238E27FC236}">
                <a16:creationId xmlns:a16="http://schemas.microsoft.com/office/drawing/2014/main" id="{7A133089-8696-5DFE-7FC7-DD803A8A3E1A}"/>
              </a:ext>
            </a:extLst>
          </p:cNvPr>
          <p:cNvSpPr txBox="1"/>
          <p:nvPr/>
        </p:nvSpPr>
        <p:spPr>
          <a:xfrm>
            <a:off x="4626620" y="1723991"/>
            <a:ext cx="5688632" cy="2005964"/>
          </a:xfrm>
          <a:prstGeom prst="roundRect">
            <a:avLst/>
          </a:prstGeom>
          <a:solidFill>
            <a:srgbClr val="2584B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1800"/>
              </a:spcAft>
            </a:pPr>
            <a:r>
              <a:rPr lang="de-DE" sz="3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Das Tragen einer wasserdichten oder halbwasserdichten Brille ist Pflicht.</a:t>
            </a:r>
            <a:r>
              <a:rPr lang="fr-CH" sz="3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fr-CH" sz="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descr="Focus sur EPI et EPC – Santé – Sécurité">
            <a:extLst>
              <a:ext uri="{FF2B5EF4-FFF2-40B4-BE49-F238E27FC236}">
                <a16:creationId xmlns:a16="http://schemas.microsoft.com/office/drawing/2014/main" id="{D8C6A0E5-4D3A-3C76-DD85-5C0ADB9E6B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907" y="3848026"/>
            <a:ext cx="1881518" cy="1911892"/>
          </a:xfrm>
          <a:prstGeom prst="rect">
            <a:avLst/>
          </a:prstGeom>
          <a:noFill/>
          <a:ln>
            <a:noFill/>
          </a:ln>
        </p:spPr>
      </p:pic>
      <p:pic>
        <p:nvPicPr>
          <p:cNvPr id="8" name="Image 7">
            <a:extLst>
              <a:ext uri="{FF2B5EF4-FFF2-40B4-BE49-F238E27FC236}">
                <a16:creationId xmlns:a16="http://schemas.microsoft.com/office/drawing/2014/main" id="{4ABEAD69-9260-A550-6305-658D3AB34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134" y="4310955"/>
            <a:ext cx="2029777" cy="1156335"/>
          </a:xfrm>
          <a:prstGeom prst="rect">
            <a:avLst/>
          </a:prstGeom>
        </p:spPr>
      </p:pic>
      <p:pic>
        <p:nvPicPr>
          <p:cNvPr id="9" name="Image 8">
            <a:extLst>
              <a:ext uri="{FF2B5EF4-FFF2-40B4-BE49-F238E27FC236}">
                <a16:creationId xmlns:a16="http://schemas.microsoft.com/office/drawing/2014/main" id="{D0F0C4E6-9999-5442-0B09-3533567855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45" r="4057"/>
          <a:stretch/>
        </p:blipFill>
        <p:spPr bwMode="auto">
          <a:xfrm>
            <a:off x="8457033" y="4209089"/>
            <a:ext cx="2016000" cy="1189766"/>
          </a:xfrm>
          <a:prstGeom prst="rect">
            <a:avLst/>
          </a:prstGeom>
          <a:ln>
            <a:noFill/>
          </a:ln>
          <a:extLst>
            <a:ext uri="{53640926-AAD7-44D8-BBD7-CCE9431645EC}">
              <a14:shadowObscured xmlns:a14="http://schemas.microsoft.com/office/drawing/2010/main"/>
            </a:ext>
          </a:extLst>
        </p:spPr>
      </p:pic>
      <p:pic>
        <p:nvPicPr>
          <p:cNvPr id="10" name="Image 9" descr="Une image contenant capture d’écran, texte, logiciel, Marque&#10;&#10;Description générée automatiquement">
            <a:extLst>
              <a:ext uri="{FF2B5EF4-FFF2-40B4-BE49-F238E27FC236}">
                <a16:creationId xmlns:a16="http://schemas.microsoft.com/office/drawing/2014/main" id="{FFB39331-DF3E-CF00-CE64-D3DF996B96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936" t="33932" r="27424" b="30419"/>
          <a:stretch/>
        </p:blipFill>
        <p:spPr bwMode="auto">
          <a:xfrm>
            <a:off x="4761666" y="6048290"/>
            <a:ext cx="2700000" cy="1272488"/>
          </a:xfrm>
          <a:prstGeom prst="rect">
            <a:avLst/>
          </a:prstGeom>
          <a:ln>
            <a:noFill/>
          </a:ln>
          <a:extLst>
            <a:ext uri="{53640926-AAD7-44D8-BBD7-CCE9431645EC}">
              <a14:shadowObscured xmlns:a14="http://schemas.microsoft.com/office/drawing/2010/main"/>
            </a:ext>
          </a:extLst>
        </p:spPr>
      </p:pic>
      <p:pic>
        <p:nvPicPr>
          <p:cNvPr id="11" name="Image 10" descr="Art. 22420 Lunettes de protection JSP CASPIAN">
            <a:extLst>
              <a:ext uri="{FF2B5EF4-FFF2-40B4-BE49-F238E27FC236}">
                <a16:creationId xmlns:a16="http://schemas.microsoft.com/office/drawing/2014/main" id="{0E1043F7-E817-0CC5-9C16-18E2A1C472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053" b="11579"/>
          <a:stretch/>
        </p:blipFill>
        <p:spPr bwMode="auto">
          <a:xfrm>
            <a:off x="7940290" y="5580831"/>
            <a:ext cx="2104589" cy="1627718"/>
          </a:xfrm>
          <a:prstGeom prst="rect">
            <a:avLst/>
          </a:prstGeom>
          <a:noFill/>
          <a:ln>
            <a:noFill/>
          </a:ln>
          <a:extLst>
            <a:ext uri="{53640926-AAD7-44D8-BBD7-CCE9431645EC}">
              <a14:shadowObscured xmlns:a14="http://schemas.microsoft.com/office/drawing/2010/main"/>
            </a:ext>
          </a:extLst>
        </p:spPr>
      </p:pic>
      <p:sp>
        <p:nvSpPr>
          <p:cNvPr id="3" name="Flèche : droite 2">
            <a:extLst>
              <a:ext uri="{FF2B5EF4-FFF2-40B4-BE49-F238E27FC236}">
                <a16:creationId xmlns:a16="http://schemas.microsoft.com/office/drawing/2014/main" id="{39E0406D-7515-C821-E258-AF3885DAE7D4}"/>
              </a:ext>
            </a:extLst>
          </p:cNvPr>
          <p:cNvSpPr/>
          <p:nvPr/>
        </p:nvSpPr>
        <p:spPr bwMode="auto">
          <a:xfrm>
            <a:off x="944272" y="3922852"/>
            <a:ext cx="864096" cy="572474"/>
          </a:xfrm>
          <a:prstGeom prst="rightArrow">
            <a:avLst/>
          </a:prstGeom>
          <a:solidFill>
            <a:schemeClr val="accent1"/>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Tree>
    <p:extLst>
      <p:ext uri="{BB962C8B-B14F-4D97-AF65-F5344CB8AC3E}">
        <p14:creationId xmlns:p14="http://schemas.microsoft.com/office/powerpoint/2010/main" val="313659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Vor </a:t>
            </a:r>
            <a:r>
              <a:rPr lang="fr-CH" sz="3400" dirty="0" err="1"/>
              <a:t>Beginn</a:t>
            </a:r>
            <a:r>
              <a:rPr lang="fr-CH" sz="3400" dirty="0"/>
              <a:t> der </a:t>
            </a:r>
            <a:r>
              <a:rPr lang="fr-CH" sz="3400" dirty="0" err="1"/>
              <a:t>Arbeit</a:t>
            </a:r>
            <a:endParaRPr lang="fr-FR" sz="3400" dirty="0"/>
          </a:p>
        </p:txBody>
      </p:sp>
      <p:sp>
        <p:nvSpPr>
          <p:cNvPr id="4" name="Espace réservé du texte 2"/>
          <p:cNvSpPr txBox="1">
            <a:spLocks/>
          </p:cNvSpPr>
          <p:nvPr/>
        </p:nvSpPr>
        <p:spPr>
          <a:xfrm>
            <a:off x="389493" y="1692399"/>
            <a:ext cx="9349695" cy="5472608"/>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fontAlgn="auto">
              <a:spcAft>
                <a:spcPts val="0"/>
              </a:spcAft>
              <a:defRPr/>
            </a:pPr>
            <a:r>
              <a:rPr lang="de-CH" altLang="fr-FR" kern="0" dirty="0">
                <a:ea typeface="ＭＳ Ｐゴシック"/>
              </a:rPr>
              <a:t>Alle Arbeiten müssen Gegenstand eines Arbeitsauftrags sein. Dieser wird von Ihrer Ansprechperson bei Vigier ausgestellt.</a:t>
            </a:r>
            <a:br>
              <a:rPr kumimoji="0" lang="fr-FR" altLang="fr-FR" sz="2000" b="0" i="0" u="none" strike="noStrike" kern="0" cap="none" spc="0" normalizeH="0" baseline="0" noProof="0" dirty="0">
                <a:ln>
                  <a:noFill/>
                </a:ln>
                <a:solidFill>
                  <a:srgbClr val="0092D2"/>
                </a:solidFill>
                <a:effectLst/>
                <a:uLnTx/>
                <a:uFillTx/>
                <a:latin typeface="Arial"/>
                <a:ea typeface="ＭＳ Ｐゴシック"/>
                <a:cs typeface="Arial"/>
              </a:rPr>
            </a:br>
            <a:endParaRPr lang="de-CH" kern="0" dirty="0">
              <a:ea typeface="ＭＳ Ｐゴシック"/>
            </a:endParaRPr>
          </a:p>
          <a:p>
            <a:pPr lvl="0" defTabSz="914400" fontAlgn="auto">
              <a:spcAft>
                <a:spcPts val="0"/>
              </a:spcAft>
              <a:defRPr/>
            </a:pPr>
            <a:r>
              <a:rPr lang="de-CH" kern="0" dirty="0">
                <a:ea typeface="ＭＳ Ｐゴシック"/>
              </a:rPr>
              <a:t>Bei besonderen Risiken muss eine Arbeitserlaubnis erteilt werden:</a:t>
            </a:r>
          </a:p>
          <a:p>
            <a:pPr lvl="1" indent="-342876" defTabSz="914400" fontAlgn="auto">
              <a:spcAft>
                <a:spcPts val="0"/>
              </a:spcAft>
              <a:defRPr/>
            </a:pPr>
            <a:r>
              <a:rPr lang="fr-FR" kern="0" dirty="0" err="1">
                <a:solidFill>
                  <a:srgbClr val="002060"/>
                </a:solidFill>
                <a:ea typeface="ＭＳ Ｐゴシック"/>
              </a:rPr>
              <a:t>Schweiß</a:t>
            </a:r>
            <a:r>
              <a:rPr lang="fr-FR" kern="0" dirty="0">
                <a:solidFill>
                  <a:srgbClr val="002060"/>
                </a:solidFill>
                <a:ea typeface="ＭＳ Ｐゴシック"/>
              </a:rPr>
              <a:t>-, </a:t>
            </a:r>
            <a:r>
              <a:rPr lang="fr-FR" kern="0" dirty="0" err="1">
                <a:solidFill>
                  <a:srgbClr val="002060"/>
                </a:solidFill>
                <a:ea typeface="ＭＳ Ｐゴシック"/>
              </a:rPr>
              <a:t>Schneid</a:t>
            </a:r>
            <a:r>
              <a:rPr lang="fr-FR" kern="0" dirty="0">
                <a:solidFill>
                  <a:srgbClr val="002060"/>
                </a:solidFill>
                <a:ea typeface="ＭＳ Ｐゴシック"/>
              </a:rPr>
              <a:t>-, </a:t>
            </a:r>
            <a:r>
              <a:rPr lang="fr-FR" kern="0" dirty="0" err="1">
                <a:solidFill>
                  <a:srgbClr val="002060"/>
                </a:solidFill>
                <a:ea typeface="ＭＳ Ｐゴシック"/>
              </a:rPr>
              <a:t>Schleifarbeiten</a:t>
            </a:r>
            <a:r>
              <a:rPr lang="fr-FR" kern="0" dirty="0">
                <a:solidFill>
                  <a:srgbClr val="002060"/>
                </a:solidFill>
                <a:ea typeface="ＭＳ Ｐゴシック"/>
              </a:rPr>
              <a:t>	</a:t>
            </a:r>
            <a:r>
              <a:rPr lang="fr-FR" b="1" kern="0" dirty="0">
                <a:solidFill>
                  <a:srgbClr val="002060"/>
                </a:solidFill>
                <a:ea typeface="ＭＳ Ｐゴシック"/>
                <a:sym typeface="Wingdings" panose="05000000000000000000" pitchFamily="2" charset="2"/>
              </a:rPr>
              <a:t> </a:t>
            </a:r>
            <a:r>
              <a:rPr lang="fr-FR" b="1" kern="0" dirty="0" err="1">
                <a:solidFill>
                  <a:srgbClr val="002060"/>
                </a:solidFill>
                <a:ea typeface="ＭＳ Ｐゴシック"/>
              </a:rPr>
              <a:t>Feuererlaubnis</a:t>
            </a:r>
            <a:endParaRPr lang="fr-FR" b="1" kern="0" dirty="0">
              <a:solidFill>
                <a:srgbClr val="002060"/>
              </a:solidFill>
              <a:ea typeface="ＭＳ Ｐゴシック"/>
            </a:endParaRPr>
          </a:p>
          <a:p>
            <a:pPr lvl="1" indent="-342876" defTabSz="914400" fontAlgn="auto">
              <a:spcAft>
                <a:spcPts val="0"/>
              </a:spcAft>
              <a:defRPr/>
            </a:pPr>
            <a:r>
              <a:rPr lang="de-CH" kern="0" dirty="0">
                <a:solidFill>
                  <a:srgbClr val="002060"/>
                </a:solidFill>
                <a:ea typeface="ＭＳ Ｐゴシック"/>
              </a:rPr>
              <a:t>Arbeiten in einer ATEX-Zone 		</a:t>
            </a:r>
            <a:r>
              <a:rPr lang="de-CH" b="1" kern="0" dirty="0">
                <a:solidFill>
                  <a:srgbClr val="002060"/>
                </a:solidFill>
                <a:ea typeface="ＭＳ Ｐゴシック"/>
                <a:sym typeface="Wingdings" panose="05000000000000000000" pitchFamily="2" charset="2"/>
              </a:rPr>
              <a:t></a:t>
            </a:r>
            <a:r>
              <a:rPr lang="de-CH" b="1" kern="0" dirty="0">
                <a:solidFill>
                  <a:srgbClr val="002060"/>
                </a:solidFill>
                <a:ea typeface="ＭＳ Ｐゴシック"/>
              </a:rPr>
              <a:t> Erlaubnis ATEX</a:t>
            </a:r>
          </a:p>
          <a:p>
            <a:pPr lvl="1" indent="-342876" defTabSz="914400" fontAlgn="auto">
              <a:spcAft>
                <a:spcPts val="0"/>
              </a:spcAft>
              <a:defRPr/>
            </a:pPr>
            <a:r>
              <a:rPr lang="de-CH" kern="0" dirty="0">
                <a:solidFill>
                  <a:srgbClr val="002060"/>
                </a:solidFill>
                <a:ea typeface="ＭＳ Ｐゴシック"/>
              </a:rPr>
              <a:t>Arbeiten in eingeschränkten Zonen 	</a:t>
            </a:r>
            <a:r>
              <a:rPr lang="de-CH" b="1" kern="0" dirty="0">
                <a:solidFill>
                  <a:srgbClr val="002060"/>
                </a:solidFill>
                <a:ea typeface="ＭＳ Ｐゴシック"/>
                <a:sym typeface="Wingdings" panose="05000000000000000000" pitchFamily="2" charset="2"/>
              </a:rPr>
              <a:t> Erlaubnis der eingeschränkten Zone</a:t>
            </a:r>
            <a:endParaRPr lang="de-CH" b="1" kern="0" dirty="0">
              <a:solidFill>
                <a:srgbClr val="002060"/>
              </a:solidFill>
              <a:ea typeface="ＭＳ Ｐゴシック"/>
            </a:endParaRPr>
          </a:p>
          <a:p>
            <a:pPr lvl="1" indent="-342876" defTabSz="914400" fontAlgn="auto">
              <a:spcAft>
                <a:spcPts val="0"/>
              </a:spcAft>
              <a:defRPr/>
            </a:pPr>
            <a:r>
              <a:rPr lang="de-CH" kern="0" dirty="0">
                <a:solidFill>
                  <a:srgbClr val="131313"/>
                </a:solidFill>
                <a:ea typeface="ＭＳ Ｐゴシック"/>
              </a:rPr>
              <a:t>Arbeiten in der Höhe (ausserhalb von Gondeln und Gerüsten) und </a:t>
            </a:r>
            <a:br>
              <a:rPr lang="de-CH" kern="0" dirty="0">
                <a:solidFill>
                  <a:srgbClr val="131313"/>
                </a:solidFill>
                <a:ea typeface="ＭＳ Ｐゴシック"/>
              </a:rPr>
            </a:br>
            <a:r>
              <a:rPr lang="de-CH" kern="0" dirty="0">
                <a:solidFill>
                  <a:srgbClr val="131313"/>
                </a:solidFill>
                <a:ea typeface="ＭＳ Ｐゴシック"/>
              </a:rPr>
              <a:t>ungesicherter Dachzugang 		</a:t>
            </a:r>
            <a:r>
              <a:rPr lang="de-CH" b="1" kern="0" dirty="0">
                <a:solidFill>
                  <a:srgbClr val="131313"/>
                </a:solidFill>
                <a:ea typeface="ＭＳ Ｐゴシック"/>
                <a:sym typeface="Wingdings" panose="05000000000000000000" pitchFamily="2" charset="2"/>
              </a:rPr>
              <a:t> </a:t>
            </a:r>
            <a:r>
              <a:rPr lang="de-CH" b="1" kern="0" dirty="0">
                <a:solidFill>
                  <a:srgbClr val="131313"/>
                </a:solidFill>
                <a:ea typeface="ＭＳ Ｐゴシック"/>
              </a:rPr>
              <a:t>Erlaubnis Arbeiten in der Höhe</a:t>
            </a:r>
          </a:p>
          <a:p>
            <a:pPr lvl="1" indent="-342876" defTabSz="914400" fontAlgn="auto">
              <a:spcAft>
                <a:spcPts val="0"/>
              </a:spcAft>
              <a:defRPr/>
            </a:pPr>
            <a:r>
              <a:rPr lang="de-CH" kern="0" dirty="0">
                <a:solidFill>
                  <a:srgbClr val="131313"/>
                </a:solidFill>
                <a:ea typeface="ＭＳ Ｐゴシック"/>
              </a:rPr>
              <a:t>Ausgrabungsarbeiten			</a:t>
            </a:r>
            <a:r>
              <a:rPr lang="de-CH" b="1" kern="0" dirty="0">
                <a:solidFill>
                  <a:srgbClr val="131313"/>
                </a:solidFill>
                <a:ea typeface="ＭＳ Ｐゴシック"/>
                <a:sym typeface="Wingdings" panose="05000000000000000000" pitchFamily="2" charset="2"/>
              </a:rPr>
              <a:t> Erlaubnis Ausgrabungsarbeiten</a:t>
            </a:r>
          </a:p>
          <a:p>
            <a:pPr marL="284187" lvl="1" indent="0" defTabSz="914400" fontAlgn="auto">
              <a:spcAft>
                <a:spcPts val="0"/>
              </a:spcAft>
              <a:buNone/>
              <a:defRPr/>
            </a:pPr>
            <a:endParaRPr kumimoji="0" lang="fr-FR" b="0" i="0" u="none" strike="noStrike" kern="0" cap="none" spc="0" normalizeH="0" baseline="0" noProof="0" dirty="0">
              <a:ln>
                <a:noFill/>
              </a:ln>
              <a:solidFill>
                <a:srgbClr val="131313"/>
              </a:solidFill>
              <a:effectLst/>
              <a:uLnTx/>
              <a:uFillTx/>
              <a:ea typeface="ＭＳ Ｐゴシック"/>
            </a:endParaRPr>
          </a:p>
          <a:p>
            <a:pPr defTabSz="914400" fontAlgn="auto">
              <a:spcAft>
                <a:spcPts val="0"/>
              </a:spcAft>
              <a:defRPr/>
            </a:pPr>
            <a:r>
              <a:rPr lang="de-CH" kern="0" dirty="0">
                <a:ea typeface="ＭＳ Ｐゴシック"/>
              </a:rPr>
              <a:t>Wenn Unterhaltsarbeiten mit Energien gemacht werden sollen:</a:t>
            </a:r>
            <a:endParaRPr lang="de-CH" kern="0" dirty="0">
              <a:solidFill>
                <a:srgbClr val="FF0000"/>
              </a:solidFill>
              <a:ea typeface="ＭＳ Ｐゴシック"/>
            </a:endParaRPr>
          </a:p>
          <a:p>
            <a:pPr lvl="1" defTabSz="914400" fontAlgn="auto">
              <a:spcAft>
                <a:spcPts val="0"/>
              </a:spcAft>
              <a:defRPr/>
            </a:pPr>
            <a:r>
              <a:rPr lang="de-CH" kern="0" dirty="0">
                <a:solidFill>
                  <a:sysClr val="windowText" lastClr="000000"/>
                </a:solidFill>
                <a:ea typeface="ＭＳ Ｐゴシック"/>
              </a:rPr>
              <a:t>Jede/r Teilnehmende/r muss sein Vorhängeschloss am </a:t>
            </a:r>
            <a:br>
              <a:rPr lang="de-CH" kern="0" dirty="0">
                <a:solidFill>
                  <a:sysClr val="windowText" lastClr="000000"/>
                </a:solidFill>
                <a:ea typeface="ＭＳ Ｐゴシック"/>
              </a:rPr>
            </a:br>
            <a:r>
              <a:rPr lang="de-CH" kern="0" dirty="0">
                <a:solidFill>
                  <a:sysClr val="windowText" lastClr="000000"/>
                </a:solidFill>
                <a:ea typeface="ＭＳ Ｐゴシック"/>
              </a:rPr>
              <a:t>Hauptschalter oder an der </a:t>
            </a:r>
            <a:r>
              <a:rPr lang="de-CH" kern="0" dirty="0" err="1">
                <a:solidFill>
                  <a:sysClr val="windowText" lastClr="000000"/>
                </a:solidFill>
                <a:ea typeface="ＭＳ Ｐゴシック"/>
              </a:rPr>
              <a:t>Lockbox</a:t>
            </a:r>
            <a:r>
              <a:rPr lang="de-CH" kern="0" dirty="0">
                <a:solidFill>
                  <a:sysClr val="windowText" lastClr="000000"/>
                </a:solidFill>
                <a:ea typeface="ＭＳ Ｐゴシック"/>
              </a:rPr>
              <a:t> anbringen.  </a:t>
            </a:r>
          </a:p>
          <a:p>
            <a:pPr lvl="1" defTabSz="914400" fontAlgn="auto">
              <a:spcAft>
                <a:spcPts val="0"/>
              </a:spcAft>
              <a:defRPr/>
            </a:pPr>
            <a:endParaRPr lang="de-CH" kern="0" dirty="0">
              <a:solidFill>
                <a:sysClr val="windowText" lastClr="000000"/>
              </a:solidFill>
              <a:ea typeface="ＭＳ Ｐゴシック"/>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3084" y="2484487"/>
            <a:ext cx="1638491"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p:nvPr/>
        </p:nvPicPr>
        <p:blipFill rotWithShape="1">
          <a:blip r:embed="rId4"/>
          <a:srcRect l="34637" t="48969" r="56983" b="41849"/>
          <a:stretch/>
        </p:blipFill>
        <p:spPr bwMode="auto">
          <a:xfrm>
            <a:off x="9415487" y="5395598"/>
            <a:ext cx="888420" cy="996687"/>
          </a:xfrm>
          <a:prstGeom prst="rect">
            <a:avLst/>
          </a:prstGeom>
          <a:ln>
            <a:noFill/>
          </a:ln>
          <a:extLst>
            <a:ext uri="{53640926-AAD7-44D8-BBD7-CCE9431645EC}">
              <a14:shadowObscured xmlns:a14="http://schemas.microsoft.com/office/drawing/2010/main"/>
            </a:ext>
          </a:extLst>
        </p:spPr>
      </p:pic>
      <p:pic>
        <p:nvPicPr>
          <p:cNvPr id="7" name="Image 6"/>
          <p:cNvPicPr/>
          <p:nvPr/>
        </p:nvPicPr>
        <p:blipFill rotWithShape="1">
          <a:blip r:embed="rId4"/>
          <a:srcRect l="14702" t="14973" r="74721" b="74842"/>
          <a:stretch/>
        </p:blipFill>
        <p:spPr bwMode="auto">
          <a:xfrm>
            <a:off x="8155012" y="5283271"/>
            <a:ext cx="945570" cy="11711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215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Absperrung</a:t>
            </a:r>
            <a:endParaRPr lang="fr-FR" sz="3400" dirty="0"/>
          </a:p>
        </p:txBody>
      </p:sp>
      <p:pic>
        <p:nvPicPr>
          <p:cNvPr id="5"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402" r="100000">
                        <a14:foregroundMark x1="7229" y1="8527" x2="5622" y2="53488"/>
                        <a14:foregroundMark x1="6827" y1="16279" x2="35341" y2="27132"/>
                        <a14:foregroundMark x1="37349" y1="28682" x2="91566" y2="13953"/>
                        <a14:foregroundMark x1="10040" y1="14729" x2="61847" y2="8527"/>
                        <a14:foregroundMark x1="63052" y1="6977" x2="91968" y2="13178"/>
                        <a14:foregroundMark x1="61044" y1="13178" x2="61044" y2="13178"/>
                        <a14:foregroundMark x1="14458" y1="12403" x2="14458" y2="12403"/>
                        <a14:foregroundMark x1="16466" y1="12403" x2="16466" y2="12403"/>
                        <a14:foregroundMark x1="27309" y1="12403" x2="27309" y2="12403"/>
                        <a14:backgroundMark x1="22490" y1="17054" x2="32530" y2="17829"/>
                        <a14:backgroundMark x1="20080" y1="16279" x2="23695" y2="17054"/>
                        <a14:backgroundMark x1="15663" y1="14729" x2="15663" y2="14729"/>
                        <a14:backgroundMark x1="18474" y1="17829" x2="18474" y2="17829"/>
                        <a14:backgroundMark x1="18474" y1="13953" x2="18474" y2="13953"/>
                        <a14:backgroundMark x1="64257" y1="10853" x2="65462" y2="16279"/>
                        <a14:backgroundMark x1="65462" y1="16279" x2="80321" y2="14729"/>
                        <a14:backgroundMark x1="79116" y1="13178" x2="84739" y2="13953"/>
                      </a14:backgroundRemoval>
                    </a14:imgEffect>
                  </a14:imgLayer>
                </a14:imgProps>
              </a:ext>
              <a:ext uri="{28A0092B-C50C-407E-A947-70E740481C1C}">
                <a14:useLocalDpi xmlns:a14="http://schemas.microsoft.com/office/drawing/2010/main"/>
              </a:ext>
            </a:extLst>
          </a:blip>
          <a:srcRect/>
          <a:stretch>
            <a:fillRect/>
          </a:stretch>
        </p:blipFill>
        <p:spPr bwMode="auto">
          <a:xfrm>
            <a:off x="3527504" y="1576632"/>
            <a:ext cx="2085817"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texte 2"/>
          <p:cNvSpPr txBox="1">
            <a:spLocks/>
          </p:cNvSpPr>
          <p:nvPr/>
        </p:nvSpPr>
        <p:spPr>
          <a:xfrm>
            <a:off x="722577" y="2828897"/>
            <a:ext cx="7702550" cy="4120086"/>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defTabSz="914400" eaLnBrk="0" hangingPunct="0">
              <a:lnSpc>
                <a:spcPct val="80000"/>
              </a:lnSpc>
              <a:buClrTx/>
              <a:buSzTx/>
              <a:buBlip>
                <a:blip r:embed="rId5"/>
              </a:buBlip>
              <a:defRPr/>
            </a:pPr>
            <a:r>
              <a:rPr lang="de-CH" altLang="fr-FR" dirty="0"/>
              <a:t>Sperren Sie Ihren Arbeitsbereich für sich und andere ab. </a:t>
            </a:r>
            <a:r>
              <a:rPr kumimoji="0" lang="fr-FR" altLang="fr-FR" sz="1600" b="0" i="0" u="none" strike="noStrike" kern="1200" cap="none" spc="0" normalizeH="0" baseline="0" noProof="0" dirty="0" err="1">
                <a:ln>
                  <a:noFill/>
                </a:ln>
                <a:solidFill>
                  <a:sysClr val="windowText" lastClr="000000"/>
                </a:solidFill>
                <a:effectLst/>
                <a:uLnTx/>
                <a:uFillTx/>
                <a:latin typeface="Arial"/>
                <a:ea typeface="+mn-ea"/>
                <a:cs typeface="Arial"/>
              </a:rPr>
              <a:t>Hebearbeiten</a:t>
            </a:r>
            <a:r>
              <a:rPr kumimoji="0" lang="fr-FR" altLang="fr-FR" sz="1600" b="0" i="0" u="none" strike="noStrike" kern="1200" cap="none" spc="0" normalizeH="0" baseline="0" noProof="0" dirty="0">
                <a:ln>
                  <a:noFill/>
                </a:ln>
                <a:solidFill>
                  <a:sysClr val="windowText" lastClr="000000"/>
                </a:solidFill>
                <a:effectLst/>
                <a:uLnTx/>
                <a:uFillTx/>
                <a:latin typeface="Arial"/>
                <a:ea typeface="+mn-ea"/>
                <a:cs typeface="Arial"/>
              </a:rPr>
              <a:t>,</a:t>
            </a:r>
            <a:r>
              <a:rPr kumimoji="0" lang="fr-FR" altLang="fr-FR" sz="1600" b="0" i="0" u="none" strike="noStrike" kern="1200" cap="none" spc="0" normalizeH="0" noProof="0" dirty="0">
                <a:ln>
                  <a:noFill/>
                </a:ln>
                <a:solidFill>
                  <a:sysClr val="windowText" lastClr="000000"/>
                </a:solidFill>
                <a:effectLst/>
                <a:uLnTx/>
                <a:uFillTx/>
                <a:latin typeface="Arial"/>
                <a:ea typeface="+mn-ea"/>
                <a:cs typeface="Arial"/>
              </a:rPr>
              <a:t> </a:t>
            </a:r>
            <a:r>
              <a:rPr kumimoji="0" lang="fr-FR" altLang="fr-FR" sz="1600" b="0" i="0" u="none" strike="noStrike" kern="1200" cap="none" spc="0" normalizeH="0" noProof="0" dirty="0" err="1">
                <a:ln>
                  <a:noFill/>
                </a:ln>
                <a:solidFill>
                  <a:sysClr val="windowText" lastClr="000000"/>
                </a:solidFill>
                <a:effectLst/>
                <a:uLnTx/>
                <a:uFillTx/>
                <a:latin typeface="Arial"/>
                <a:ea typeface="+mn-ea"/>
                <a:cs typeface="Arial"/>
              </a:rPr>
              <a:t>fallende</a:t>
            </a:r>
            <a:r>
              <a:rPr kumimoji="0" lang="fr-FR" altLang="fr-FR" sz="1600" b="0" i="0" u="none" strike="noStrike" kern="1200" cap="none" spc="0" normalizeH="0" noProof="0" dirty="0">
                <a:ln>
                  <a:noFill/>
                </a:ln>
                <a:solidFill>
                  <a:sysClr val="windowText" lastClr="000000"/>
                </a:solidFill>
                <a:effectLst/>
                <a:uLnTx/>
                <a:uFillTx/>
                <a:latin typeface="Arial"/>
                <a:ea typeface="+mn-ea"/>
                <a:cs typeface="Arial"/>
              </a:rPr>
              <a:t> </a:t>
            </a:r>
            <a:r>
              <a:rPr kumimoji="0" lang="fr-FR" altLang="fr-FR" sz="1600" b="0" i="0" u="none" strike="noStrike" kern="1200" cap="none" spc="0" normalizeH="0" noProof="0" dirty="0" err="1">
                <a:ln>
                  <a:noFill/>
                </a:ln>
                <a:solidFill>
                  <a:sysClr val="windowText" lastClr="000000"/>
                </a:solidFill>
                <a:effectLst/>
                <a:uLnTx/>
                <a:uFillTx/>
                <a:latin typeface="Arial"/>
                <a:ea typeface="+mn-ea"/>
                <a:cs typeface="Arial"/>
              </a:rPr>
              <a:t>Gegenstände</a:t>
            </a:r>
            <a:r>
              <a:rPr lang="fr-FR" altLang="fr-FR" sz="1600" dirty="0">
                <a:solidFill>
                  <a:sysClr val="windowText" lastClr="000000"/>
                </a:solidFill>
              </a:rPr>
              <a:t>, </a:t>
            </a:r>
            <a:r>
              <a:rPr kumimoji="0" lang="fr-FR" altLang="fr-FR" sz="1600" b="0" i="0" u="none" strike="noStrike" kern="1200" cap="none" spc="0" normalizeH="0" baseline="0" noProof="0" dirty="0" err="1">
                <a:ln>
                  <a:noFill/>
                </a:ln>
                <a:solidFill>
                  <a:sysClr val="windowText" lastClr="000000"/>
                </a:solidFill>
                <a:effectLst/>
                <a:uLnTx/>
                <a:uFillTx/>
                <a:latin typeface="Arial"/>
                <a:ea typeface="+mn-ea"/>
                <a:cs typeface="Arial"/>
              </a:rPr>
              <a:t>Fall</a:t>
            </a:r>
            <a:r>
              <a:rPr kumimoji="0" lang="fr-FR" altLang="fr-FR" sz="1600" b="0" i="0" u="none" strike="noStrike" kern="1200" cap="none" spc="0" normalizeH="0" noProof="0" dirty="0">
                <a:ln>
                  <a:noFill/>
                </a:ln>
                <a:solidFill>
                  <a:sysClr val="windowText" lastClr="000000"/>
                </a:solidFill>
                <a:effectLst/>
                <a:uLnTx/>
                <a:uFillTx/>
                <a:latin typeface="Arial"/>
                <a:ea typeface="+mn-ea"/>
                <a:cs typeface="Arial"/>
              </a:rPr>
              <a:t> </a:t>
            </a:r>
            <a:r>
              <a:rPr kumimoji="0" lang="fr-FR" altLang="fr-FR" sz="1600" b="0" i="0" u="none" strike="noStrike" kern="1200" cap="none" spc="0" normalizeH="0" noProof="0" dirty="0" err="1">
                <a:ln>
                  <a:noFill/>
                </a:ln>
                <a:solidFill>
                  <a:sysClr val="windowText" lastClr="000000"/>
                </a:solidFill>
                <a:effectLst/>
                <a:uLnTx/>
                <a:uFillTx/>
                <a:latin typeface="Arial"/>
                <a:ea typeface="+mn-ea"/>
                <a:cs typeface="Arial"/>
              </a:rPr>
              <a:t>aus</a:t>
            </a:r>
            <a:r>
              <a:rPr kumimoji="0" lang="fr-FR" altLang="fr-FR" sz="1600" b="0" i="0" u="none" strike="noStrike" kern="1200" cap="none" spc="0" normalizeH="0" noProof="0" dirty="0">
                <a:ln>
                  <a:noFill/>
                </a:ln>
                <a:solidFill>
                  <a:sysClr val="windowText" lastClr="000000"/>
                </a:solidFill>
                <a:effectLst/>
                <a:uLnTx/>
                <a:uFillTx/>
                <a:latin typeface="Arial"/>
                <a:ea typeface="+mn-ea"/>
                <a:cs typeface="Arial"/>
              </a:rPr>
              <a:t> der </a:t>
            </a:r>
            <a:r>
              <a:rPr kumimoji="0" lang="fr-FR" altLang="fr-FR" sz="1600" b="0" i="0" u="none" strike="noStrike" kern="1200" cap="none" spc="0" normalizeH="0" noProof="0" dirty="0" err="1">
                <a:ln>
                  <a:noFill/>
                </a:ln>
                <a:solidFill>
                  <a:sysClr val="windowText" lastClr="000000"/>
                </a:solidFill>
                <a:effectLst/>
                <a:uLnTx/>
                <a:uFillTx/>
                <a:latin typeface="Arial"/>
                <a:ea typeface="+mn-ea"/>
                <a:cs typeface="Arial"/>
              </a:rPr>
              <a:t>Höhe</a:t>
            </a:r>
            <a:r>
              <a:rPr kumimoji="0" lang="fr-FR" altLang="fr-FR" sz="1600" b="0" i="0" u="none" strike="noStrike" kern="1200" cap="none" spc="0" normalizeH="0" noProof="0" dirty="0">
                <a:ln>
                  <a:noFill/>
                </a:ln>
                <a:solidFill>
                  <a:sysClr val="windowText" lastClr="000000"/>
                </a:solidFill>
                <a:effectLst/>
                <a:uLnTx/>
                <a:uFillTx/>
                <a:latin typeface="Arial"/>
                <a:ea typeface="+mn-ea"/>
                <a:cs typeface="Arial"/>
              </a:rPr>
              <a:t>, etc.</a:t>
            </a:r>
            <a:endParaRPr kumimoji="0" lang="fr-FR" alt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0" marR="0" lvl="0" indent="0" defTabSz="914400" rtl="0" eaLnBrk="0" fontAlgn="base" latinLnBrk="0" hangingPunct="0">
              <a:lnSpc>
                <a:spcPct val="80000"/>
              </a:lnSpc>
              <a:spcBef>
                <a:spcPct val="20000"/>
              </a:spcBef>
              <a:spcAft>
                <a:spcPct val="0"/>
              </a:spcAft>
              <a:buClrTx/>
              <a:buSzTx/>
              <a:buFontTx/>
              <a:buNone/>
              <a:tabLst/>
              <a:defRPr/>
            </a:pPr>
            <a:endParaRPr kumimoji="0" lang="fr-FR" altLang="fr-FR" sz="2000" b="0" i="0" u="none" strike="noStrike" kern="1200" cap="none" spc="0" normalizeH="0" baseline="0" noProof="0" dirty="0">
              <a:ln>
                <a:noFill/>
              </a:ln>
              <a:solidFill>
                <a:srgbClr val="0092D2"/>
              </a:solidFill>
              <a:effectLst/>
              <a:uLnTx/>
              <a:uFillTx/>
              <a:latin typeface="Arial"/>
              <a:ea typeface="+mn-ea"/>
              <a:cs typeface="Arial"/>
            </a:endParaRPr>
          </a:p>
          <a:p>
            <a:pPr marL="342900" lvl="0" indent="-342900" defTabSz="914400" eaLnBrk="0" hangingPunct="0">
              <a:lnSpc>
                <a:spcPct val="80000"/>
              </a:lnSpc>
              <a:buClrTx/>
              <a:buSzTx/>
              <a:buBlip>
                <a:blip r:embed="rId5"/>
              </a:buBlip>
              <a:defRPr/>
            </a:pPr>
            <a:r>
              <a:rPr lang="de-CH" altLang="fr-FR" dirty="0"/>
              <a:t>Überqueren Sie Absperrungen nie ohne dazu berechtigt zu sein. </a:t>
            </a:r>
          </a:p>
          <a:p>
            <a:pPr marL="0" marR="0" lvl="0" indent="0" defTabSz="914400" rtl="0" eaLnBrk="0" fontAlgn="base" latinLnBrk="0" hangingPunct="0">
              <a:lnSpc>
                <a:spcPct val="80000"/>
              </a:lnSpc>
              <a:spcBef>
                <a:spcPct val="20000"/>
              </a:spcBef>
              <a:spcAft>
                <a:spcPct val="0"/>
              </a:spcAft>
              <a:buClrTx/>
              <a:buSzTx/>
              <a:buFontTx/>
              <a:buNone/>
              <a:tabLst/>
              <a:defRPr/>
            </a:pPr>
            <a:endParaRPr kumimoji="0" lang="fr-FR" altLang="fr-FR" sz="2000" b="0" i="0" u="none" strike="noStrike" kern="1200" cap="none" spc="0" normalizeH="0" baseline="0" noProof="0" dirty="0">
              <a:ln>
                <a:noFill/>
              </a:ln>
              <a:solidFill>
                <a:srgbClr val="0092D2"/>
              </a:solidFill>
              <a:effectLst/>
              <a:uLnTx/>
              <a:uFillTx/>
              <a:latin typeface="Arial"/>
              <a:ea typeface="+mn-ea"/>
              <a:cs typeface="Arial"/>
            </a:endParaRPr>
          </a:p>
          <a:p>
            <a:pPr marL="342900" marR="0" lvl="0" indent="-342900" defTabSz="914400" rtl="0" eaLnBrk="0" fontAlgn="base" latinLnBrk="0" hangingPunct="0">
              <a:lnSpc>
                <a:spcPct val="80000"/>
              </a:lnSpc>
              <a:spcBef>
                <a:spcPct val="20000"/>
              </a:spcBef>
              <a:spcAft>
                <a:spcPct val="0"/>
              </a:spcAft>
              <a:buClrTx/>
              <a:buSzTx/>
              <a:buFontTx/>
              <a:buBlip>
                <a:blip r:embed="rId5"/>
              </a:buBlip>
              <a:tabLst/>
              <a:defRPr/>
            </a:pPr>
            <a:r>
              <a:rPr kumimoji="0" lang="fr-FR" altLang="fr-FR" sz="2000" b="0" i="0" u="none" strike="noStrike" kern="1200" cap="none" spc="0" normalizeH="0" baseline="0" noProof="0" dirty="0" err="1">
                <a:ln>
                  <a:noFill/>
                </a:ln>
                <a:solidFill>
                  <a:srgbClr val="0092D2"/>
                </a:solidFill>
                <a:effectLst/>
                <a:uLnTx/>
                <a:uFillTx/>
                <a:latin typeface="Arial"/>
                <a:ea typeface="+mn-ea"/>
                <a:cs typeface="Arial"/>
              </a:rPr>
              <a:t>Setzen</a:t>
            </a:r>
            <a:r>
              <a:rPr kumimoji="0" lang="fr-FR" altLang="fr-FR" sz="2000" b="0" i="0" u="none" strike="noStrike" kern="1200" cap="none" spc="0" normalizeH="0" baseline="0" noProof="0" dirty="0">
                <a:ln>
                  <a:noFill/>
                </a:ln>
                <a:solidFill>
                  <a:srgbClr val="0092D2"/>
                </a:solidFill>
                <a:effectLst/>
                <a:uLnTx/>
                <a:uFillTx/>
                <a:latin typeface="Arial"/>
                <a:ea typeface="+mn-ea"/>
                <a:cs typeface="Arial"/>
              </a:rPr>
              <a:t> </a:t>
            </a:r>
            <a:r>
              <a:rPr kumimoji="0" lang="fr-FR" altLang="fr-FR" sz="2000" b="0" i="0" u="none" strike="noStrike" kern="1200" cap="none" spc="0" normalizeH="0" baseline="0" noProof="0" dirty="0" err="1">
                <a:ln>
                  <a:noFill/>
                </a:ln>
                <a:solidFill>
                  <a:srgbClr val="0092D2"/>
                </a:solidFill>
                <a:effectLst/>
                <a:uLnTx/>
                <a:uFillTx/>
                <a:latin typeface="Arial"/>
                <a:ea typeface="+mn-ea"/>
                <a:cs typeface="Arial"/>
              </a:rPr>
              <a:t>Sie</a:t>
            </a:r>
            <a:r>
              <a:rPr kumimoji="0" lang="fr-FR" altLang="fr-FR" sz="2000" b="0" i="0" u="none" strike="noStrike" kern="1200" cap="none" spc="0" normalizeH="0" baseline="0" noProof="0" dirty="0">
                <a:ln>
                  <a:noFill/>
                </a:ln>
                <a:solidFill>
                  <a:srgbClr val="0092D2"/>
                </a:solidFill>
                <a:effectLst/>
                <a:uLnTx/>
                <a:uFillTx/>
                <a:latin typeface="Arial"/>
                <a:ea typeface="+mn-ea"/>
                <a:cs typeface="Arial"/>
              </a:rPr>
              <a:t> die </a:t>
            </a:r>
            <a:r>
              <a:rPr kumimoji="0" lang="fr-FR" altLang="fr-FR" sz="2000" b="0" i="0" u="none" strike="noStrike" kern="1200" cap="none" spc="0" normalizeH="0" baseline="0" noProof="0" dirty="0" err="1">
                <a:ln>
                  <a:noFill/>
                </a:ln>
                <a:solidFill>
                  <a:srgbClr val="0092D2"/>
                </a:solidFill>
                <a:effectLst/>
                <a:uLnTx/>
                <a:uFillTx/>
                <a:latin typeface="Arial"/>
                <a:ea typeface="+mn-ea"/>
                <a:cs typeface="Arial"/>
              </a:rPr>
              <a:t>Einhaltung</a:t>
            </a:r>
            <a:r>
              <a:rPr kumimoji="0" lang="fr-FR" altLang="fr-FR" sz="2000" b="0" i="0" u="none" strike="noStrike" kern="1200" cap="none" spc="0" normalizeH="0" baseline="0" noProof="0" dirty="0">
                <a:ln>
                  <a:noFill/>
                </a:ln>
                <a:solidFill>
                  <a:srgbClr val="0092D2"/>
                </a:solidFill>
                <a:effectLst/>
                <a:uLnTx/>
                <a:uFillTx/>
                <a:latin typeface="Arial"/>
                <a:ea typeface="+mn-ea"/>
                <a:cs typeface="Arial"/>
              </a:rPr>
              <a:t> von </a:t>
            </a:r>
            <a:r>
              <a:rPr kumimoji="0" lang="fr-FR" altLang="fr-FR" sz="2000" b="0" i="0" u="none" strike="noStrike" kern="1200" cap="none" spc="0" normalizeH="0" baseline="0" noProof="0" dirty="0" err="1">
                <a:ln>
                  <a:noFill/>
                </a:ln>
                <a:solidFill>
                  <a:srgbClr val="0092D2"/>
                </a:solidFill>
                <a:effectLst/>
                <a:uLnTx/>
                <a:uFillTx/>
                <a:latin typeface="Arial"/>
                <a:ea typeface="+mn-ea"/>
                <a:cs typeface="Arial"/>
              </a:rPr>
              <a:t>Absperrungen</a:t>
            </a:r>
            <a:r>
              <a:rPr kumimoji="0" lang="fr-FR" altLang="fr-FR" sz="2000" b="0" i="0" u="none" strike="noStrike" kern="1200" cap="none" spc="0" normalizeH="0" noProof="0" dirty="0">
                <a:ln>
                  <a:noFill/>
                </a:ln>
                <a:solidFill>
                  <a:srgbClr val="0092D2"/>
                </a:solidFill>
                <a:effectLst/>
                <a:uLnTx/>
                <a:uFillTx/>
                <a:latin typeface="Arial"/>
                <a:ea typeface="+mn-ea"/>
                <a:cs typeface="Arial"/>
              </a:rPr>
              <a:t> </a:t>
            </a:r>
            <a:r>
              <a:rPr kumimoji="0" lang="fr-FR" altLang="fr-FR" sz="2000" b="0" i="0" u="none" strike="noStrike" kern="1200" cap="none" spc="0" normalizeH="0" noProof="0" dirty="0" err="1">
                <a:ln>
                  <a:noFill/>
                </a:ln>
                <a:solidFill>
                  <a:srgbClr val="0092D2"/>
                </a:solidFill>
                <a:effectLst/>
                <a:uLnTx/>
                <a:uFillTx/>
                <a:latin typeface="Arial"/>
                <a:ea typeface="+mn-ea"/>
                <a:cs typeface="Arial"/>
              </a:rPr>
              <a:t>durch</a:t>
            </a:r>
            <a:r>
              <a:rPr kumimoji="0" lang="fr-FR" altLang="fr-FR" sz="2000" b="0" i="0" u="none" strike="noStrike" kern="1200" cap="none" spc="0" normalizeH="0" noProof="0" dirty="0">
                <a:ln>
                  <a:noFill/>
                </a:ln>
                <a:solidFill>
                  <a:srgbClr val="0092D2"/>
                </a:solidFill>
                <a:effectLst/>
                <a:uLnTx/>
                <a:uFillTx/>
                <a:latin typeface="Arial"/>
                <a:ea typeface="+mn-ea"/>
                <a:cs typeface="Arial"/>
              </a:rPr>
              <a:t>.</a:t>
            </a:r>
            <a:endParaRPr kumimoji="0" lang="fr-FR" altLang="fr-FR" sz="2000" b="0" i="0" u="none" strike="noStrike" kern="1200" cap="none" spc="0" normalizeH="0" baseline="0" noProof="0" dirty="0">
              <a:ln>
                <a:noFill/>
              </a:ln>
              <a:solidFill>
                <a:srgbClr val="0092D2"/>
              </a:solidFill>
              <a:effectLst/>
              <a:uLnTx/>
              <a:uFillTx/>
              <a:latin typeface="Arial"/>
              <a:ea typeface="+mn-ea"/>
              <a:cs typeface="Arial"/>
            </a:endParaRPr>
          </a:p>
          <a:p>
            <a:pPr marL="0" marR="0" lvl="0" indent="0" defTabSz="914400" rtl="0" eaLnBrk="0" fontAlgn="base" latinLnBrk="0" hangingPunct="0">
              <a:lnSpc>
                <a:spcPct val="80000"/>
              </a:lnSpc>
              <a:spcBef>
                <a:spcPct val="20000"/>
              </a:spcBef>
              <a:spcAft>
                <a:spcPct val="0"/>
              </a:spcAft>
              <a:buClrTx/>
              <a:buSzTx/>
              <a:buFontTx/>
              <a:buNone/>
              <a:tabLst/>
              <a:defRPr/>
            </a:pPr>
            <a:endParaRPr kumimoji="0" lang="fr-FR" altLang="fr-FR" sz="2000" b="0" i="0" u="none" strike="noStrike" kern="1200" cap="none" spc="0" normalizeH="0" baseline="0" noProof="0" dirty="0">
              <a:ln>
                <a:noFill/>
              </a:ln>
              <a:solidFill>
                <a:srgbClr val="0092D2"/>
              </a:solidFill>
              <a:effectLst/>
              <a:uLnTx/>
              <a:uFillTx/>
              <a:latin typeface="Arial"/>
              <a:ea typeface="+mn-ea"/>
              <a:cs typeface="Arial"/>
            </a:endParaRPr>
          </a:p>
          <a:p>
            <a:pPr marL="342900" lvl="0" indent="-342900" defTabSz="914400" eaLnBrk="0" hangingPunct="0">
              <a:lnSpc>
                <a:spcPct val="80000"/>
              </a:lnSpc>
              <a:buClrTx/>
              <a:buSzTx/>
              <a:buBlip>
                <a:blip r:embed="rId5"/>
              </a:buBlip>
              <a:defRPr/>
            </a:pPr>
            <a:r>
              <a:rPr lang="de-CH" altLang="fr-FR" b="1" kern="0" dirty="0">
                <a:solidFill>
                  <a:srgbClr val="FF5050"/>
                </a:solidFill>
                <a:ea typeface="ＭＳ Ｐゴシック"/>
              </a:rPr>
              <a:t>Am Ende der Arbeit muss die für die Baustelle verantwortliche Person die von ihm/ihr angebrachten provisorischen Schilder zwingend entfernen. </a:t>
            </a:r>
            <a:br>
              <a:rPr lang="de-CH" altLang="fr-FR" b="1" kern="0" dirty="0">
                <a:solidFill>
                  <a:srgbClr val="FF5050"/>
                </a:solidFill>
                <a:ea typeface="ＭＳ Ｐゴシック"/>
              </a:rPr>
            </a:br>
            <a:r>
              <a:rPr lang="de-CH" altLang="fr-FR" b="1" kern="0" dirty="0">
                <a:solidFill>
                  <a:srgbClr val="FF5050"/>
                </a:solidFill>
                <a:ea typeface="ＭＳ Ｐゴシック"/>
              </a:rPr>
              <a:t>Dies ist der Fall, wenn alle kollektiven Schutzvorkehrungen wieder in Kraft sind und/oder das Risiko verschwunden ist.</a:t>
            </a:r>
          </a:p>
        </p:txBody>
      </p:sp>
      <p:pic>
        <p:nvPicPr>
          <p:cNvPr id="7"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21688" y="4664115"/>
            <a:ext cx="1727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21688" y="2829656"/>
            <a:ext cx="16351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08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solidFill>
                  <a:srgbClr val="131313"/>
                </a:solidFill>
              </a:rPr>
              <a:t>Unterhalt</a:t>
            </a:r>
            <a:endParaRPr lang="fr-FR" sz="3400" dirty="0">
              <a:solidFill>
                <a:srgbClr val="131313"/>
              </a:solidFill>
            </a:endParaRPr>
          </a:p>
        </p:txBody>
      </p:sp>
      <p:pic>
        <p:nvPicPr>
          <p:cNvPr id="3074" name="Picture 2" descr="https://www.otelo.ch/waroot/images/products/600/69750400_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91879">
            <a:off x="3091997" y="538634"/>
            <a:ext cx="867371" cy="86737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2"/>
          <p:cNvSpPr txBox="1">
            <a:spLocks/>
          </p:cNvSpPr>
          <p:nvPr/>
        </p:nvSpPr>
        <p:spPr>
          <a:xfrm>
            <a:off x="747266" y="1656441"/>
            <a:ext cx="9856018" cy="5220533"/>
          </a:xfrm>
          <a:prstGeom prst="rect">
            <a:avLst/>
          </a:prstGeom>
        </p:spPr>
        <p:txBody>
          <a:bodyPr vert="horz" wrap="square" anchor="t">
            <a:normAutofit fontScale="92500" lnSpcReduction="20000"/>
          </a:bodyPr>
          <a:lstStyle>
            <a:lvl1pPr marL="342876" indent="-342876" algn="l" defTabSz="457169" rtl="0" eaLnBrk="1" latinLnBrk="0" hangingPunct="1">
              <a:spcBef>
                <a:spcPct val="20000"/>
              </a:spcBef>
              <a:buClr>
                <a:srgbClr val="0092D2"/>
              </a:buClr>
              <a:buSzPct val="100000"/>
              <a:buFontTx/>
              <a:buBlip>
                <a:blip r:embed="rId3"/>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3"/>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3"/>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auto">
              <a:spcAft>
                <a:spcPts val="0"/>
              </a:spcAft>
              <a:defRPr/>
            </a:pPr>
            <a:r>
              <a:rPr lang="de-CH" altLang="fr-FR" sz="2200" kern="0" dirty="0">
                <a:ea typeface="ＭＳ Ｐゴシック"/>
              </a:rPr>
              <a:t>Alle Unterhaltsarbeiten sind an ihre </a:t>
            </a:r>
            <a:r>
              <a:rPr lang="de-CH" altLang="fr-FR" sz="2400" kern="0" dirty="0">
                <a:ea typeface="ＭＳ Ｐゴシック"/>
              </a:rPr>
              <a:t>Ansprechperson bei Vigier </a:t>
            </a:r>
            <a:r>
              <a:rPr lang="de-CH" altLang="fr-FR" sz="2200" kern="0" dirty="0">
                <a:ea typeface="ＭＳ Ｐゴシック"/>
              </a:rPr>
              <a:t>zu richten.</a:t>
            </a:r>
            <a:br>
              <a:rPr kumimoji="0" lang="fr-FR" altLang="fr-FR" sz="2200" b="0" i="0" u="none" strike="noStrike" kern="0" cap="none" spc="0" normalizeH="0" noProof="0" dirty="0">
                <a:ln>
                  <a:noFill/>
                </a:ln>
                <a:solidFill>
                  <a:srgbClr val="0092D2"/>
                </a:solidFill>
                <a:effectLst/>
                <a:uLnTx/>
                <a:uFillTx/>
                <a:latin typeface="Arial"/>
                <a:ea typeface="ＭＳ Ｐゴシック"/>
                <a:cs typeface="Arial"/>
              </a:rPr>
            </a:br>
            <a:endParaRPr kumimoji="0" lang="fr-FR" altLang="fr-FR" sz="2200" b="0" i="0" u="none" strike="noStrike" kern="0" cap="none" spc="0" normalizeH="0" baseline="0" noProof="0" dirty="0">
              <a:ln>
                <a:noFill/>
              </a:ln>
              <a:solidFill>
                <a:srgbClr val="0092D2"/>
              </a:solidFill>
              <a:effectLst/>
              <a:uLnTx/>
              <a:uFillTx/>
              <a:latin typeface="Arial"/>
              <a:ea typeface="ＭＳ Ｐゴシック"/>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3"/>
              </a:buBlip>
              <a:tabLst/>
              <a:defRPr/>
            </a:pPr>
            <a:r>
              <a:rPr kumimoji="0" lang="fr-FR" sz="2200" b="0" i="0" u="none" strike="noStrike" kern="0" cap="none" spc="0" normalizeH="0" baseline="0" noProof="0" dirty="0" err="1">
                <a:ln>
                  <a:noFill/>
                </a:ln>
                <a:solidFill>
                  <a:srgbClr val="0092D2"/>
                </a:solidFill>
                <a:effectLst/>
                <a:uLnTx/>
                <a:uFillTx/>
                <a:latin typeface="Arial"/>
                <a:ea typeface="ＭＳ Ｐゴシック"/>
                <a:cs typeface="Arial"/>
              </a:rPr>
              <a:t>Unterhaltsarbeiten</a:t>
            </a:r>
            <a:r>
              <a:rPr kumimoji="0" lang="fr-FR" sz="2200" b="0" i="0" u="none" strike="noStrike" kern="0" cap="none" spc="0" normalizeH="0" baseline="0" noProof="0" dirty="0">
                <a:ln>
                  <a:noFill/>
                </a:ln>
                <a:solidFill>
                  <a:srgbClr val="0092D2"/>
                </a:solidFill>
                <a:effectLst/>
                <a:uLnTx/>
                <a:uFillTx/>
                <a:latin typeface="Arial"/>
                <a:ea typeface="ＭＳ Ｐゴシック"/>
                <a:cs typeface="Arial"/>
              </a:rPr>
              <a:t>:</a:t>
            </a:r>
          </a:p>
          <a:p>
            <a:pPr lvl="1" fontAlgn="auto">
              <a:spcAft>
                <a:spcPts val="0"/>
              </a:spcAft>
              <a:defRPr/>
            </a:pPr>
            <a:r>
              <a:rPr lang="de-CH" sz="1700" kern="0" dirty="0">
                <a:solidFill>
                  <a:srgbClr val="1B4385"/>
                </a:solidFill>
                <a:ea typeface="ＭＳ Ｐゴシック"/>
              </a:rPr>
              <a:t>Elektrisch</a:t>
            </a:r>
          </a:p>
          <a:p>
            <a:pPr lvl="1" fontAlgn="auto">
              <a:spcAft>
                <a:spcPts val="0"/>
              </a:spcAft>
              <a:defRPr/>
            </a:pPr>
            <a:r>
              <a:rPr lang="de-CH" sz="1700" kern="0" dirty="0">
                <a:solidFill>
                  <a:srgbClr val="1B4385"/>
                </a:solidFill>
                <a:ea typeface="ＭＳ Ｐゴシック"/>
              </a:rPr>
              <a:t>Mechanisch</a:t>
            </a:r>
          </a:p>
          <a:p>
            <a:pPr lvl="1" fontAlgn="auto">
              <a:spcAft>
                <a:spcPts val="0"/>
              </a:spcAft>
              <a:defRPr/>
            </a:pPr>
            <a:r>
              <a:rPr lang="de-CH" sz="1700" kern="0" dirty="0">
                <a:solidFill>
                  <a:srgbClr val="1B4385"/>
                </a:solidFill>
                <a:ea typeface="ＭＳ Ｐゴシック"/>
              </a:rPr>
              <a:t>Pneumatisch</a:t>
            </a:r>
          </a:p>
          <a:p>
            <a:pPr lvl="1" fontAlgn="auto">
              <a:spcAft>
                <a:spcPts val="0"/>
              </a:spcAft>
              <a:defRPr/>
            </a:pPr>
            <a:r>
              <a:rPr lang="de-CH" sz="1700" kern="0" dirty="0">
                <a:solidFill>
                  <a:srgbClr val="1B4385"/>
                </a:solidFill>
                <a:ea typeface="ＭＳ Ｐゴシック"/>
              </a:rPr>
              <a:t>Thermal</a:t>
            </a:r>
          </a:p>
          <a:p>
            <a:pPr lvl="1" fontAlgn="auto">
              <a:spcAft>
                <a:spcPts val="0"/>
              </a:spcAft>
              <a:defRPr/>
            </a:pPr>
            <a:r>
              <a:rPr lang="de-CH" sz="1700" kern="0" dirty="0">
                <a:solidFill>
                  <a:srgbClr val="1B4385"/>
                </a:solidFill>
                <a:ea typeface="ＭＳ Ｐゴシック"/>
              </a:rPr>
              <a:t>Hydraulisch</a:t>
            </a:r>
          </a:p>
          <a:p>
            <a:pPr lvl="1" fontAlgn="auto">
              <a:spcAft>
                <a:spcPts val="0"/>
              </a:spcAft>
              <a:defRPr/>
            </a:pPr>
            <a:r>
              <a:rPr lang="de-CH" sz="1700" kern="0" dirty="0">
                <a:solidFill>
                  <a:srgbClr val="1B4385"/>
                </a:solidFill>
                <a:ea typeface="ＭＳ Ｐゴシック"/>
              </a:rPr>
              <a:t>Andere</a:t>
            </a:r>
            <a:br>
              <a:rPr kumimoji="0" lang="fr-FR" sz="1700" b="0" i="0" u="none" strike="noStrike" kern="0" cap="none" spc="0" normalizeH="0" baseline="0" noProof="0" dirty="0">
                <a:ln>
                  <a:noFill/>
                </a:ln>
                <a:solidFill>
                  <a:srgbClr val="1B4385"/>
                </a:solidFill>
                <a:effectLst/>
                <a:uLnTx/>
                <a:uFillTx/>
                <a:latin typeface="Arial"/>
                <a:ea typeface="ＭＳ Ｐゴシック"/>
                <a:cs typeface="Arial"/>
              </a:rPr>
            </a:br>
            <a:endParaRPr kumimoji="0" lang="fr-FR" sz="1700" b="0" i="0" u="none" strike="noStrike" kern="0" cap="none" spc="0" normalizeH="0" baseline="0" noProof="0" dirty="0">
              <a:ln>
                <a:noFill/>
              </a:ln>
              <a:solidFill>
                <a:srgbClr val="1B4385"/>
              </a:solidFill>
              <a:effectLst/>
              <a:uLnTx/>
              <a:uFillTx/>
              <a:latin typeface="Arial"/>
              <a:ea typeface="ＭＳ Ｐゴシック"/>
              <a:cs typeface="Arial"/>
            </a:endParaRPr>
          </a:p>
          <a:p>
            <a:pPr marL="361950" lvl="0" indent="-361950" fontAlgn="auto">
              <a:spcAft>
                <a:spcPts val="0"/>
              </a:spcAft>
              <a:defRPr/>
            </a:pPr>
            <a:r>
              <a:rPr lang="de-CH" kern="0" dirty="0">
                <a:ea typeface="ＭＳ Ｐゴシック"/>
              </a:rPr>
              <a:t>Erkundigen Sie </a:t>
            </a:r>
            <a:r>
              <a:rPr lang="de-CH" sz="2100" kern="0" dirty="0">
                <a:ea typeface="ＭＳ Ｐゴシック"/>
              </a:rPr>
              <a:t>sich bei ihrer Ansprechperson bei Vigier, ob die Ausrüstung / das Gerät an dem Sie arbeiten gewartet wird</a:t>
            </a:r>
            <a:r>
              <a:rPr lang="de-CH" kern="0" dirty="0">
                <a:solidFill>
                  <a:srgbClr val="7030A0"/>
                </a:solidFill>
                <a:ea typeface="ＭＳ Ｐゴシック"/>
              </a:rPr>
              <a:t>.</a:t>
            </a:r>
            <a:br>
              <a:rPr kumimoji="0" lang="fr-FR" sz="2000" b="0" i="0" u="none" strike="noStrike" kern="0" cap="none" spc="0" normalizeH="0" baseline="0" noProof="0" dirty="0">
                <a:ln>
                  <a:noFill/>
                </a:ln>
                <a:solidFill>
                  <a:srgbClr val="0092D2"/>
                </a:solidFill>
                <a:effectLst/>
                <a:uLnTx/>
                <a:uFillTx/>
                <a:latin typeface="Arial"/>
                <a:ea typeface="ＭＳ Ｐゴシック"/>
                <a:cs typeface="Arial"/>
              </a:rPr>
            </a:br>
            <a:endParaRPr kumimoji="0" lang="fr-FR" sz="2000" b="0" i="0" u="none" strike="noStrike" kern="0" cap="none" spc="0" normalizeH="0" baseline="0" noProof="0" dirty="0">
              <a:ln>
                <a:noFill/>
              </a:ln>
              <a:solidFill>
                <a:srgbClr val="0092D2"/>
              </a:solidFill>
              <a:effectLst/>
              <a:uLnTx/>
              <a:uFillTx/>
              <a:latin typeface="Arial"/>
              <a:ea typeface="ＭＳ Ｐゴシック"/>
              <a:cs typeface="Arial"/>
            </a:endParaRPr>
          </a:p>
          <a:p>
            <a:pPr marL="227013" lvl="0" indent="-269875" fontAlgn="auto">
              <a:spcAft>
                <a:spcPts val="0"/>
              </a:spcAft>
              <a:defRPr/>
            </a:pPr>
            <a:r>
              <a:rPr lang="de-CH" kern="0" dirty="0">
                <a:ea typeface="ＭＳ Ｐゴシック"/>
              </a:rPr>
              <a:t>Keine Arbeit darf vor der Zustimmung der Ansprechperson von Vigier beginnen.</a:t>
            </a:r>
            <a:br>
              <a:rPr lang="de-CH" kern="0" dirty="0">
                <a:ea typeface="ＭＳ Ｐゴシック"/>
              </a:rPr>
            </a:br>
            <a:r>
              <a:rPr kumimoji="0" lang="fr-FR" sz="2000" b="0" i="0" u="none" strike="noStrike" kern="0" cap="none" spc="0" normalizeH="0" baseline="0" noProof="0" dirty="0">
                <a:ln>
                  <a:noFill/>
                </a:ln>
                <a:solidFill>
                  <a:srgbClr val="FF0000"/>
                </a:solidFill>
                <a:effectLst/>
                <a:uLnTx/>
                <a:uFillTx/>
                <a:latin typeface="Arial"/>
                <a:ea typeface="ＭＳ Ｐゴシック"/>
                <a:cs typeface="Arial"/>
              </a:rPr>
              <a:t>			</a:t>
            </a:r>
          </a:p>
          <a:p>
            <a:pPr marL="2495550" lvl="1" indent="-342900" fontAlgn="auto">
              <a:spcAft>
                <a:spcPts val="0"/>
              </a:spcAft>
              <a:buFont typeface="Arial" panose="020B0604020202020204" pitchFamily="34" charset="0"/>
              <a:buChar char="•"/>
              <a:defRPr/>
            </a:pPr>
            <a:r>
              <a:rPr lang="de-CH" sz="2000" kern="0" dirty="0">
                <a:solidFill>
                  <a:srgbClr val="FF0000"/>
                </a:solidFill>
                <a:ea typeface="ＭＳ Ｐゴシック"/>
              </a:rPr>
              <a:t>Bitte beachten: Eine stationäre Installation bedeutet weder, dass diese gestoppt wird, noch das sie gewartet wird.</a:t>
            </a:r>
            <a:endParaRPr lang="de-CH" sz="2000" kern="0" dirty="0">
              <a:solidFill>
                <a:srgbClr val="7030A0"/>
              </a:solidFill>
              <a:ea typeface="ＭＳ Ｐゴシック"/>
            </a:endParaRPr>
          </a:p>
          <a:p>
            <a:pPr marL="2495550" lvl="1" indent="-342900" fontAlgn="auto">
              <a:spcAft>
                <a:spcPts val="0"/>
              </a:spcAft>
              <a:buFont typeface="Arial" panose="020B0604020202020204" pitchFamily="34" charset="0"/>
              <a:buChar char="•"/>
              <a:defRPr/>
            </a:pPr>
            <a:r>
              <a:rPr lang="de-CH" sz="2000" kern="0" dirty="0">
                <a:solidFill>
                  <a:srgbClr val="FF0000"/>
                </a:solidFill>
                <a:ea typeface="ＭＳ Ｐゴシック"/>
              </a:rPr>
              <a:t>Jeder Teilnehmer muss sein Vorhängeschloss am Hauptschalter oder in der </a:t>
            </a:r>
            <a:r>
              <a:rPr lang="de-CH" sz="2000" kern="0" dirty="0" err="1">
                <a:solidFill>
                  <a:srgbClr val="FF0000"/>
                </a:solidFill>
                <a:ea typeface="ＭＳ Ｐゴシック"/>
              </a:rPr>
              <a:t>Lockbox</a:t>
            </a:r>
            <a:r>
              <a:rPr lang="de-CH" sz="2000" kern="0" dirty="0">
                <a:solidFill>
                  <a:srgbClr val="FF0000"/>
                </a:solidFill>
                <a:ea typeface="ＭＳ Ｐゴシック"/>
              </a:rPr>
              <a:t> anbringen. </a:t>
            </a: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p:txBody>
      </p:sp>
      <p:pic>
        <p:nvPicPr>
          <p:cNvPr id="5" name="Picture 4"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36785" y="2268463"/>
            <a:ext cx="1467256" cy="1559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ficher l'image d'origi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204" y="5508823"/>
            <a:ext cx="1828433" cy="73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7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de-CH" sz="3400" dirty="0"/>
              <a:t>Einsatz von Kränen / Kranbrücken</a:t>
            </a:r>
          </a:p>
        </p:txBody>
      </p:sp>
      <p:sp>
        <p:nvSpPr>
          <p:cNvPr id="3" name="Espace réservé du texte 2"/>
          <p:cNvSpPr txBox="1">
            <a:spLocks/>
          </p:cNvSpPr>
          <p:nvPr/>
        </p:nvSpPr>
        <p:spPr>
          <a:xfrm>
            <a:off x="738188" y="1648894"/>
            <a:ext cx="8136904" cy="5228081"/>
          </a:xfrm>
          <a:prstGeom prst="rect">
            <a:avLst/>
          </a:prstGeom>
        </p:spPr>
        <p:txBody>
          <a:bodyPr vert="horz" wrap="square" anchor="t">
            <a:normAutofit fontScale="92500" lnSpcReduction="20000"/>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de-CH" sz="2200" dirty="0"/>
              <a:t>So verwenden Sie eine Kranbrücke oder einen Kran auf der Baustelle </a:t>
            </a:r>
            <a:r>
              <a:rPr lang="de-CH" sz="2200" dirty="0" err="1"/>
              <a:t>Ciments</a:t>
            </a:r>
            <a:r>
              <a:rPr lang="de-CH" sz="2200" dirty="0"/>
              <a:t> Vigier</a:t>
            </a:r>
            <a:r>
              <a:rPr kumimoji="0" lang="fr-FR" sz="2200" b="0" i="0" u="none" strike="noStrike" kern="1200" cap="none" spc="0" normalizeH="0" baseline="0" noProof="0" dirty="0">
                <a:ln>
                  <a:noFill/>
                </a:ln>
                <a:solidFill>
                  <a:srgbClr val="0092D2"/>
                </a:solidFill>
                <a:effectLst/>
                <a:uLnTx/>
                <a:uFillTx/>
                <a:latin typeface="Arial"/>
                <a:ea typeface="+mn-ea"/>
                <a:cs typeface="Arial"/>
              </a:rPr>
              <a:t>:</a:t>
            </a:r>
          </a:p>
          <a:p>
            <a:pPr lvl="1" fontAlgn="auto">
              <a:spcAft>
                <a:spcPts val="0"/>
              </a:spcAft>
              <a:defRPr/>
            </a:pPr>
            <a:r>
              <a:rPr lang="de-CH" dirty="0">
                <a:solidFill>
                  <a:sysClr val="windowText" lastClr="000000"/>
                </a:solidFill>
              </a:rPr>
              <a:t>Sie müssen über die erforderliche Ausbildung verfügen </a:t>
            </a:r>
            <a:br>
              <a:rPr lang="de-CH" dirty="0">
                <a:solidFill>
                  <a:sysClr val="windowText" lastClr="000000"/>
                </a:solidFill>
              </a:rPr>
            </a:br>
            <a:r>
              <a:rPr lang="de-CH" dirty="0">
                <a:solidFill>
                  <a:sysClr val="windowText" lastClr="000000"/>
                </a:solidFill>
              </a:rPr>
              <a:t>(obligatorische Schweizer Gabelstaplerprüfung).</a:t>
            </a:r>
          </a:p>
          <a:p>
            <a:pPr lvl="1" fontAlgn="auto">
              <a:spcAft>
                <a:spcPts val="0"/>
              </a:spcAft>
              <a:defRPr/>
            </a:pPr>
            <a:r>
              <a:rPr lang="de-CH" dirty="0">
                <a:solidFill>
                  <a:sysClr val="windowText" lastClr="000000"/>
                </a:solidFill>
              </a:rPr>
              <a:t>Sie müssen im Besitz eines Führerscheins sein:</a:t>
            </a:r>
          </a:p>
          <a:p>
            <a:pPr lvl="2" fontAlgn="auto">
              <a:spcAft>
                <a:spcPts val="0"/>
              </a:spcAft>
              <a:buClr>
                <a:srgbClr val="0092D2">
                  <a:lumMod val="60000"/>
                  <a:lumOff val="40000"/>
                </a:srgbClr>
              </a:buClr>
              <a:defRPr/>
            </a:pPr>
            <a:r>
              <a:rPr lang="de-CH" dirty="0">
                <a:solidFill>
                  <a:sysClr val="windowText" lastClr="000000"/>
                </a:solidFill>
              </a:rPr>
              <a:t>Von Ihrem Arbeitgeber</a:t>
            </a:r>
          </a:p>
          <a:p>
            <a:pPr lvl="2" fontAlgn="auto">
              <a:spcAft>
                <a:spcPts val="0"/>
              </a:spcAft>
              <a:buClr>
                <a:srgbClr val="0092D2">
                  <a:lumMod val="60000"/>
                  <a:lumOff val="40000"/>
                </a:srgbClr>
              </a:buClr>
              <a:defRPr/>
            </a:pPr>
            <a:r>
              <a:rPr lang="de-CH" b="1" dirty="0">
                <a:solidFill>
                  <a:sysClr val="windowText" lastClr="000000"/>
                </a:solidFill>
              </a:rPr>
              <a:t>Von </a:t>
            </a:r>
            <a:r>
              <a:rPr lang="de-CH" b="1" dirty="0" err="1">
                <a:solidFill>
                  <a:sysClr val="windowText" lastClr="000000"/>
                </a:solidFill>
              </a:rPr>
              <a:t>Ciments</a:t>
            </a:r>
            <a:r>
              <a:rPr lang="de-CH" b="1" dirty="0">
                <a:solidFill>
                  <a:sysClr val="windowText" lastClr="000000"/>
                </a:solidFill>
              </a:rPr>
              <a:t> Vigier</a:t>
            </a:r>
          </a:p>
          <a:p>
            <a:pPr lvl="1" fontAlgn="auto">
              <a:spcAft>
                <a:spcPts val="0"/>
              </a:spcAft>
              <a:defRPr/>
            </a:pPr>
            <a:r>
              <a:rPr lang="de-CH" dirty="0">
                <a:solidFill>
                  <a:sysClr val="windowText" lastClr="000000"/>
                </a:solidFill>
              </a:rPr>
              <a:t>Sie müssen medizinisch fit sein.</a:t>
            </a:r>
          </a:p>
          <a:p>
            <a:pPr marL="357188" marR="0" lvl="1" indent="0" algn="l" defTabSz="457169" rtl="0" eaLnBrk="1" fontAlgn="auto" latinLnBrk="0" hangingPunct="1">
              <a:lnSpc>
                <a:spcPct val="100000"/>
              </a:lnSpc>
              <a:spcBef>
                <a:spcPct val="20000"/>
              </a:spcBef>
              <a:spcAft>
                <a:spcPts val="0"/>
              </a:spcAft>
              <a:buClr>
                <a:srgbClr val="0092D2"/>
              </a:buClr>
              <a:buSzPct val="100000"/>
              <a:buNone/>
              <a:tabLst/>
              <a:defRPr/>
            </a:pPr>
            <a:endParaRPr lang="fr-FR" sz="2100" dirty="0">
              <a:solidFill>
                <a:srgbClr val="0092D2"/>
              </a:solidFill>
            </a:endParaRPr>
          </a:p>
          <a:p>
            <a:pPr lvl="0" fontAlgn="auto">
              <a:spcAft>
                <a:spcPts val="0"/>
              </a:spcAft>
              <a:defRPr/>
            </a:pPr>
            <a:r>
              <a:rPr lang="de-CH" sz="2100" dirty="0"/>
              <a:t>Der Maschinenpark der </a:t>
            </a:r>
            <a:r>
              <a:rPr lang="de-CH" dirty="0"/>
              <a:t>externen Unternehmen muss:</a:t>
            </a:r>
          </a:p>
          <a:p>
            <a:pPr lvl="1" fontAlgn="auto">
              <a:spcAft>
                <a:spcPts val="0"/>
              </a:spcAft>
              <a:defRPr/>
            </a:pPr>
            <a:r>
              <a:rPr lang="de-CH" dirty="0">
                <a:solidFill>
                  <a:sysClr val="windowText" lastClr="000000"/>
                </a:solidFill>
              </a:rPr>
              <a:t>In gutem Betriebszustand sein (vor Gebrauch prüfen),</a:t>
            </a:r>
          </a:p>
          <a:p>
            <a:pPr lvl="1" fontAlgn="auto">
              <a:spcAft>
                <a:spcPts val="0"/>
              </a:spcAft>
              <a:defRPr/>
            </a:pPr>
            <a:r>
              <a:rPr lang="de-CH" dirty="0">
                <a:solidFill>
                  <a:sysClr val="windowText" lastClr="000000"/>
                </a:solidFill>
              </a:rPr>
              <a:t>Periodisch überprüft werden.</a:t>
            </a:r>
          </a:p>
          <a:p>
            <a:pPr marL="357188" marR="0" lvl="1"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sz="2000" b="0" i="0" u="none" strike="noStrike" kern="0" cap="none" spc="0" normalizeH="0" baseline="0" noProof="0" dirty="0">
              <a:ln>
                <a:noFill/>
              </a:ln>
              <a:solidFill>
                <a:srgbClr val="1B4385"/>
              </a:solidFill>
              <a:effectLst/>
              <a:uLnTx/>
              <a:uFillTx/>
              <a:latin typeface="Arial"/>
              <a:ea typeface="ＭＳ Ｐゴシック"/>
              <a:cs typeface="Arial"/>
            </a:endParaRPr>
          </a:p>
          <a:p>
            <a:pPr lvl="0" fontAlgn="auto">
              <a:spcAft>
                <a:spcPts val="0"/>
              </a:spcAft>
              <a:buFont typeface="Wingdings 3" panose="05040102010807070707" pitchFamily="18" charset="2"/>
              <a:buChar char="q"/>
              <a:defRPr/>
            </a:pPr>
            <a:r>
              <a:rPr lang="fr-FR" dirty="0"/>
              <a:t>Liste der </a:t>
            </a:r>
            <a:r>
              <a:rPr lang="fr-FR" dirty="0" err="1"/>
              <a:t>betroffenen</a:t>
            </a:r>
            <a:r>
              <a:rPr lang="fr-FR" dirty="0"/>
              <a:t> </a:t>
            </a:r>
            <a:r>
              <a:rPr lang="fr-FR" dirty="0" err="1"/>
              <a:t>Geräte</a:t>
            </a:r>
            <a:r>
              <a:rPr lang="fr-FR" dirty="0"/>
              <a:t>:</a:t>
            </a:r>
            <a:endParaRPr lang="fr-FR" sz="1600" dirty="0">
              <a:solidFill>
                <a:sysClr val="windowText" lastClr="000000"/>
              </a:solidFill>
            </a:endParaRPr>
          </a:p>
          <a:p>
            <a:pPr lvl="1" fontAlgn="auto">
              <a:spcAft>
                <a:spcPts val="0"/>
              </a:spcAft>
              <a:buFont typeface="Wingdings 3" panose="05040102010807070707" pitchFamily="18" charset="2"/>
              <a:buChar char="q"/>
              <a:defRPr/>
            </a:pPr>
            <a:r>
              <a:rPr lang="de-CH" dirty="0">
                <a:solidFill>
                  <a:sysClr val="windowText" lastClr="000000"/>
                </a:solidFill>
              </a:rPr>
              <a:t>Baumaschinen</a:t>
            </a:r>
          </a:p>
          <a:p>
            <a:pPr lvl="1" fontAlgn="auto">
              <a:spcAft>
                <a:spcPts val="0"/>
              </a:spcAft>
              <a:buFont typeface="Wingdings 3" panose="05040102010807070707" pitchFamily="18" charset="2"/>
              <a:buChar char="q"/>
              <a:defRPr/>
            </a:pPr>
            <a:r>
              <a:rPr lang="de-CH" dirty="0">
                <a:solidFill>
                  <a:sysClr val="windowText" lastClr="000000"/>
                </a:solidFill>
              </a:rPr>
              <a:t>Gabelstapler</a:t>
            </a:r>
          </a:p>
          <a:p>
            <a:pPr lvl="1" fontAlgn="auto">
              <a:spcAft>
                <a:spcPts val="0"/>
              </a:spcAft>
              <a:buFont typeface="Wingdings 3" panose="05040102010807070707" pitchFamily="18" charset="2"/>
              <a:buChar char="q"/>
              <a:defRPr/>
            </a:pPr>
            <a:r>
              <a:rPr lang="de-CH" dirty="0">
                <a:solidFill>
                  <a:sysClr val="windowText" lastClr="000000"/>
                </a:solidFill>
              </a:rPr>
              <a:t>Brückenkran</a:t>
            </a:r>
          </a:p>
          <a:p>
            <a:pPr lvl="1" fontAlgn="auto">
              <a:spcAft>
                <a:spcPts val="0"/>
              </a:spcAft>
              <a:buFont typeface="Wingdings 3" panose="05040102010807070707" pitchFamily="18" charset="2"/>
              <a:buChar char="q"/>
              <a:defRPr/>
            </a:pPr>
            <a:r>
              <a:rPr lang="de-CH" dirty="0">
                <a:solidFill>
                  <a:sysClr val="windowText" lastClr="000000"/>
                </a:solidFill>
              </a:rPr>
              <a:t>Kran (Mobil und Turm)</a:t>
            </a:r>
          </a:p>
          <a:p>
            <a:pPr lvl="1" fontAlgn="auto">
              <a:spcAft>
                <a:spcPts val="0"/>
              </a:spcAft>
              <a:buFont typeface="Wingdings 3" panose="05040102010807070707" pitchFamily="18" charset="2"/>
              <a:buChar char="q"/>
              <a:defRPr/>
            </a:pPr>
            <a:r>
              <a:rPr lang="de-CH" dirty="0">
                <a:solidFill>
                  <a:sysClr val="windowText" lastClr="000000"/>
                </a:solidFill>
              </a:rPr>
              <a:t>Hilfs-Ladekran</a:t>
            </a:r>
          </a:p>
          <a:p>
            <a:pPr lvl="1" fontAlgn="auto">
              <a:spcAft>
                <a:spcPts val="0"/>
              </a:spcAft>
              <a:buFont typeface="Wingdings 3" panose="05040102010807070707" pitchFamily="18" charset="2"/>
              <a:buChar char="q"/>
              <a:defRPr/>
            </a:pPr>
            <a:r>
              <a:rPr lang="de-CH" dirty="0">
                <a:solidFill>
                  <a:sysClr val="windowText" lastClr="000000"/>
                </a:solidFill>
              </a:rPr>
              <a:t>Gondel (Das Tragen eines Sicherheitsgeschirrs ist für einige Gondeln vorgeschrieben)</a:t>
            </a:r>
          </a:p>
          <a:p>
            <a:pPr marL="357188" marR="0" lvl="1"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de-CH" sz="1600" b="0" i="0" u="none" strike="noStrike" kern="1200" cap="none" spc="0" normalizeH="0" baseline="0" noProof="0" dirty="0">
              <a:ln>
                <a:noFill/>
              </a:ln>
              <a:solidFill>
                <a:srgbClr val="5BAC35"/>
              </a:solidFill>
              <a:effectLst/>
              <a:uLnTx/>
              <a:uFillTx/>
            </a:endParaRPr>
          </a:p>
          <a:p>
            <a:pPr marL="357188" marR="0" lvl="1"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p:txBody>
      </p:sp>
      <p:pic>
        <p:nvPicPr>
          <p:cNvPr id="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rcRect/>
          <a:stretch>
            <a:fillRect/>
          </a:stretch>
        </p:blipFill>
        <p:spPr bwMode="auto">
          <a:xfrm>
            <a:off x="8421688" y="2626777"/>
            <a:ext cx="162253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421688" y="1461253"/>
            <a:ext cx="121818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421688" y="5984616"/>
            <a:ext cx="147937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100000" l="0" r="100000">
                        <a14:foregroundMark x1="39015" y1="61272" x2="40152" y2="30058"/>
                        <a14:foregroundMark x1="35227" y1="34104" x2="78788" y2="9249"/>
                        <a14:foregroundMark x1="81818" y1="8092" x2="82576" y2="26012"/>
                        <a14:foregroundMark x1="76894" y1="26012" x2="90909" y2="23699"/>
                        <a14:foregroundMark x1="9091" y1="61272" x2="32955" y2="48555"/>
                        <a14:foregroundMark x1="5682" y1="49133" x2="29167" y2="47977"/>
                        <a14:foregroundMark x1="54924" y1="60116" x2="64015" y2="60116"/>
                      </a14:backgroundRemoval>
                    </a14:imgEffect>
                  </a14:imgLayer>
                </a14:imgProps>
              </a:ext>
              <a:ext uri="{28A0092B-C50C-407E-A947-70E740481C1C}">
                <a14:useLocalDpi xmlns:a14="http://schemas.microsoft.com/office/drawing/2010/main"/>
              </a:ext>
            </a:extLst>
          </a:blip>
          <a:srcRect/>
          <a:stretch/>
        </p:blipFill>
        <p:spPr bwMode="auto">
          <a:xfrm>
            <a:off x="8458839" y="3690113"/>
            <a:ext cx="165032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0000" b="92800" l="0" r="100000"/>
                    </a14:imgEffect>
                  </a14:imgLayer>
                </a14:imgProps>
              </a:ext>
              <a:ext uri="{28A0092B-C50C-407E-A947-70E740481C1C}">
                <a14:useLocalDpi xmlns:a14="http://schemas.microsoft.com/office/drawing/2010/main"/>
              </a:ext>
            </a:extLst>
          </a:blip>
          <a:srcRect/>
          <a:stretch>
            <a:fillRect/>
          </a:stretch>
        </p:blipFill>
        <p:spPr bwMode="auto">
          <a:xfrm>
            <a:off x="8421688" y="4814947"/>
            <a:ext cx="15552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754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Elektrische</a:t>
            </a:r>
            <a:r>
              <a:rPr lang="fr-CH" sz="3400" dirty="0"/>
              <a:t> </a:t>
            </a:r>
            <a:r>
              <a:rPr lang="fr-CH" sz="3400" dirty="0" err="1"/>
              <a:t>Gefahren</a:t>
            </a:r>
            <a:endParaRPr lang="fr-FR" sz="3400" dirty="0"/>
          </a:p>
        </p:txBody>
      </p:sp>
      <p:pic>
        <p:nvPicPr>
          <p:cNvPr id="3"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130676" y="522299"/>
            <a:ext cx="969274" cy="90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666181" y="1660525"/>
            <a:ext cx="9217024" cy="5432474"/>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de-CH" altLang="fr-FR" dirty="0"/>
              <a:t>Es ist verboten Räume mit Elektrizität zu betreten oder an einem elektrischen Sicherheitskasten zu arbeiten, ohne die Genehmigung und Erlaubnis Elektronik (vom Arbeitgeber und von </a:t>
            </a:r>
            <a:r>
              <a:rPr lang="de-CH" altLang="fr-FR" dirty="0" err="1"/>
              <a:t>Ciments</a:t>
            </a:r>
            <a:r>
              <a:rPr lang="de-CH" altLang="fr-FR" dirty="0"/>
              <a:t> Vigier).</a:t>
            </a:r>
          </a:p>
          <a:p>
            <a:pPr marL="0" lvl="0" indent="0" fontAlgn="auto">
              <a:spcAft>
                <a:spcPts val="0"/>
              </a:spcAft>
              <a:buNone/>
              <a:defRPr/>
            </a:pPr>
            <a:endParaRPr lang="de-CH" altLang="fr-FR" sz="1500" dirty="0"/>
          </a:p>
          <a:p>
            <a:pPr lvl="0" fontAlgn="auto">
              <a:spcBef>
                <a:spcPts val="0"/>
              </a:spcBef>
              <a:spcAft>
                <a:spcPts val="0"/>
              </a:spcAft>
              <a:defRPr/>
            </a:pPr>
            <a:r>
              <a:rPr lang="de-CH" altLang="fr-FR" dirty="0"/>
              <a:t>Die verwendeten Werkzeuge / Ausrüstungen müssen in gutem Zustand sein</a:t>
            </a:r>
            <a:r>
              <a:rPr lang="de-CH" altLang="fr-FR" sz="2400" dirty="0"/>
              <a:t>.</a:t>
            </a:r>
            <a:br>
              <a:rPr lang="fr-FR" altLang="fr-FR" sz="2200" dirty="0"/>
            </a:br>
            <a:endParaRPr lang="fr-FR" altLang="fr-FR" sz="1400" dirty="0"/>
          </a:p>
          <a:p>
            <a:pPr lvl="0" fontAlgn="auto">
              <a:spcAft>
                <a:spcPts val="0"/>
              </a:spcAft>
              <a:defRPr/>
            </a:pPr>
            <a:r>
              <a:rPr lang="de-CH" altLang="fr-FR" dirty="0"/>
              <a:t>Bei kleinen leitfähigen Einschlüssen (geschlossener Raum mit leitfähigen Wänden): </a:t>
            </a:r>
          </a:p>
          <a:p>
            <a:pPr lvl="1" fontAlgn="auto">
              <a:spcAft>
                <a:spcPts val="0"/>
              </a:spcAft>
              <a:defRPr/>
            </a:pPr>
            <a:r>
              <a:rPr lang="de-CH" altLang="fr-FR" sz="1700" dirty="0">
                <a:solidFill>
                  <a:sysClr val="windowText" lastClr="000000"/>
                </a:solidFill>
              </a:rPr>
              <a:t>Beispiele: Brecher, Trichter, Zyklone, Kühler, Ofen, ...</a:t>
            </a:r>
            <a:endParaRPr kumimoji="0" lang="fr-FR" altLang="fr-FR" sz="2100" b="0" i="0" u="none" strike="noStrike" kern="1200" cap="none" spc="0" normalizeH="0" baseline="0" noProof="0" dirty="0">
              <a:ln>
                <a:noFill/>
              </a:ln>
              <a:solidFill>
                <a:srgbClr val="0092D2"/>
              </a:solidFill>
              <a:effectLst/>
              <a:uLnTx/>
              <a:uFillTx/>
              <a:latin typeface="Arial"/>
              <a:ea typeface="+mn-ea"/>
              <a:cs typeface="Arial"/>
            </a:endParaRPr>
          </a:p>
          <a:p>
            <a:pPr lvl="1" fontAlgn="auto">
              <a:spcAft>
                <a:spcPts val="0"/>
              </a:spcAft>
              <a:defRPr/>
            </a:pPr>
            <a:r>
              <a:rPr lang="de-CH" altLang="fr-FR" sz="1700" dirty="0">
                <a:solidFill>
                  <a:sysClr val="windowText" lastClr="000000"/>
                </a:solidFill>
              </a:rPr>
              <a:t>Die verwendete Spannung muss 24V betragen oder es muss ein Isolationstransformator verwendet werden.</a:t>
            </a:r>
            <a:br>
              <a:rPr lang="de-CH" altLang="fr-FR" sz="1700" dirty="0">
                <a:solidFill>
                  <a:sysClr val="windowText" lastClr="000000"/>
                </a:solidFill>
              </a:rPr>
            </a:br>
            <a:endParaRPr kumimoji="0" lang="fr-FR" altLang="fr-FR" sz="1400" b="0" i="0" u="none" strike="noStrike" kern="1200" cap="none" spc="0" normalizeH="0" baseline="0" noProof="0" dirty="0">
              <a:ln>
                <a:noFill/>
              </a:ln>
              <a:solidFill>
                <a:sysClr val="windowText" lastClr="000000"/>
              </a:solidFill>
              <a:effectLst/>
              <a:uLnTx/>
              <a:uFillTx/>
              <a:latin typeface="Arial"/>
              <a:ea typeface="+mn-ea"/>
              <a:cs typeface="Arial"/>
            </a:endParaRPr>
          </a:p>
          <a:p>
            <a:pPr lvl="0" fontAlgn="auto">
              <a:spcAft>
                <a:spcPts val="0"/>
              </a:spcAft>
              <a:defRPr/>
            </a:pPr>
            <a:r>
              <a:rPr lang="de-CH" altLang="fr-FR" dirty="0"/>
              <a:t>Melden Sie sich über Ihren Vorgesetzen bei ihrer Ansprechperson von Vigier um sämtliche elektrischen Probleme zu beheben</a:t>
            </a:r>
            <a:r>
              <a:rPr lang="de-CH" altLang="fr-FR" sz="2200" dirty="0"/>
              <a:t>. </a:t>
            </a:r>
          </a:p>
          <a:p>
            <a:pPr marL="0" marR="0" lvl="0" indent="0" defTabSz="457169" rtl="0" eaLnBrk="1" fontAlgn="auto" latinLnBrk="0" hangingPunct="1">
              <a:lnSpc>
                <a:spcPct val="100000"/>
              </a:lnSpc>
              <a:spcBef>
                <a:spcPct val="20000"/>
              </a:spcBef>
              <a:spcAft>
                <a:spcPts val="0"/>
              </a:spcAft>
              <a:buClr>
                <a:srgbClr val="0092D2"/>
              </a:buClr>
              <a:buSzPct val="100000"/>
              <a:buNone/>
              <a:tabLst/>
              <a:defRPr/>
            </a:pPr>
            <a:endParaRPr kumimoji="0" lang="fr-FR" altLang="fr-FR" sz="14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de-CH" altLang="fr-FR" dirty="0"/>
              <a:t>Seien Sie vorsichtig bei Arbeiten in der Nähe von </a:t>
            </a:r>
            <a:br>
              <a:rPr lang="de-CH" altLang="fr-FR" dirty="0"/>
            </a:br>
            <a:r>
              <a:rPr lang="de-CH" altLang="fr-FR" dirty="0"/>
              <a:t>Erd- und Freileitungen.</a:t>
            </a:r>
          </a:p>
        </p:txBody>
      </p:sp>
      <p:pic>
        <p:nvPicPr>
          <p:cNvPr id="5"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8415" y="5778780"/>
            <a:ext cx="1779117" cy="133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57973" y="3852639"/>
            <a:ext cx="916320" cy="150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462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Absturzgefahr</a:t>
            </a:r>
            <a:r>
              <a:rPr lang="fr-CH" sz="3400" dirty="0"/>
              <a:t> </a:t>
            </a:r>
            <a:r>
              <a:rPr lang="fr-CH" sz="3400" dirty="0" err="1"/>
              <a:t>aus</a:t>
            </a:r>
            <a:r>
              <a:rPr lang="fr-CH" sz="3400" dirty="0"/>
              <a:t> der </a:t>
            </a:r>
            <a:r>
              <a:rPr lang="fr-CH" sz="3400" dirty="0" err="1"/>
              <a:t>Höhe</a:t>
            </a:r>
            <a:endParaRPr lang="fr-FR" sz="3400" dirty="0"/>
          </a:p>
        </p:txBody>
      </p:sp>
      <p:pic>
        <p:nvPicPr>
          <p:cNvPr id="3" name="Picture 3"/>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99333" l="10000" r="90000"/>
                    </a14:imgEffect>
                  </a14:imgLayer>
                </a14:imgProps>
              </a:ext>
              <a:ext uri="{28A0092B-C50C-407E-A947-70E740481C1C}">
                <a14:useLocalDpi xmlns:a14="http://schemas.microsoft.com/office/drawing/2010/main"/>
              </a:ext>
            </a:extLst>
          </a:blip>
          <a:srcRect l="22330" r="23671"/>
          <a:stretch/>
        </p:blipFill>
        <p:spPr bwMode="auto">
          <a:xfrm flipH="1">
            <a:off x="6661411" y="509030"/>
            <a:ext cx="1080121"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space réservé du texte 2"/>
          <p:cNvSpPr txBox="1">
            <a:spLocks/>
          </p:cNvSpPr>
          <p:nvPr/>
        </p:nvSpPr>
        <p:spPr>
          <a:xfrm>
            <a:off x="713651" y="1908424"/>
            <a:ext cx="6364607" cy="5256584"/>
          </a:xfrm>
          <a:prstGeom prst="rect">
            <a:avLst/>
          </a:prstGeom>
        </p:spPr>
        <p:txBody>
          <a:bodyPr vert="horz" wrap="square" anchor="t">
            <a:normAutofit lnSpcReduction="10000"/>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61950" lvl="0" indent="-361950" fontAlgn="auto">
              <a:spcAft>
                <a:spcPts val="0"/>
              </a:spcAft>
              <a:defRPr/>
            </a:pPr>
            <a:r>
              <a:rPr lang="de-CH" dirty="0"/>
              <a:t>Leiter: </a:t>
            </a:r>
            <a:r>
              <a:rPr lang="de-CH" dirty="0">
                <a:solidFill>
                  <a:srgbClr val="FF0000"/>
                </a:solidFill>
              </a:rPr>
              <a:t>Die Leiter ist ein Hilfsmittel, keine Arbeitsplattform.</a:t>
            </a: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r>
              <a:rPr kumimoji="0" lang="fr-FR" sz="2000" b="0" i="0" u="none" strike="noStrike" kern="1200" cap="none" spc="0" normalizeH="0" baseline="0" noProof="0" dirty="0" err="1">
                <a:ln>
                  <a:noFill/>
                </a:ln>
                <a:solidFill>
                  <a:srgbClr val="0092D2"/>
                </a:solidFill>
                <a:effectLst/>
                <a:uLnTx/>
                <a:uFillTx/>
                <a:latin typeface="Arial"/>
                <a:ea typeface="+mn-ea"/>
                <a:cs typeface="Arial"/>
              </a:rPr>
              <a:t>Gerüste</a:t>
            </a:r>
            <a:r>
              <a:rPr kumimoji="0" lang="fr-FR" sz="2000" b="0" i="0" u="none" strike="noStrike" kern="1200" cap="none" spc="0" normalizeH="0" baseline="0" noProof="0" dirty="0">
                <a:ln>
                  <a:noFill/>
                </a:ln>
                <a:solidFill>
                  <a:srgbClr val="0092D2"/>
                </a:solidFill>
                <a:effectLst/>
                <a:uLnTx/>
                <a:uFillTx/>
                <a:latin typeface="Arial"/>
                <a:ea typeface="+mn-ea"/>
                <a:cs typeface="Arial"/>
              </a:rPr>
              <a:t>:</a:t>
            </a:r>
          </a:p>
          <a:p>
            <a:pPr lvl="1" fontAlgn="auto">
              <a:spcAft>
                <a:spcPts val="0"/>
              </a:spcAft>
              <a:defRPr/>
            </a:pPr>
            <a:r>
              <a:rPr lang="de-CH" dirty="0">
                <a:solidFill>
                  <a:sysClr val="windowText" lastClr="000000"/>
                </a:solidFill>
              </a:rPr>
              <a:t>Werden von geschultem Personal zusammengebaut.</a:t>
            </a:r>
          </a:p>
          <a:p>
            <a:pPr lvl="1" fontAlgn="auto">
              <a:spcAft>
                <a:spcPts val="0"/>
              </a:spcAft>
              <a:defRPr/>
            </a:pPr>
            <a:r>
              <a:rPr lang="de-CH" dirty="0">
                <a:solidFill>
                  <a:sysClr val="windowText" lastClr="000000"/>
                </a:solidFill>
              </a:rPr>
              <a:t>Müssen von einer geschulten Person (Antragsteller) entgegengenommen werden.</a:t>
            </a:r>
          </a:p>
          <a:p>
            <a:pPr lvl="1" fontAlgn="auto">
              <a:spcAft>
                <a:spcPts val="0"/>
              </a:spcAft>
              <a:defRPr/>
            </a:pPr>
            <a:r>
              <a:rPr lang="de-CH" dirty="0">
                <a:solidFill>
                  <a:sysClr val="windowText" lastClr="000000"/>
                </a:solidFill>
              </a:rPr>
              <a:t>Jedes Unternehmen stellt sicher, dass das Gerüst seinen Bedürfnissen entspricht.</a:t>
            </a:r>
          </a:p>
          <a:p>
            <a:pPr lvl="1" fontAlgn="auto">
              <a:spcAft>
                <a:spcPts val="0"/>
              </a:spcAft>
              <a:defRPr/>
            </a:pPr>
            <a:r>
              <a:rPr lang="de-CH" b="1" dirty="0">
                <a:solidFill>
                  <a:sysClr val="windowText" lastClr="000000"/>
                </a:solidFill>
              </a:rPr>
              <a:t>Jedes Unternehmen</a:t>
            </a:r>
            <a:r>
              <a:rPr lang="de-CH" dirty="0">
                <a:solidFill>
                  <a:sysClr val="windowText" lastClr="000000"/>
                </a:solidFill>
              </a:rPr>
              <a:t> stellt das Vorhandensein der Quittung sicher und führt </a:t>
            </a:r>
            <a:r>
              <a:rPr lang="de-CH" b="1" dirty="0">
                <a:solidFill>
                  <a:sysClr val="windowText" lastClr="000000"/>
                </a:solidFill>
              </a:rPr>
              <a:t>täglich</a:t>
            </a:r>
            <a:r>
              <a:rPr lang="de-CH" dirty="0">
                <a:solidFill>
                  <a:sysClr val="windowText" lastClr="000000"/>
                </a:solidFill>
              </a:rPr>
              <a:t> eine Kontrolle durch.</a:t>
            </a:r>
          </a:p>
          <a:p>
            <a:pPr lvl="1" fontAlgn="auto">
              <a:spcAft>
                <a:spcPts val="0"/>
              </a:spcAft>
              <a:defRPr/>
            </a:pPr>
            <a:r>
              <a:rPr lang="de-DE" b="1" dirty="0">
                <a:solidFill>
                  <a:srgbClr val="FF0000"/>
                </a:solidFill>
              </a:rPr>
              <a:t>Betreten verboten, solange das Gerüst nicht abgenommen ist!</a:t>
            </a:r>
            <a:endParaRPr lang="de-CH" b="1" dirty="0">
              <a:solidFill>
                <a:srgbClr val="FF0000"/>
              </a:solidFill>
            </a:endParaRPr>
          </a:p>
          <a:p>
            <a:pPr marL="357188" marR="0" lvl="1"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sz="1600" b="0" i="0" u="none" strike="noStrike" kern="1200" cap="none" spc="0" normalizeH="0" baseline="0" noProof="0" dirty="0">
              <a:ln>
                <a:noFill/>
              </a:ln>
              <a:solidFill>
                <a:srgbClr val="FF0000"/>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r>
              <a:rPr kumimoji="0" lang="fr-FR" sz="2000" b="0" i="0" u="none" strike="noStrike" kern="1200" cap="none" spc="0" normalizeH="0" baseline="0" noProof="0" dirty="0">
                <a:ln>
                  <a:noFill/>
                </a:ln>
                <a:solidFill>
                  <a:srgbClr val="0092D2"/>
                </a:solidFill>
                <a:effectLst/>
                <a:uLnTx/>
                <a:uFillTx/>
                <a:latin typeface="Arial"/>
                <a:ea typeface="+mn-ea"/>
                <a:cs typeface="Arial"/>
              </a:rPr>
              <a:t>PSA (</a:t>
            </a:r>
            <a:r>
              <a:rPr kumimoji="0" lang="fr-FR" sz="2000" b="0" i="0" u="none" strike="noStrike" kern="1200" cap="none" spc="0" normalizeH="0" baseline="0" noProof="0" dirty="0" err="1">
                <a:ln>
                  <a:noFill/>
                </a:ln>
                <a:solidFill>
                  <a:srgbClr val="0092D2"/>
                </a:solidFill>
                <a:effectLst/>
                <a:uLnTx/>
                <a:uFillTx/>
                <a:latin typeface="Arial"/>
                <a:ea typeface="+mn-ea"/>
                <a:cs typeface="Arial"/>
              </a:rPr>
              <a:t>Sicherheitsgeschirr</a:t>
            </a:r>
            <a:r>
              <a:rPr kumimoji="0" lang="fr-FR" sz="2000" b="0" i="0" u="none" strike="noStrike" kern="1200" cap="none" spc="0" normalizeH="0" baseline="0" noProof="0" dirty="0">
                <a:ln>
                  <a:noFill/>
                </a:ln>
                <a:solidFill>
                  <a:srgbClr val="0092D2"/>
                </a:solidFill>
                <a:effectLst/>
                <a:uLnTx/>
                <a:uFillTx/>
                <a:latin typeface="Arial"/>
                <a:ea typeface="+mn-ea"/>
                <a:cs typeface="Arial"/>
              </a:rPr>
              <a:t>,</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Seil</a:t>
            </a:r>
            <a:r>
              <a:rPr kumimoji="0" lang="fr-FR" sz="2000" b="0" i="0" u="none" strike="noStrike" kern="1200" cap="none" spc="0" normalizeH="0" noProof="0" dirty="0">
                <a:ln>
                  <a:noFill/>
                </a:ln>
                <a:solidFill>
                  <a:srgbClr val="0092D2"/>
                </a:solidFill>
                <a:effectLst/>
                <a:uLnTx/>
                <a:uFillTx/>
                <a:latin typeface="Arial"/>
                <a:ea typeface="+mn-ea"/>
                <a:cs typeface="Arial"/>
              </a:rPr>
              <a:t>, … </a:t>
            </a:r>
            <a:r>
              <a:rPr kumimoji="0" lang="fr-FR" sz="2000" b="0" i="0" u="none" strike="noStrike" kern="1200" cap="none" spc="0" normalizeH="0" baseline="0" noProof="0" dirty="0">
                <a:ln>
                  <a:noFill/>
                </a:ln>
                <a:solidFill>
                  <a:srgbClr val="0092D2"/>
                </a:solidFill>
                <a:effectLst/>
                <a:uLnTx/>
                <a:uFillTx/>
                <a:latin typeface="Arial"/>
                <a:ea typeface="+mn-ea"/>
                <a:cs typeface="Arial"/>
              </a:rPr>
              <a:t>)</a:t>
            </a:r>
          </a:p>
          <a:p>
            <a:pPr lvl="1" fontAlgn="auto">
              <a:spcAft>
                <a:spcPts val="0"/>
              </a:spcAft>
              <a:defRPr/>
            </a:pPr>
            <a:r>
              <a:rPr lang="de-CH" dirty="0">
                <a:solidFill>
                  <a:sysClr val="windowText" lastClr="000000"/>
                </a:solidFill>
              </a:rPr>
              <a:t>Der Mitarbeitende muss geschult werden.</a:t>
            </a:r>
          </a:p>
          <a:p>
            <a:pPr lvl="1" fontAlgn="auto">
              <a:spcAft>
                <a:spcPts val="0"/>
              </a:spcAft>
              <a:defRPr/>
            </a:pPr>
            <a:r>
              <a:rPr lang="de-CH" dirty="0">
                <a:solidFill>
                  <a:sysClr val="windowText" lastClr="000000"/>
                </a:solidFill>
              </a:rPr>
              <a:t>Die Ausrüstung muss in gutem Zustand sein</a:t>
            </a:r>
            <a:br>
              <a:rPr lang="de-CH" dirty="0">
                <a:solidFill>
                  <a:sysClr val="windowText" lastClr="000000"/>
                </a:solidFill>
              </a:rPr>
            </a:br>
            <a:r>
              <a:rPr lang="de-CH" dirty="0">
                <a:solidFill>
                  <a:sysClr val="windowText" lastClr="000000"/>
                </a:solidFill>
              </a:rPr>
              <a:t>(Überprüfung vor und nach dem Gebrauch).</a:t>
            </a:r>
          </a:p>
        </p:txBody>
      </p:sp>
      <p:pic>
        <p:nvPicPr>
          <p:cNvPr id="10"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15052" y="6018807"/>
            <a:ext cx="1026673" cy="79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Afficher l'image d'origin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170" y="6018807"/>
            <a:ext cx="792088" cy="7920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Afficher l'image d'origin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35333" y="6012059"/>
            <a:ext cx="798017" cy="79801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8"/>
          <a:stretch>
            <a:fillRect/>
          </a:stretch>
        </p:blipFill>
        <p:spPr>
          <a:xfrm>
            <a:off x="7126519" y="3294353"/>
            <a:ext cx="1415644" cy="1932632"/>
          </a:xfrm>
          <a:prstGeom prst="rect">
            <a:avLst/>
          </a:prstGeom>
        </p:spPr>
      </p:pic>
      <p:pic>
        <p:nvPicPr>
          <p:cNvPr id="13" name="Image 12">
            <a:extLst>
              <a:ext uri="{FF2B5EF4-FFF2-40B4-BE49-F238E27FC236}">
                <a16:creationId xmlns:a16="http://schemas.microsoft.com/office/drawing/2014/main" id="{FE2E4272-A4BE-5258-8613-EB572028DC59}"/>
              </a:ext>
            </a:extLst>
          </p:cNvPr>
          <p:cNvPicPr>
            <a:picLocks noChangeAspect="1"/>
          </p:cNvPicPr>
          <p:nvPr/>
        </p:nvPicPr>
        <p:blipFill rotWithShape="1">
          <a:blip r:embed="rId9"/>
          <a:srcRect l="1892"/>
          <a:stretch/>
        </p:blipFill>
        <p:spPr>
          <a:xfrm>
            <a:off x="8960316" y="3230320"/>
            <a:ext cx="1162818" cy="2060697"/>
          </a:xfrm>
          <a:prstGeom prst="rect">
            <a:avLst/>
          </a:prstGeom>
        </p:spPr>
      </p:pic>
    </p:spTree>
    <p:extLst>
      <p:ext uri="{BB962C8B-B14F-4D97-AF65-F5344CB8AC3E}">
        <p14:creationId xmlns:p14="http://schemas.microsoft.com/office/powerpoint/2010/main" val="3423183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
            <a:extLst>
              <a:ext uri="{FF2B5EF4-FFF2-40B4-BE49-F238E27FC236}">
                <a16:creationId xmlns:a16="http://schemas.microsoft.com/office/drawing/2014/main" id="{35AA8FD0-87A2-440A-FB58-56E561C17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924" y="2484487"/>
            <a:ext cx="3187402" cy="29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19138" y="540271"/>
            <a:ext cx="7702550" cy="864096"/>
          </a:xfrm>
        </p:spPr>
        <p:txBody>
          <a:bodyPr/>
          <a:lstStyle/>
          <a:p>
            <a:r>
              <a:rPr lang="de-DE" sz="2800" dirty="0"/>
              <a:t>Tägliche Überprüfung des Zustands eines Gerüsts</a:t>
            </a:r>
            <a:endParaRPr lang="fr-FR" sz="2800" dirty="0"/>
          </a:p>
        </p:txBody>
      </p:sp>
      <p:sp>
        <p:nvSpPr>
          <p:cNvPr id="14" name="Espace réservé du contenu 2">
            <a:extLst>
              <a:ext uri="{FF2B5EF4-FFF2-40B4-BE49-F238E27FC236}">
                <a16:creationId xmlns:a16="http://schemas.microsoft.com/office/drawing/2014/main" id="{3F9655A1-5123-BD3F-4819-796F4B5FF337}"/>
              </a:ext>
            </a:extLst>
          </p:cNvPr>
          <p:cNvSpPr>
            <a:spLocks noGrp="1"/>
          </p:cNvSpPr>
          <p:nvPr>
            <p:ph idx="1"/>
          </p:nvPr>
        </p:nvSpPr>
        <p:spPr>
          <a:xfrm>
            <a:off x="359098" y="1582614"/>
            <a:ext cx="10191228" cy="5798417"/>
          </a:xfrm>
        </p:spPr>
        <p:txBody>
          <a:bodyPr/>
          <a:lstStyle/>
          <a:p>
            <a:pPr marL="0" indent="0"/>
            <a:r>
              <a:rPr lang="de-DE" b="0" dirty="0">
                <a:solidFill>
                  <a:srgbClr val="009FE3"/>
                </a:solidFill>
              </a:rPr>
              <a:t>Seit dem Erhalt des Gerüsts kann es aus folgenden Gründen zu Beschädigungen gekommen sein :</a:t>
            </a:r>
          </a:p>
          <a:p>
            <a:pPr marL="0" indent="0"/>
            <a:endParaRPr lang="fr-CH" b="0" dirty="0"/>
          </a:p>
          <a:p>
            <a:pPr marL="647700" indent="-285750">
              <a:buFont typeface="Wingdings" panose="05000000000000000000" pitchFamily="2" charset="2"/>
              <a:buChar char="Ø"/>
            </a:pPr>
            <a:r>
              <a:rPr lang="de-DE" b="0" dirty="0"/>
              <a:t>der Wind </a:t>
            </a:r>
          </a:p>
          <a:p>
            <a:pPr marL="647700" indent="-285750">
              <a:buFont typeface="Wingdings" panose="05000000000000000000" pitchFamily="2" charset="2"/>
              <a:buChar char="Ø"/>
            </a:pPr>
            <a:r>
              <a:rPr lang="de-DE" b="0" dirty="0"/>
              <a:t>Temperaturschwankungen </a:t>
            </a:r>
          </a:p>
          <a:p>
            <a:pPr marL="647700" indent="-285750">
              <a:buFont typeface="Wingdings" panose="05000000000000000000" pitchFamily="2" charset="2"/>
              <a:buChar char="Ø"/>
            </a:pPr>
            <a:r>
              <a:rPr lang="de-DE" b="0" dirty="0"/>
              <a:t>die Demontage eines Elements durch ein anderes </a:t>
            </a:r>
          </a:p>
          <a:p>
            <a:pPr marL="361950" indent="0"/>
            <a:r>
              <a:rPr lang="de-DE" b="0" dirty="0"/>
              <a:t>    Unternehmen (z. B. um einen Motor zu zerlegen) </a:t>
            </a:r>
          </a:p>
          <a:p>
            <a:pPr marL="647700" indent="-285750">
              <a:buFont typeface="Wingdings" panose="05000000000000000000" pitchFamily="2" charset="2"/>
              <a:buChar char="Ø"/>
            </a:pPr>
            <a:r>
              <a:rPr lang="de-DE" b="0" dirty="0"/>
              <a:t>der Zusammenstoß mit einer Maschine </a:t>
            </a:r>
          </a:p>
          <a:p>
            <a:pPr marL="647700" indent="-285750">
              <a:buFont typeface="Wingdings" panose="05000000000000000000" pitchFamily="2" charset="2"/>
              <a:buChar char="Ø"/>
            </a:pPr>
            <a:r>
              <a:rPr lang="de-DE" b="0" dirty="0"/>
              <a:t>die Verschlechterung der Bodenauflagen (Regen, ...) </a:t>
            </a:r>
          </a:p>
          <a:p>
            <a:pPr marL="647700" indent="-285750">
              <a:buFont typeface="Wingdings" panose="05000000000000000000" pitchFamily="2" charset="2"/>
              <a:buChar char="Ø"/>
            </a:pPr>
            <a:r>
              <a:rPr lang="de-DE" b="0" dirty="0"/>
              <a:t>die Überlastung der Bretter mit Material </a:t>
            </a:r>
          </a:p>
          <a:p>
            <a:pPr marL="647700" indent="-285750">
              <a:buFont typeface="Wingdings" panose="05000000000000000000" pitchFamily="2" charset="2"/>
              <a:buChar char="Ø"/>
            </a:pPr>
            <a:r>
              <a:rPr lang="de-DE" b="0" dirty="0"/>
              <a:t>…</a:t>
            </a:r>
            <a:endParaRPr lang="fr-CH" b="0" dirty="0"/>
          </a:p>
          <a:p>
            <a:pPr marL="0" indent="0"/>
            <a:endParaRPr lang="fr-CH" b="0" dirty="0"/>
          </a:p>
          <a:p>
            <a:pPr marL="0" indent="0"/>
            <a:endParaRPr lang="fr-CH" b="0" dirty="0"/>
          </a:p>
          <a:p>
            <a:pPr marL="0" indent="0"/>
            <a:endParaRPr lang="fr-CH" b="0" dirty="0"/>
          </a:p>
          <a:p>
            <a:pPr marL="0" indent="0"/>
            <a:endParaRPr lang="fr-CH" b="0" dirty="0"/>
          </a:p>
          <a:p>
            <a:pPr marL="0" indent="0"/>
            <a:r>
              <a:rPr lang="de-DE" sz="2000" b="0" dirty="0">
                <a:solidFill>
                  <a:srgbClr val="009FE3"/>
                </a:solidFill>
              </a:rPr>
              <a:t>Jeden Tag muss der Vorarbeiter jedes Unternehmens, das das Gerüst benutzt, die tägliche Überprüfung durchführen. Er bescheinigt diese Überprüfung, indem er auf der Rückseite des Freigabeblattes das Datum, seinen Namen, den Namen seines Unternehmens und seine Unterschrift einträgt.</a:t>
            </a:r>
            <a:endParaRPr lang="fr-CH" sz="2000" b="0" dirty="0">
              <a:solidFill>
                <a:srgbClr val="009FE3"/>
              </a:solidFill>
            </a:endParaRPr>
          </a:p>
        </p:txBody>
      </p:sp>
      <p:pic>
        <p:nvPicPr>
          <p:cNvPr id="4" name="Image 3" descr="Une image contenant texte, capture d’écran, Police, ligne&#10;&#10;Le contenu généré par l’IA peut être incorrect.">
            <a:extLst>
              <a:ext uri="{FF2B5EF4-FFF2-40B4-BE49-F238E27FC236}">
                <a16:creationId xmlns:a16="http://schemas.microsoft.com/office/drawing/2014/main" id="{3BDF7C80-F70C-EFB5-2F56-B9E9B0848E1A}"/>
              </a:ext>
            </a:extLst>
          </p:cNvPr>
          <p:cNvPicPr>
            <a:picLocks noChangeAspect="1"/>
          </p:cNvPicPr>
          <p:nvPr/>
        </p:nvPicPr>
        <p:blipFill>
          <a:blip r:embed="rId3"/>
          <a:stretch>
            <a:fillRect/>
          </a:stretch>
        </p:blipFill>
        <p:spPr>
          <a:xfrm>
            <a:off x="359098" y="4943375"/>
            <a:ext cx="7348510" cy="1045890"/>
          </a:xfrm>
          <a:prstGeom prst="rect">
            <a:avLst/>
          </a:prstGeom>
        </p:spPr>
      </p:pic>
    </p:spTree>
    <p:extLst>
      <p:ext uri="{BB962C8B-B14F-4D97-AF65-F5344CB8AC3E}">
        <p14:creationId xmlns:p14="http://schemas.microsoft.com/office/powerpoint/2010/main" val="173185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0196" y="468263"/>
            <a:ext cx="7560840" cy="954107"/>
          </a:xfrm>
          <a:prstGeom prst="rect">
            <a:avLst/>
          </a:prstGeom>
        </p:spPr>
        <p:txBody>
          <a:bodyPr wrap="square">
            <a:spAutoFit/>
          </a:bodyPr>
          <a:lstStyle/>
          <a:p>
            <a:r>
              <a:rPr lang="fr-FR" sz="2800" b="1" dirty="0" err="1">
                <a:solidFill>
                  <a:srgbClr val="002060"/>
                </a:solidFill>
              </a:rPr>
              <a:t>Sicherheit</a:t>
            </a:r>
            <a:r>
              <a:rPr lang="fr-FR" sz="2800" b="1" dirty="0">
                <a:solidFill>
                  <a:srgbClr val="002060"/>
                </a:solidFill>
              </a:rPr>
              <a:t> </a:t>
            </a:r>
            <a:r>
              <a:rPr lang="fr-FR" sz="2800" b="1" dirty="0" err="1">
                <a:solidFill>
                  <a:srgbClr val="002060"/>
                </a:solidFill>
              </a:rPr>
              <a:t>und</a:t>
            </a:r>
            <a:r>
              <a:rPr lang="fr-FR" sz="2800" b="1" dirty="0">
                <a:solidFill>
                  <a:srgbClr val="002060"/>
                </a:solidFill>
              </a:rPr>
              <a:t> </a:t>
            </a:r>
            <a:r>
              <a:rPr lang="fr-FR" sz="2800" b="1" dirty="0" err="1">
                <a:solidFill>
                  <a:srgbClr val="002060"/>
                </a:solidFill>
              </a:rPr>
              <a:t>Umwelt</a:t>
            </a:r>
            <a:r>
              <a:rPr lang="fr-FR" sz="2800" b="1" dirty="0">
                <a:solidFill>
                  <a:srgbClr val="002060"/>
                </a:solidFill>
              </a:rPr>
              <a:t> </a:t>
            </a:r>
            <a:br>
              <a:rPr lang="fr-FR" sz="2800" b="1" dirty="0">
                <a:solidFill>
                  <a:srgbClr val="002060"/>
                </a:solidFill>
              </a:rPr>
            </a:br>
            <a:r>
              <a:rPr lang="fr-FR" sz="2800" b="1" dirty="0" err="1">
                <a:solidFill>
                  <a:srgbClr val="002060"/>
                </a:solidFill>
              </a:rPr>
              <a:t>für</a:t>
            </a:r>
            <a:r>
              <a:rPr lang="fr-FR" sz="2800" b="1" dirty="0">
                <a:solidFill>
                  <a:srgbClr val="002060"/>
                </a:solidFill>
              </a:rPr>
              <a:t> externe </a:t>
            </a:r>
            <a:r>
              <a:rPr lang="de-CH" sz="2800" b="1" dirty="0">
                <a:solidFill>
                  <a:srgbClr val="002060"/>
                </a:solidFill>
              </a:rPr>
              <a:t>Mitarbeitende</a:t>
            </a:r>
            <a:endParaRPr lang="de-CH" b="1" dirty="0">
              <a:solidFill>
                <a:srgbClr val="002060"/>
              </a:solidFill>
            </a:endParaRPr>
          </a:p>
        </p:txBody>
      </p:sp>
      <p:pic>
        <p:nvPicPr>
          <p:cNvPr id="4" name="Image 3" descr="Une image contenant texte, journal&#10;&#10;Description générée automatiquement">
            <a:extLst>
              <a:ext uri="{FF2B5EF4-FFF2-40B4-BE49-F238E27FC236}">
                <a16:creationId xmlns:a16="http://schemas.microsoft.com/office/drawing/2014/main" id="{970D9BD5-719D-4C60-9C0B-FE1AF07E8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25" y="1749694"/>
            <a:ext cx="7761182" cy="5323686"/>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Hebearbeiten</a:t>
            </a:r>
            <a:endParaRPr lang="fr-FR" sz="3400" dirty="0"/>
          </a:p>
        </p:txBody>
      </p:sp>
      <p:pic>
        <p:nvPicPr>
          <p:cNvPr id="3" name="Picture 4" descr="Afficher l'image d'origin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96875" l="9972" r="89744"/>
                    </a14:imgEffect>
                  </a14:imgLayer>
                </a14:imgProps>
              </a:ext>
              <a:ext uri="{28A0092B-C50C-407E-A947-70E740481C1C}">
                <a14:useLocalDpi xmlns:a14="http://schemas.microsoft.com/office/drawing/2010/main"/>
              </a:ext>
            </a:extLst>
          </a:blip>
          <a:srcRect l="23935" r="28197"/>
          <a:stretch/>
        </p:blipFill>
        <p:spPr bwMode="auto">
          <a:xfrm>
            <a:off x="3402484" y="504331"/>
            <a:ext cx="819070" cy="935976"/>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2"/>
          <p:cNvSpPr txBox="1">
            <a:spLocks/>
          </p:cNvSpPr>
          <p:nvPr/>
        </p:nvSpPr>
        <p:spPr>
          <a:xfrm>
            <a:off x="645147" y="1612319"/>
            <a:ext cx="6878638" cy="2048097"/>
          </a:xfrm>
          <a:prstGeom prst="rect">
            <a:avLst/>
          </a:prstGeom>
        </p:spPr>
        <p:txBody>
          <a:bodyPr vert="horz" wrap="square" anchor="t">
            <a:no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de-CH" dirty="0"/>
              <a:t>Seien Sie wachsam.</a:t>
            </a:r>
          </a:p>
          <a:p>
            <a:pPr lvl="0" fontAlgn="auto">
              <a:spcAft>
                <a:spcPts val="0"/>
              </a:spcAft>
              <a:defRPr/>
            </a:pPr>
            <a:r>
              <a:rPr lang="de-CH" dirty="0"/>
              <a:t>Markieren Sie den Hebebereich.</a:t>
            </a:r>
          </a:p>
          <a:p>
            <a:pPr lvl="0" fontAlgn="auto">
              <a:spcAft>
                <a:spcPts val="0"/>
              </a:spcAft>
              <a:defRPr/>
            </a:pPr>
            <a:r>
              <a:rPr lang="de-CH" dirty="0"/>
              <a:t>Stellen Sie sicher, dass Ihre </a:t>
            </a:r>
            <a:r>
              <a:rPr lang="de-CH" dirty="0" err="1"/>
              <a:t>Hebezone</a:t>
            </a:r>
            <a:r>
              <a:rPr lang="de-CH" dirty="0"/>
              <a:t> respektiert wird.</a:t>
            </a:r>
          </a:p>
          <a:p>
            <a:pPr lvl="0" fontAlgn="auto">
              <a:spcAft>
                <a:spcPts val="0"/>
              </a:spcAft>
              <a:defRPr/>
            </a:pPr>
            <a:r>
              <a:rPr lang="de-CH" dirty="0"/>
              <a:t>Ein einzige/r, </a:t>
            </a:r>
            <a:r>
              <a:rPr lang="de-CH" dirty="0" err="1"/>
              <a:t>idendifizierbare</a:t>
            </a:r>
            <a:r>
              <a:rPr lang="de-CH" dirty="0"/>
              <a:t>/r Hebeverantwortliche/r.</a:t>
            </a:r>
          </a:p>
          <a:p>
            <a:pPr lvl="0" fontAlgn="auto">
              <a:spcAft>
                <a:spcPts val="0"/>
              </a:spcAft>
              <a:defRPr/>
            </a:pPr>
            <a:r>
              <a:rPr lang="de-CH" dirty="0"/>
              <a:t>Niemals unter der Last umherlaufen.</a:t>
            </a:r>
            <a:endParaRPr kumimoji="0" lang="fr-FR" b="0" i="0" u="none" strike="noStrike" kern="1200" cap="none" spc="0" normalizeH="0" baseline="0" noProof="0" dirty="0">
              <a:ln>
                <a:noFill/>
              </a:ln>
              <a:solidFill>
                <a:srgbClr val="0092D2"/>
              </a:solidFill>
              <a:effectLst/>
              <a:uLnTx/>
              <a:uFillTx/>
              <a:latin typeface="Arial"/>
              <a:ea typeface="+mn-ea"/>
              <a:cs typeface="Arial"/>
            </a:endParaRPr>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5147" y="3697014"/>
            <a:ext cx="3024188"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34932" y="1612319"/>
            <a:ext cx="29178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texte 2"/>
          <p:cNvSpPr txBox="1">
            <a:spLocks/>
          </p:cNvSpPr>
          <p:nvPr/>
        </p:nvSpPr>
        <p:spPr>
          <a:xfrm>
            <a:off x="4091078" y="4945079"/>
            <a:ext cx="6336704" cy="1656184"/>
          </a:xfrm>
          <a:prstGeom prst="rect">
            <a:avLst/>
          </a:prstGeom>
        </p:spPr>
        <p:txBody>
          <a:bodyPr vert="horz" wrap="square" anchor="t">
            <a:no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auto">
              <a:spcAft>
                <a:spcPts val="0"/>
              </a:spcAft>
              <a:buNone/>
              <a:defRPr/>
            </a:pPr>
            <a:r>
              <a:rPr lang="de-CH" i="1" dirty="0">
                <a:solidFill>
                  <a:prstClr val="white">
                    <a:lumMod val="65000"/>
                  </a:prstClr>
                </a:solidFill>
                <a:ea typeface="ＭＳ Ｐゴシック"/>
              </a:rPr>
              <a:t>Je nach Art der Hebearbeit ist die Erstellung eines Protokolls oder einer Genehmigung obligatorisch. Diese wird mit Vigier </a:t>
            </a:r>
            <a:r>
              <a:rPr lang="de-CH" i="1" dirty="0" err="1">
                <a:solidFill>
                  <a:prstClr val="white">
                    <a:lumMod val="65000"/>
                  </a:prstClr>
                </a:solidFill>
                <a:ea typeface="ＭＳ Ｐゴシック"/>
              </a:rPr>
              <a:t>Ciment</a:t>
            </a:r>
            <a:r>
              <a:rPr lang="de-CH" i="1" dirty="0">
                <a:solidFill>
                  <a:prstClr val="white">
                    <a:lumMod val="65000"/>
                  </a:prstClr>
                </a:solidFill>
                <a:ea typeface="ＭＳ Ｐゴシック"/>
              </a:rPr>
              <a:t>, der externen Firma und der Person welche das Hebegerät bedient vor Beginn der Arbeiten erstellt.</a:t>
            </a:r>
          </a:p>
        </p:txBody>
      </p:sp>
    </p:spTree>
    <p:extLst>
      <p:ext uri="{BB962C8B-B14F-4D97-AF65-F5344CB8AC3E}">
        <p14:creationId xmlns:p14="http://schemas.microsoft.com/office/powerpoint/2010/main" val="206463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Beengte</a:t>
            </a:r>
            <a:r>
              <a:rPr lang="fr-CH" sz="3400" dirty="0"/>
              <a:t> / </a:t>
            </a:r>
            <a:r>
              <a:rPr lang="fr-CH" sz="3400" dirty="0" err="1"/>
              <a:t>Eingeschränkte</a:t>
            </a:r>
            <a:r>
              <a:rPr lang="fr-CH" sz="3400" dirty="0"/>
              <a:t> </a:t>
            </a:r>
            <a:r>
              <a:rPr lang="fr-CH" sz="3400" dirty="0" err="1"/>
              <a:t>Räume</a:t>
            </a:r>
            <a:endParaRPr lang="fr-FR" sz="3400" dirty="0"/>
          </a:p>
        </p:txBody>
      </p:sp>
      <p:sp>
        <p:nvSpPr>
          <p:cNvPr id="3" name="Espace réservé du texte 2"/>
          <p:cNvSpPr txBox="1">
            <a:spLocks/>
          </p:cNvSpPr>
          <p:nvPr/>
        </p:nvSpPr>
        <p:spPr>
          <a:xfrm>
            <a:off x="682274" y="2216455"/>
            <a:ext cx="9200930" cy="4156464"/>
          </a:xfrm>
          <a:prstGeom prst="rect">
            <a:avLst/>
          </a:prstGeom>
        </p:spPr>
        <p:txBody>
          <a:bodyPr vert="horz" wrap="square" lIns="91440" tIns="45720" rIns="91440" bIns="45720" rtlCol="0" anchor="t">
            <a:normAutofit/>
          </a:bodyPr>
          <a:lstStyle>
            <a:lvl1pPr marL="342876" indent="-342876" algn="l" defTabSz="914400"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914400"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914400"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fontAlgn="auto">
              <a:spcAft>
                <a:spcPts val="0"/>
              </a:spcAft>
              <a:defRPr/>
            </a:pPr>
            <a:r>
              <a:rPr lang="de-DE" dirty="0"/>
              <a:t>Von Vigier Ciment ausgestellte Genehmigung für</a:t>
            </a:r>
            <a:br>
              <a:rPr lang="de-DE" dirty="0"/>
            </a:br>
            <a:r>
              <a:rPr lang="de-DE" dirty="0"/>
              <a:t>Arbeiten in beengten Räumen</a:t>
            </a:r>
            <a:endParaRPr kumimoji="0" lang="fr-FR" alt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914400"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altLang="fr-FR"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de-CH" altLang="fr-FR" dirty="0"/>
              <a:t>Während der Arbeit müssen Sie:</a:t>
            </a:r>
            <a:br>
              <a:rPr lang="de-CH" altLang="fr-FR" dirty="0"/>
            </a:br>
            <a:endParaRPr kumimoji="0" lang="fr-FR" altLang="fr-FR" b="0" i="0" u="none" strike="noStrike" kern="1200" cap="none" spc="0" normalizeH="0" baseline="0" noProof="0" dirty="0">
              <a:ln>
                <a:noFill/>
              </a:ln>
              <a:solidFill>
                <a:srgbClr val="0092D2"/>
              </a:solidFill>
              <a:effectLst/>
              <a:uLnTx/>
              <a:uFillTx/>
              <a:latin typeface="Arial"/>
              <a:ea typeface="+mn-ea"/>
              <a:cs typeface="Arial"/>
            </a:endParaRPr>
          </a:p>
          <a:p>
            <a:pPr lvl="2" fontAlgn="auto">
              <a:spcAft>
                <a:spcPts val="0"/>
              </a:spcAft>
              <a:buClr>
                <a:srgbClr val="1F497D">
                  <a:lumMod val="60000"/>
                  <a:lumOff val="40000"/>
                </a:srgbClr>
              </a:buClr>
              <a:defRPr/>
            </a:pPr>
            <a:r>
              <a:rPr lang="de-CH" altLang="fr-FR" sz="2000" dirty="0">
                <a:solidFill>
                  <a:sysClr val="windowText" lastClr="000000"/>
                </a:solidFill>
              </a:rPr>
              <a:t>Den Einsatz bis zum Abschluss der Arbeiten von einer dazu bestimmten, mit einem Alarmsystem ausgestatteten Person kontinuierlich überwachen lassen. Dieser Person ist das Betreten des Raumes untersagt.</a:t>
            </a:r>
          </a:p>
          <a:p>
            <a:pPr marL="627062" lvl="2" indent="0" fontAlgn="auto">
              <a:spcAft>
                <a:spcPts val="0"/>
              </a:spcAft>
              <a:buClr>
                <a:srgbClr val="1F497D">
                  <a:lumMod val="60000"/>
                  <a:lumOff val="40000"/>
                </a:srgbClr>
              </a:buClr>
              <a:buNone/>
              <a:defRPr/>
            </a:pPr>
            <a:endParaRPr lang="de-CH" altLang="fr-FR" sz="2000" dirty="0">
              <a:solidFill>
                <a:sysClr val="windowText" lastClr="000000"/>
              </a:solidFill>
            </a:endParaRPr>
          </a:p>
          <a:p>
            <a:pPr lvl="2" fontAlgn="auto">
              <a:spcAft>
                <a:spcPts val="0"/>
              </a:spcAft>
              <a:buClr>
                <a:srgbClr val="1F497D">
                  <a:lumMod val="60000"/>
                  <a:lumOff val="40000"/>
                </a:srgbClr>
              </a:buClr>
              <a:defRPr/>
            </a:pPr>
            <a:r>
              <a:rPr lang="de-CH" altLang="fr-FR" sz="2000" dirty="0">
                <a:solidFill>
                  <a:sysClr val="windowText" lastClr="000000"/>
                </a:solidFill>
              </a:rPr>
              <a:t>Die Atmosphäre kontrollieren um Erstickungs- und/oder Explosionsgefahren zu vermeiden.</a:t>
            </a:r>
          </a:p>
        </p:txBody>
      </p:sp>
      <p:pic>
        <p:nvPicPr>
          <p:cNvPr id="4" name="Image 3"/>
          <p:cNvPicPr/>
          <p:nvPr/>
        </p:nvPicPr>
        <p:blipFill>
          <a:blip r:embed="rId3" cstate="email">
            <a:extLst>
              <a:ext uri="{28A0092B-C50C-407E-A947-70E740481C1C}">
                <a14:useLocalDpi xmlns:a14="http://schemas.microsoft.com/office/drawing/2010/main"/>
              </a:ext>
            </a:extLst>
          </a:blip>
          <a:stretch>
            <a:fillRect/>
          </a:stretch>
        </p:blipFill>
        <p:spPr>
          <a:xfrm>
            <a:off x="8515052" y="1957022"/>
            <a:ext cx="1222047" cy="1710683"/>
          </a:xfrm>
          <a:prstGeom prst="rect">
            <a:avLst/>
          </a:prstGeom>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26784" y="2124447"/>
            <a:ext cx="1294904" cy="15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278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Chemische</a:t>
            </a:r>
            <a:r>
              <a:rPr lang="fr-CH" sz="3400" dirty="0"/>
              <a:t> </a:t>
            </a:r>
            <a:r>
              <a:rPr lang="fr-CH" sz="3400" dirty="0" err="1"/>
              <a:t>Gefahren</a:t>
            </a:r>
            <a:endParaRPr lang="fr-FR" sz="3400" dirty="0"/>
          </a:p>
        </p:txBody>
      </p:sp>
      <p:pic>
        <p:nvPicPr>
          <p:cNvPr id="3"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706740" y="517883"/>
            <a:ext cx="1268381" cy="90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675257" y="1620391"/>
            <a:ext cx="9495979" cy="5616624"/>
          </a:xfrm>
          <a:prstGeom prst="rect">
            <a:avLst/>
          </a:prstGeom>
        </p:spPr>
        <p:txBody>
          <a:bodyPr vert="horz" wrap="square" anchor="t">
            <a:no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de-CH" dirty="0"/>
              <a:t>Je nach Art der Arbeit und des Einsatzgebietes können Sie auf diese Kennzeichnungen stossen:</a:t>
            </a:r>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0" marR="0" lvl="0"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0" marR="0" lvl="0"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lvl="1" fontAlgn="auto">
              <a:spcAft>
                <a:spcPts val="0"/>
              </a:spcAft>
              <a:defRPr/>
            </a:pPr>
            <a:endParaRPr lang="de-CH" dirty="0">
              <a:solidFill>
                <a:sysClr val="windowText" lastClr="000000"/>
              </a:solidFill>
            </a:endParaRPr>
          </a:p>
          <a:p>
            <a:pPr marL="357188" lvl="1" indent="0" fontAlgn="auto">
              <a:spcAft>
                <a:spcPts val="0"/>
              </a:spcAft>
              <a:buNone/>
              <a:defRPr/>
            </a:pPr>
            <a:endParaRPr lang="de-CH" dirty="0">
              <a:solidFill>
                <a:sysClr val="windowText" lastClr="000000"/>
              </a:solidFill>
            </a:endParaRPr>
          </a:p>
          <a:p>
            <a:pPr lvl="1" fontAlgn="auto">
              <a:spcAft>
                <a:spcPts val="0"/>
              </a:spcAft>
              <a:defRPr/>
            </a:pPr>
            <a:r>
              <a:rPr lang="de-CH" dirty="0">
                <a:solidFill>
                  <a:sysClr val="windowText" lastClr="000000"/>
                </a:solidFill>
              </a:rPr>
              <a:t>Das Tragen von angepasster PSA ist obligatorisch.</a:t>
            </a:r>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sz="16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de-CH" dirty="0"/>
              <a:t>Sie können auch Staub ausgesetzt sein.</a:t>
            </a:r>
            <a:br>
              <a:rPr lang="de-CH" dirty="0"/>
            </a:br>
            <a:r>
              <a:rPr lang="de-CH" sz="1600" dirty="0">
                <a:solidFill>
                  <a:sysClr val="windowText" lastClr="000000"/>
                </a:solidFill>
              </a:rPr>
              <a:t>Es muss ein Atemschutz des Typs FFP3 getragen werden. </a:t>
            </a: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1600" b="0" i="0" u="none" strike="noStrike" kern="1200" cap="none" spc="0" normalizeH="0" baseline="0" noProof="0" dirty="0">
              <a:ln>
                <a:noFill/>
              </a:ln>
              <a:solidFill>
                <a:srgbClr val="0092D2"/>
              </a:solidFill>
              <a:effectLst/>
              <a:uLnTx/>
              <a:uFillTx/>
            </a:endParaRPr>
          </a:p>
          <a:p>
            <a:pPr lvl="0" fontAlgn="auto">
              <a:spcAft>
                <a:spcPts val="0"/>
              </a:spcAft>
              <a:defRPr/>
            </a:pPr>
            <a:r>
              <a:rPr lang="fr-FR" dirty="0" err="1"/>
              <a:t>Sicherheitsdatenblätter</a:t>
            </a:r>
            <a:r>
              <a:rPr lang="fr-FR" dirty="0"/>
              <a:t> (</a:t>
            </a:r>
            <a:r>
              <a:rPr kumimoji="0" lang="fr-FR" b="0" i="0" u="none" strike="noStrike" kern="1200" cap="none" spc="0" normalizeH="0" baseline="0" noProof="0" dirty="0">
                <a:ln>
                  <a:noFill/>
                </a:ln>
                <a:solidFill>
                  <a:srgbClr val="0092D2"/>
                </a:solidFill>
                <a:effectLst/>
                <a:uLnTx/>
                <a:uFillTx/>
                <a:latin typeface="Arial"/>
                <a:ea typeface="+mn-ea"/>
                <a:cs typeface="Arial"/>
              </a:rPr>
              <a:t>FDS) </a:t>
            </a:r>
            <a:r>
              <a:rPr lang="de-CH" dirty="0"/>
              <a:t>stehen zur Einsichtnahme zur Verfügung. </a:t>
            </a:r>
            <a:r>
              <a:rPr lang="de-DE" dirty="0"/>
              <a:t>Wenden Sie sich an Ihre Kontaktperson Vigier.</a:t>
            </a:r>
            <a:r>
              <a:rPr lang="de-CH" dirty="0"/>
              <a:t> </a:t>
            </a:r>
            <a:endParaRPr kumimoji="0" lang="fr-FR" sz="1800" b="0" i="0" u="none" strike="noStrike" kern="1200" cap="none" spc="0" normalizeH="0" baseline="0" noProof="0" dirty="0">
              <a:ln>
                <a:noFill/>
              </a:ln>
              <a:solidFill>
                <a:schemeClr val="bg1">
                  <a:lumMod val="50000"/>
                </a:schemeClr>
              </a:solidFill>
              <a:effectLst/>
              <a:uLnTx/>
              <a:uFillTx/>
            </a:endParaRP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17044" y="2244658"/>
            <a:ext cx="4968109" cy="246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Afficher l'image d'origin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71036" y="3810756"/>
            <a:ext cx="967392" cy="12358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595" b="100000" l="0" r="100000">
                        <a14:foregroundMark x1="32440" y1="54315" x2="55804" y2="71429"/>
                      </a14:backgroundRemoval>
                    </a14:imgEffect>
                  </a14:imgLayer>
                </a14:imgProps>
              </a:ext>
              <a:ext uri="{28A0092B-C50C-407E-A947-70E740481C1C}">
                <a14:useLocalDpi xmlns:a14="http://schemas.microsoft.com/office/drawing/2010/main"/>
              </a:ext>
            </a:extLst>
          </a:blip>
          <a:srcRect/>
          <a:stretch/>
        </p:blipFill>
        <p:spPr bwMode="auto">
          <a:xfrm>
            <a:off x="6565195" y="5220791"/>
            <a:ext cx="819851" cy="82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3151738" y="3227908"/>
            <a:ext cx="720080" cy="230832"/>
          </a:xfrm>
          <a:prstGeom prst="rect">
            <a:avLst/>
          </a:prstGeom>
          <a:solidFill>
            <a:schemeClr val="bg1"/>
          </a:solidFill>
        </p:spPr>
        <p:txBody>
          <a:bodyPr wrap="square" rtlCol="0">
            <a:spAutoFit/>
          </a:bodyPr>
          <a:lstStyle/>
          <a:p>
            <a:r>
              <a:rPr lang="pt-BR" sz="900" dirty="0"/>
              <a:t>Explosiv</a:t>
            </a:r>
            <a:endParaRPr lang="fr-CH" sz="900" dirty="0"/>
          </a:p>
        </p:txBody>
      </p:sp>
      <p:sp>
        <p:nvSpPr>
          <p:cNvPr id="9" name="ZoneTexte 8"/>
          <p:cNvSpPr txBox="1"/>
          <p:nvPr/>
        </p:nvSpPr>
        <p:spPr>
          <a:xfrm>
            <a:off x="4094648" y="3227908"/>
            <a:ext cx="876471" cy="230832"/>
          </a:xfrm>
          <a:prstGeom prst="rect">
            <a:avLst/>
          </a:prstGeom>
          <a:solidFill>
            <a:schemeClr val="bg1"/>
          </a:solidFill>
        </p:spPr>
        <p:txBody>
          <a:bodyPr wrap="square" rtlCol="0">
            <a:spAutoFit/>
          </a:bodyPr>
          <a:lstStyle/>
          <a:p>
            <a:r>
              <a:rPr lang="fr-CH" sz="900" dirty="0" err="1"/>
              <a:t>entflammbar</a:t>
            </a:r>
            <a:r>
              <a:rPr lang="fr-CH" sz="900" dirty="0"/>
              <a:t> </a:t>
            </a:r>
          </a:p>
        </p:txBody>
      </p:sp>
      <p:sp>
        <p:nvSpPr>
          <p:cNvPr id="10" name="ZoneTexte 9"/>
          <p:cNvSpPr txBox="1"/>
          <p:nvPr/>
        </p:nvSpPr>
        <p:spPr>
          <a:xfrm>
            <a:off x="5141059" y="3204567"/>
            <a:ext cx="720080" cy="230832"/>
          </a:xfrm>
          <a:prstGeom prst="rect">
            <a:avLst/>
          </a:prstGeom>
          <a:solidFill>
            <a:schemeClr val="bg1"/>
          </a:solidFill>
        </p:spPr>
        <p:txBody>
          <a:bodyPr wrap="square" rtlCol="0">
            <a:spAutoFit/>
          </a:bodyPr>
          <a:lstStyle/>
          <a:p>
            <a:r>
              <a:rPr lang="fr-CH" sz="900" dirty="0" err="1"/>
              <a:t>oxidierend</a:t>
            </a:r>
            <a:r>
              <a:rPr lang="fr-CH" sz="900" dirty="0"/>
              <a:t> </a:t>
            </a:r>
          </a:p>
        </p:txBody>
      </p:sp>
      <p:sp>
        <p:nvSpPr>
          <p:cNvPr id="11" name="ZoneTexte 10"/>
          <p:cNvSpPr txBox="1"/>
          <p:nvPr/>
        </p:nvSpPr>
        <p:spPr>
          <a:xfrm>
            <a:off x="6131620" y="3204567"/>
            <a:ext cx="1253426" cy="230832"/>
          </a:xfrm>
          <a:prstGeom prst="rect">
            <a:avLst/>
          </a:prstGeom>
          <a:solidFill>
            <a:schemeClr val="bg1"/>
          </a:solidFill>
        </p:spPr>
        <p:txBody>
          <a:bodyPr wrap="square" rtlCol="0">
            <a:spAutoFit/>
          </a:bodyPr>
          <a:lstStyle/>
          <a:p>
            <a:r>
              <a:rPr lang="fr-CH" sz="900" dirty="0" err="1"/>
              <a:t>Druckgas</a:t>
            </a:r>
            <a:r>
              <a:rPr lang="fr-CH" sz="900" dirty="0"/>
              <a:t> </a:t>
            </a:r>
          </a:p>
        </p:txBody>
      </p:sp>
      <p:sp>
        <p:nvSpPr>
          <p:cNvPr id="12" name="ZoneTexte 11"/>
          <p:cNvSpPr txBox="1"/>
          <p:nvPr/>
        </p:nvSpPr>
        <p:spPr>
          <a:xfrm>
            <a:off x="7198558" y="3227908"/>
            <a:ext cx="720080" cy="230832"/>
          </a:xfrm>
          <a:prstGeom prst="rect">
            <a:avLst/>
          </a:prstGeom>
          <a:solidFill>
            <a:schemeClr val="bg1"/>
          </a:solidFill>
        </p:spPr>
        <p:txBody>
          <a:bodyPr wrap="square" rtlCol="0">
            <a:spAutoFit/>
          </a:bodyPr>
          <a:lstStyle/>
          <a:p>
            <a:r>
              <a:rPr lang="fr-CH" sz="900" dirty="0" err="1"/>
              <a:t>korrosiv</a:t>
            </a:r>
            <a:endParaRPr lang="fr-CH" sz="900" dirty="0"/>
          </a:p>
        </p:txBody>
      </p:sp>
      <p:sp>
        <p:nvSpPr>
          <p:cNvPr id="13" name="ZoneTexte 12"/>
          <p:cNvSpPr txBox="1"/>
          <p:nvPr/>
        </p:nvSpPr>
        <p:spPr>
          <a:xfrm>
            <a:off x="5900515" y="4463149"/>
            <a:ext cx="1329359" cy="369332"/>
          </a:xfrm>
          <a:prstGeom prst="rect">
            <a:avLst/>
          </a:prstGeom>
          <a:solidFill>
            <a:schemeClr val="bg1"/>
          </a:solidFill>
        </p:spPr>
        <p:txBody>
          <a:bodyPr wrap="square" rtlCol="0">
            <a:spAutoFit/>
          </a:bodyPr>
          <a:lstStyle/>
          <a:p>
            <a:pPr algn="ctr"/>
            <a:r>
              <a:rPr lang="de-DE" sz="900" dirty="0"/>
              <a:t>Gefahr für die aquatische Umwelt </a:t>
            </a:r>
            <a:endParaRPr lang="fr-CH" sz="900" dirty="0"/>
          </a:p>
        </p:txBody>
      </p:sp>
      <p:sp>
        <p:nvSpPr>
          <p:cNvPr id="14" name="ZoneTexte 13"/>
          <p:cNvSpPr txBox="1"/>
          <p:nvPr/>
        </p:nvSpPr>
        <p:spPr>
          <a:xfrm>
            <a:off x="5037814" y="4463149"/>
            <a:ext cx="1028966" cy="369332"/>
          </a:xfrm>
          <a:prstGeom prst="rect">
            <a:avLst/>
          </a:prstGeom>
          <a:solidFill>
            <a:schemeClr val="bg1"/>
          </a:solidFill>
        </p:spPr>
        <p:txBody>
          <a:bodyPr wrap="square" rtlCol="0">
            <a:spAutoFit/>
          </a:bodyPr>
          <a:lstStyle/>
          <a:p>
            <a:pPr algn="ctr"/>
            <a:r>
              <a:rPr lang="fr-CH" sz="900" dirty="0" err="1"/>
              <a:t>karzinogen</a:t>
            </a:r>
            <a:r>
              <a:rPr lang="fr-CH" sz="900" dirty="0"/>
              <a:t>, </a:t>
            </a:r>
            <a:r>
              <a:rPr lang="fr-CH" sz="900" dirty="0" err="1"/>
              <a:t>teratogen</a:t>
            </a:r>
            <a:endParaRPr lang="fr-CH" sz="900" dirty="0"/>
          </a:p>
        </p:txBody>
      </p:sp>
      <p:sp>
        <p:nvSpPr>
          <p:cNvPr id="15" name="ZoneTexte 14"/>
          <p:cNvSpPr txBox="1"/>
          <p:nvPr/>
        </p:nvSpPr>
        <p:spPr>
          <a:xfrm>
            <a:off x="4038892" y="4471162"/>
            <a:ext cx="1067855" cy="230832"/>
          </a:xfrm>
          <a:prstGeom prst="rect">
            <a:avLst/>
          </a:prstGeom>
          <a:solidFill>
            <a:schemeClr val="bg1"/>
          </a:solidFill>
        </p:spPr>
        <p:txBody>
          <a:bodyPr wrap="square" rtlCol="0">
            <a:spAutoFit/>
          </a:bodyPr>
          <a:lstStyle/>
          <a:p>
            <a:r>
              <a:rPr lang="fr-CH" sz="900" dirty="0" err="1"/>
              <a:t>toxisch</a:t>
            </a:r>
            <a:r>
              <a:rPr lang="fr-CH" sz="900" dirty="0"/>
              <a:t>, </a:t>
            </a:r>
            <a:r>
              <a:rPr lang="fr-CH" sz="900" dirty="0" err="1"/>
              <a:t>reizend</a:t>
            </a:r>
            <a:endParaRPr lang="fr-CH" sz="900" dirty="0"/>
          </a:p>
        </p:txBody>
      </p:sp>
      <p:sp>
        <p:nvSpPr>
          <p:cNvPr id="16" name="ZoneTexte 15"/>
          <p:cNvSpPr txBox="1"/>
          <p:nvPr/>
        </p:nvSpPr>
        <p:spPr>
          <a:xfrm>
            <a:off x="3222822" y="4453775"/>
            <a:ext cx="720080" cy="230832"/>
          </a:xfrm>
          <a:prstGeom prst="rect">
            <a:avLst/>
          </a:prstGeom>
          <a:solidFill>
            <a:schemeClr val="bg1"/>
          </a:solidFill>
        </p:spPr>
        <p:txBody>
          <a:bodyPr wrap="square" rtlCol="0">
            <a:spAutoFit/>
          </a:bodyPr>
          <a:lstStyle/>
          <a:p>
            <a:r>
              <a:rPr lang="fr-CH" sz="900" dirty="0" err="1"/>
              <a:t>toxisch</a:t>
            </a:r>
            <a:r>
              <a:rPr lang="fr-CH" sz="900" dirty="0"/>
              <a:t> </a:t>
            </a:r>
          </a:p>
        </p:txBody>
      </p:sp>
    </p:spTree>
    <p:extLst>
      <p:ext uri="{BB962C8B-B14F-4D97-AF65-F5344CB8AC3E}">
        <p14:creationId xmlns:p14="http://schemas.microsoft.com/office/powerpoint/2010/main" val="936028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Ionisierende</a:t>
            </a:r>
            <a:r>
              <a:rPr lang="fr-CH" sz="3400" dirty="0"/>
              <a:t> </a:t>
            </a:r>
            <a:r>
              <a:rPr lang="fr-CH" sz="3400" dirty="0" err="1"/>
              <a:t>Strahlung</a:t>
            </a:r>
            <a:endParaRPr lang="fr-CH" sz="3400" dirty="0"/>
          </a:p>
        </p:txBody>
      </p:sp>
      <p:pic>
        <p:nvPicPr>
          <p:cNvPr id="3"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2113" b="100000" l="699" r="97203"/>
                    </a14:imgEffect>
                  </a14:imgLayer>
                </a14:imgProps>
              </a:ext>
              <a:ext uri="{28A0092B-C50C-407E-A947-70E740481C1C}">
                <a14:useLocalDpi xmlns:a14="http://schemas.microsoft.com/office/drawing/2010/main"/>
              </a:ext>
            </a:extLst>
          </a:blip>
          <a:srcRect/>
          <a:stretch/>
        </p:blipFill>
        <p:spPr bwMode="auto">
          <a:xfrm>
            <a:off x="5562724" y="505607"/>
            <a:ext cx="938414" cy="93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666180" y="1991557"/>
            <a:ext cx="9793088" cy="4885418"/>
          </a:xfrm>
          <a:prstGeom prst="rect">
            <a:avLst/>
          </a:prstGeom>
        </p:spPr>
        <p:txBody>
          <a:bodyPr vert="horz" wrap="square" anchor="t">
            <a:normAutofit lnSpcReduction="10000"/>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r>
              <a:rPr lang="de-CH" dirty="0"/>
              <a:t>Beim Betreten von strahlenbelasteten Bereichen kann ein Risiko auftreten. </a:t>
            </a:r>
            <a:endParaRPr kumimoji="0" lang="de-CH" sz="2000" b="0" i="1" u="none" strike="noStrike" kern="1200" cap="none" spc="0" normalizeH="0" baseline="0" noProof="0" dirty="0">
              <a:ln>
                <a:noFill/>
              </a:ln>
              <a:solidFill>
                <a:sysClr val="window" lastClr="FFFFFF">
                  <a:lumMod val="65000"/>
                </a:sysClr>
              </a:solidFill>
              <a:effectLst/>
              <a:uLnTx/>
              <a:uFillTx/>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a:p>
            <a:pPr lvl="0" fontAlgn="auto">
              <a:spcAft>
                <a:spcPts val="0"/>
              </a:spcAft>
              <a:defRPr/>
            </a:pPr>
            <a:r>
              <a:rPr lang="de-CH" dirty="0"/>
              <a:t>Die betroffenen Bereiche sind mit diesem Piktogramm gekennzeichnet:</a:t>
            </a: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a:p>
            <a:pPr fontAlgn="auto">
              <a:spcAft>
                <a:spcPts val="0"/>
              </a:spcAft>
              <a:defRPr/>
            </a:pPr>
            <a:r>
              <a:rPr lang="de-CH" dirty="0"/>
              <a:t>Wenn ich in einem betroffenen Bereich arbeiten muss, überprüfe ich mit meiner Ansprechperson von Vigier, ob die Präventivmassnahmen durchgeführt worden sind (Erfassung der Quellen, ...).</a:t>
            </a:r>
          </a:p>
          <a:p>
            <a:pPr marL="0" indent="0" fontAlgn="auto">
              <a:spcAft>
                <a:spcPts val="0"/>
              </a:spcAft>
              <a:buNone/>
              <a:defRPr/>
            </a:pPr>
            <a:endParaRPr lang="de-CH" dirty="0"/>
          </a:p>
          <a:p>
            <a:pPr fontAlgn="auto">
              <a:spcAft>
                <a:spcPts val="0"/>
              </a:spcAft>
              <a:defRPr/>
            </a:pPr>
            <a:r>
              <a:rPr lang="de-DE" dirty="0"/>
              <a:t>Beim Online-Analysator kann ich nur dann auf den überwachten Bereich zugreifen, wenn die Kontrollleuchte grün leuchtet.</a:t>
            </a:r>
            <a:endParaRPr lang="de-CH" dirty="0"/>
          </a:p>
        </p:txBody>
      </p:sp>
      <p:pic>
        <p:nvPicPr>
          <p:cNvPr id="5" name="Picture 10" descr="Afficher l'image d'origi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38493" y="3276575"/>
            <a:ext cx="1463839" cy="1284186"/>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28">
            <a:extLst>
              <a:ext uri="{FF2B5EF4-FFF2-40B4-BE49-F238E27FC236}">
                <a16:creationId xmlns:a16="http://schemas.microsoft.com/office/drawing/2014/main" id="{2DC62FE4-66A5-D9D7-A527-96C6E7542D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0876" y="6300911"/>
            <a:ext cx="545861" cy="955529"/>
          </a:xfrm>
          <a:prstGeom prst="rect">
            <a:avLst/>
          </a:prstGeom>
          <a:noFill/>
        </p:spPr>
      </p:pic>
    </p:spTree>
    <p:extLst>
      <p:ext uri="{BB962C8B-B14F-4D97-AF65-F5344CB8AC3E}">
        <p14:creationId xmlns:p14="http://schemas.microsoft.com/office/powerpoint/2010/main" val="3530025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de-CH" sz="3400" dirty="0"/>
              <a:t>Arbeiten mit Brandgefahr</a:t>
            </a:r>
          </a:p>
        </p:txBody>
      </p:sp>
      <p:pic>
        <p:nvPicPr>
          <p:cNvPr id="3"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99262" l="2222" r="98889">
                        <a14:foregroundMark x1="61111" y1="6273" x2="61111" y2="6273"/>
                        <a14:foregroundMark x1="65556" y1="7749" x2="65556" y2="7749"/>
                        <a14:foregroundMark x1="64444" y1="7749" x2="69630" y2="11070"/>
                        <a14:foregroundMark x1="60741" y1="45756" x2="68889" y2="43911"/>
                        <a14:foregroundMark x1="68519" y1="38745" x2="71481" y2="42804"/>
                        <a14:backgroundMark x1="45556" y1="45387" x2="45556" y2="45387"/>
                        <a14:backgroundMark x1="45926" y1="42804" x2="43704" y2="46863"/>
                        <a14:backgroundMark x1="65926" y1="40590" x2="65926" y2="40590"/>
                        <a14:backgroundMark x1="40741" y1="52768" x2="40741" y2="52768"/>
                      </a14:backgroundRemoval>
                    </a14:imgEffect>
                  </a14:imgLayer>
                </a14:imgProps>
              </a:ext>
              <a:ext uri="{28A0092B-C50C-407E-A947-70E740481C1C}">
                <a14:useLocalDpi xmlns:a14="http://schemas.microsoft.com/office/drawing/2010/main"/>
              </a:ext>
            </a:extLst>
          </a:blip>
          <a:srcRect/>
          <a:stretch>
            <a:fillRect/>
          </a:stretch>
        </p:blipFill>
        <p:spPr bwMode="auto">
          <a:xfrm rot="759808">
            <a:off x="5879663" y="886828"/>
            <a:ext cx="1031261" cy="103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3330476" y="2174552"/>
            <a:ext cx="7056784" cy="4270375"/>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Wingdings 3" panose="05040102010807070707" pitchFamily="18" charset="2"/>
              <a:buChar char="q"/>
              <a:defRPr/>
            </a:pPr>
            <a:r>
              <a:rPr kumimoji="0" lang="fr-FR" sz="2000" b="0" i="0" u="none" strike="noStrike" kern="1200" cap="none" spc="0" normalizeH="0" baseline="0" noProof="0" dirty="0" err="1">
                <a:ln>
                  <a:noFill/>
                </a:ln>
                <a:solidFill>
                  <a:srgbClr val="0092D2"/>
                </a:solidFill>
                <a:effectLst/>
                <a:uLnTx/>
                <a:uFillTx/>
                <a:latin typeface="Arial"/>
                <a:ea typeface="+mn-ea"/>
                <a:cs typeface="Arial"/>
              </a:rPr>
              <a:t>Definition</a:t>
            </a:r>
            <a:r>
              <a:rPr kumimoji="0" lang="fr-FR" sz="2000" b="0" i="0" u="none" strike="noStrike" kern="1200" cap="none" spc="0" normalizeH="0" baseline="0" noProof="0" dirty="0">
                <a:ln>
                  <a:noFill/>
                </a:ln>
                <a:solidFill>
                  <a:srgbClr val="0092D2"/>
                </a:solidFill>
                <a:effectLst/>
                <a:uLnTx/>
                <a:uFillTx/>
                <a:latin typeface="Arial"/>
                <a:ea typeface="+mn-ea"/>
                <a:cs typeface="Arial"/>
              </a:rPr>
              <a:t>: </a:t>
            </a:r>
            <a:r>
              <a:rPr lang="de-CH" i="1" dirty="0">
                <a:solidFill>
                  <a:sysClr val="window" lastClr="FFFFFF">
                    <a:lumMod val="65000"/>
                  </a:sysClr>
                </a:solidFill>
              </a:rPr>
              <a:t>Alle Arbeiten, die Funken und / oder heisse Oberflächen erzeugen.</a:t>
            </a:r>
          </a:p>
          <a:p>
            <a:pPr lvl="1" fontAlgn="auto">
              <a:spcAft>
                <a:spcPts val="0"/>
              </a:spcAft>
              <a:buFont typeface="Wingdings 3" panose="05040102010807070707" pitchFamily="18" charset="2"/>
              <a:buChar char="q"/>
              <a:defRPr/>
            </a:pPr>
            <a:r>
              <a:rPr lang="fr-FR" dirty="0" err="1">
                <a:solidFill>
                  <a:sysClr val="windowText" lastClr="000000"/>
                </a:solidFill>
              </a:rPr>
              <a:t>Beispiele</a:t>
            </a:r>
            <a:r>
              <a:rPr lang="fr-FR" dirty="0">
                <a:solidFill>
                  <a:sysClr val="windowText" lastClr="000000"/>
                </a:solidFill>
              </a:rPr>
              <a:t>: </a:t>
            </a:r>
            <a:r>
              <a:rPr lang="fr-FR" dirty="0" err="1">
                <a:solidFill>
                  <a:sysClr val="windowText" lastClr="000000"/>
                </a:solidFill>
              </a:rPr>
              <a:t>Schleifen</a:t>
            </a:r>
            <a:r>
              <a:rPr lang="fr-FR" dirty="0">
                <a:solidFill>
                  <a:sysClr val="windowText" lastClr="000000"/>
                </a:solidFill>
              </a:rPr>
              <a:t>, </a:t>
            </a:r>
            <a:r>
              <a:rPr lang="fr-FR" dirty="0" err="1">
                <a:solidFill>
                  <a:sysClr val="windowText" lastClr="000000"/>
                </a:solidFill>
              </a:rPr>
              <a:t>Schweissen</a:t>
            </a:r>
            <a:r>
              <a:rPr lang="fr-FR" dirty="0">
                <a:solidFill>
                  <a:sysClr val="windowText" lastClr="000000"/>
                </a:solidFill>
              </a:rPr>
              <a:t>, </a:t>
            </a:r>
            <a:r>
              <a:rPr lang="fr-FR" dirty="0" err="1">
                <a:solidFill>
                  <a:sysClr val="windowText" lastClr="000000"/>
                </a:solidFill>
              </a:rPr>
              <a:t>Brennschneiden</a:t>
            </a:r>
            <a:r>
              <a:rPr lang="fr-FR" dirty="0">
                <a:solidFill>
                  <a:sysClr val="windowText" lastClr="000000"/>
                </a:solidFill>
              </a:rPr>
              <a:t>, ...</a:t>
            </a:r>
          </a:p>
          <a:p>
            <a:pPr marL="342876" marR="0" lvl="0" indent="-342876"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r>
              <a:rPr kumimoji="0" lang="fr-FR" sz="2000" b="0" i="0" u="none" strike="noStrike" kern="1200" cap="none" spc="0" normalizeH="0" baseline="0" noProof="0" dirty="0" err="1">
                <a:ln>
                  <a:noFill/>
                </a:ln>
                <a:solidFill>
                  <a:srgbClr val="0092D2"/>
                </a:solidFill>
                <a:effectLst/>
                <a:uLnTx/>
                <a:uFillTx/>
                <a:latin typeface="Arial"/>
                <a:ea typeface="+mn-ea"/>
                <a:cs typeface="Arial"/>
              </a:rPr>
              <a:t>Eine</a:t>
            </a:r>
            <a:r>
              <a:rPr kumimoji="0" lang="fr-FR" sz="2000" b="0" i="0" u="none" strike="noStrike" kern="1200" cap="none" spc="0" normalizeH="0" baseline="0" noProof="0" dirty="0">
                <a:ln>
                  <a:noFill/>
                </a:ln>
                <a:solidFill>
                  <a:srgbClr val="0092D2"/>
                </a:solidFill>
                <a:effectLst/>
                <a:uLnTx/>
                <a:uFillTx/>
                <a:latin typeface="Arial"/>
                <a:ea typeface="+mn-ea"/>
                <a:cs typeface="Arial"/>
              </a:rPr>
              <a:t> </a:t>
            </a:r>
            <a:r>
              <a:rPr kumimoji="0" lang="fr-FR" sz="2000" b="0" i="0" u="none" strike="noStrike" kern="1200" cap="none" spc="0" normalizeH="0" baseline="0" noProof="0" dirty="0" err="1">
                <a:ln>
                  <a:noFill/>
                </a:ln>
                <a:solidFill>
                  <a:srgbClr val="0092D2"/>
                </a:solidFill>
                <a:effectLst/>
                <a:uLnTx/>
                <a:uFillTx/>
                <a:latin typeface="Arial"/>
                <a:ea typeface="+mn-ea"/>
                <a:cs typeface="Arial"/>
              </a:rPr>
              <a:t>Feuererlaubnis</a:t>
            </a:r>
            <a:r>
              <a:rPr kumimoji="0" lang="fr-FR" sz="2000" b="0" i="0" u="none" strike="noStrike" kern="1200" cap="none" spc="0" normalizeH="0" baseline="0" noProof="0" dirty="0">
                <a:ln>
                  <a:noFill/>
                </a:ln>
                <a:solidFill>
                  <a:srgbClr val="0092D2"/>
                </a:solidFill>
                <a:effectLst/>
                <a:uLnTx/>
                <a:uFillTx/>
                <a:latin typeface="Arial"/>
                <a:ea typeface="+mn-ea"/>
                <a:cs typeface="Arial"/>
              </a:rPr>
              <a:t> </a:t>
            </a:r>
            <a:r>
              <a:rPr kumimoji="0" lang="fr-FR" sz="2000" b="0" i="0" u="none" strike="noStrike" kern="1200" cap="none" spc="0" normalizeH="0" baseline="0" noProof="0" dirty="0" err="1">
                <a:ln>
                  <a:noFill/>
                </a:ln>
                <a:solidFill>
                  <a:srgbClr val="0092D2"/>
                </a:solidFill>
                <a:effectLst/>
                <a:uLnTx/>
                <a:uFillTx/>
                <a:latin typeface="Arial"/>
                <a:ea typeface="+mn-ea"/>
                <a:cs typeface="Arial"/>
              </a:rPr>
              <a:t>ist</a:t>
            </a:r>
            <a:r>
              <a:rPr kumimoji="0" lang="fr-FR" sz="2000" b="0" i="0" u="none" strike="noStrike" kern="1200" cap="none" spc="0" normalizeH="0" baseline="0" noProof="0" dirty="0">
                <a:ln>
                  <a:noFill/>
                </a:ln>
                <a:solidFill>
                  <a:srgbClr val="0092D2"/>
                </a:solidFill>
                <a:effectLst/>
                <a:uLnTx/>
                <a:uFillTx/>
                <a:latin typeface="Arial"/>
                <a:ea typeface="+mn-ea"/>
                <a:cs typeface="Arial"/>
              </a:rPr>
              <a:t> OBLIGATORISCH</a:t>
            </a:r>
          </a:p>
          <a:p>
            <a:pPr lvl="1" fontAlgn="auto">
              <a:spcAft>
                <a:spcPts val="0"/>
              </a:spcAft>
              <a:buFont typeface="Wingdings 3" panose="05040102010807070707" pitchFamily="18" charset="2"/>
              <a:buChar char="q"/>
              <a:defRPr/>
            </a:pPr>
            <a:r>
              <a:rPr lang="de-CH" dirty="0">
                <a:solidFill>
                  <a:sysClr val="windowText" lastClr="000000"/>
                </a:solidFill>
              </a:rPr>
              <a:t>Fragen Sie ihre Ansprechperson bei </a:t>
            </a:r>
            <a:r>
              <a:rPr lang="de-CH" dirty="0" err="1">
                <a:solidFill>
                  <a:sysClr val="windowText" lastClr="000000"/>
                </a:solidFill>
              </a:rPr>
              <a:t>Viger</a:t>
            </a:r>
            <a:r>
              <a:rPr lang="de-CH" dirty="0">
                <a:solidFill>
                  <a:sysClr val="windowText" lastClr="000000"/>
                </a:solidFill>
              </a:rPr>
              <a:t>.</a:t>
            </a:r>
          </a:p>
          <a:p>
            <a:pPr lvl="1" fontAlgn="auto">
              <a:spcAft>
                <a:spcPts val="0"/>
              </a:spcAft>
              <a:buFont typeface="Wingdings 3" panose="05040102010807070707" pitchFamily="18" charset="2"/>
              <a:buChar char="q"/>
              <a:defRPr/>
            </a:pPr>
            <a:r>
              <a:rPr lang="de-CH" dirty="0">
                <a:solidFill>
                  <a:sysClr val="windowText" lastClr="000000"/>
                </a:solidFill>
              </a:rPr>
              <a:t>Die Erlaubnis wird mit der externen Firma, der Ansprechperson von Vigier und einer zeichnungsberechtigten Person erstellt.</a:t>
            </a:r>
          </a:p>
          <a:p>
            <a:pPr marL="627063" marR="0" lvl="1" indent="-269875"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0" lvl="1" indent="0" algn="ctr" fontAlgn="auto">
              <a:spcAft>
                <a:spcPts val="0"/>
              </a:spcAft>
              <a:buNone/>
              <a:defRPr/>
            </a:pPr>
            <a:r>
              <a:rPr lang="de-CH" sz="2000" dirty="0">
                <a:solidFill>
                  <a:srgbClr val="FF0000"/>
                </a:solidFill>
              </a:rPr>
              <a:t>Eine Feuererlaubnis ist nur für </a:t>
            </a:r>
            <a:r>
              <a:rPr lang="de-CH" sz="2000" b="1" dirty="0">
                <a:solidFill>
                  <a:srgbClr val="FF0000"/>
                </a:solidFill>
              </a:rPr>
              <a:t>EINEN</a:t>
            </a:r>
            <a:r>
              <a:rPr lang="de-CH" sz="2000" dirty="0">
                <a:solidFill>
                  <a:srgbClr val="FF0000"/>
                </a:solidFill>
              </a:rPr>
              <a:t> Betrieb, in </a:t>
            </a:r>
            <a:r>
              <a:rPr lang="de-CH" sz="2000" b="1" dirty="0">
                <a:solidFill>
                  <a:srgbClr val="FF0000"/>
                </a:solidFill>
              </a:rPr>
              <a:t>EINER</a:t>
            </a:r>
            <a:r>
              <a:rPr lang="de-CH" sz="2000" dirty="0">
                <a:solidFill>
                  <a:srgbClr val="FF0000"/>
                </a:solidFill>
              </a:rPr>
              <a:t> Zone und für </a:t>
            </a:r>
            <a:r>
              <a:rPr lang="de-DE" sz="2000" b="1" dirty="0">
                <a:solidFill>
                  <a:srgbClr val="FF0000"/>
                </a:solidFill>
              </a:rPr>
              <a:t>EINE </a:t>
            </a:r>
            <a:r>
              <a:rPr lang="de-DE" sz="2000" dirty="0">
                <a:solidFill>
                  <a:srgbClr val="FF0000"/>
                </a:solidFill>
              </a:rPr>
              <a:t>einzelne externe Firma</a:t>
            </a:r>
          </a:p>
          <a:p>
            <a:pPr marL="0" lvl="1" indent="0" algn="ctr" fontAlgn="auto">
              <a:spcAft>
                <a:spcPts val="0"/>
              </a:spcAft>
              <a:buNone/>
              <a:defRPr/>
            </a:pPr>
            <a:r>
              <a:rPr kumimoji="0" lang="fr-FR" sz="2000" b="0" i="1" u="none" strike="noStrike" kern="1200" cap="none" spc="0" normalizeH="0" baseline="0" noProof="0" dirty="0" err="1">
                <a:ln>
                  <a:noFill/>
                </a:ln>
                <a:solidFill>
                  <a:prstClr val="white">
                    <a:lumMod val="65000"/>
                  </a:prstClr>
                </a:solidFill>
                <a:effectLst/>
                <a:uLnTx/>
                <a:uFillTx/>
                <a:latin typeface="Arial"/>
                <a:ea typeface="+mn-ea"/>
                <a:cs typeface="Arial"/>
              </a:rPr>
              <a:t>Gültigkeit</a:t>
            </a:r>
            <a:r>
              <a:rPr lang="fr-FR" i="1" dirty="0">
                <a:solidFill>
                  <a:prstClr val="white">
                    <a:lumMod val="65000"/>
                  </a:prstClr>
                </a:solidFill>
              </a:rPr>
              <a:t>: 1 Tag</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p:txBody>
      </p:sp>
      <p:pic>
        <p:nvPicPr>
          <p:cNvPr id="5" name="Picture 2" descr="Afficher l'image d'origin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8500">
                        <a14:foregroundMark x1="31500" y1="17000" x2="31500" y2="17000"/>
                        <a14:foregroundMark x1="4000" y1="6000" x2="40000" y2="46000"/>
                        <a14:foregroundMark x1="38500" y1="39000" x2="38500" y2="39000"/>
                        <a14:foregroundMark x1="27500" y1="7500" x2="50500" y2="21000"/>
                        <a14:foregroundMark x1="59000" y1="5000" x2="90000" y2="6000"/>
                        <a14:foregroundMark x1="23500" y1="19500" x2="39500" y2="16500"/>
                        <a14:foregroundMark x1="28500" y1="30500" x2="42000" y2="30500"/>
                        <a14:foregroundMark x1="19500" y1="39500" x2="13000" y2="47000"/>
                      </a14:backgroundRemoval>
                    </a14:imgEffect>
                  </a14:imgLayer>
                </a14:imgProps>
              </a:ext>
              <a:ext uri="{28A0092B-C50C-407E-A947-70E740481C1C}">
                <a14:useLocalDpi xmlns:a14="http://schemas.microsoft.com/office/drawing/2010/main"/>
              </a:ext>
            </a:extLst>
          </a:blip>
          <a:srcRect/>
          <a:stretch>
            <a:fillRect/>
          </a:stretch>
        </p:blipFill>
        <p:spPr bwMode="auto">
          <a:xfrm>
            <a:off x="1026638" y="378063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9138" y="2340471"/>
            <a:ext cx="2520000" cy="74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585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ATEX </a:t>
            </a:r>
            <a:r>
              <a:rPr lang="fr-CH" sz="3400" dirty="0" err="1"/>
              <a:t>Gefahren</a:t>
            </a:r>
            <a:endParaRPr lang="fr-FR" sz="3400" dirty="0"/>
          </a:p>
        </p:txBody>
      </p:sp>
      <p:sp>
        <p:nvSpPr>
          <p:cNvPr id="3" name="Espace réservé du texte 2"/>
          <p:cNvSpPr txBox="1">
            <a:spLocks/>
          </p:cNvSpPr>
          <p:nvPr/>
        </p:nvSpPr>
        <p:spPr>
          <a:xfrm>
            <a:off x="671089" y="1660525"/>
            <a:ext cx="9644163" cy="4856410"/>
          </a:xfrm>
          <a:prstGeom prst="rect">
            <a:avLst/>
          </a:prstGeom>
        </p:spPr>
        <p:txBody>
          <a:bodyPr vert="horz" wrap="square" anchor="t">
            <a:no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fr-FR" b="0" i="0" u="none" strike="noStrike" kern="1200" cap="none" spc="0" normalizeH="0" baseline="0" noProof="0" dirty="0">
                <a:ln>
                  <a:noFill/>
                </a:ln>
                <a:solidFill>
                  <a:srgbClr val="0092D2"/>
                </a:solidFill>
                <a:effectLst/>
                <a:uLnTx/>
                <a:uFillTx/>
                <a:latin typeface="Arial"/>
                <a:ea typeface="+mn-ea"/>
                <a:cs typeface="Arial"/>
              </a:rPr>
              <a:t>ATEX: Atmosphère Explosive – </a:t>
            </a:r>
            <a:r>
              <a:rPr kumimoji="0" lang="fr-FR" b="0" i="0" u="none" strike="noStrike" kern="1200" cap="none" spc="0" normalizeH="0" baseline="0" noProof="0" dirty="0" err="1">
                <a:ln>
                  <a:noFill/>
                </a:ln>
                <a:solidFill>
                  <a:srgbClr val="0092D2"/>
                </a:solidFill>
                <a:effectLst/>
                <a:uLnTx/>
                <a:uFillTx/>
                <a:latin typeface="Arial"/>
                <a:ea typeface="+mn-ea"/>
                <a:cs typeface="Arial"/>
              </a:rPr>
              <a:t>Explosionsfähgie</a:t>
            </a:r>
            <a:r>
              <a:rPr kumimoji="0" lang="fr-FR" b="0" i="0" u="none" strike="noStrike" kern="1200" cap="none" spc="0" normalizeH="0" baseline="0" noProof="0" dirty="0">
                <a:ln>
                  <a:noFill/>
                </a:ln>
                <a:solidFill>
                  <a:srgbClr val="0092D2"/>
                </a:solidFill>
                <a:effectLst/>
                <a:uLnTx/>
                <a:uFillTx/>
                <a:latin typeface="Arial"/>
                <a:ea typeface="+mn-ea"/>
                <a:cs typeface="Arial"/>
              </a:rPr>
              <a:t> </a:t>
            </a:r>
            <a:r>
              <a:rPr kumimoji="0" lang="fr-FR" b="0" i="0" u="none" strike="noStrike" kern="1200" cap="none" spc="0" normalizeH="0" baseline="0" noProof="0" dirty="0" err="1">
                <a:ln>
                  <a:noFill/>
                </a:ln>
                <a:solidFill>
                  <a:srgbClr val="0092D2"/>
                </a:solidFill>
                <a:effectLst/>
                <a:uLnTx/>
                <a:uFillTx/>
                <a:latin typeface="Arial"/>
                <a:ea typeface="+mn-ea"/>
                <a:cs typeface="Arial"/>
              </a:rPr>
              <a:t>Atmosphären</a:t>
            </a: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0" marR="0" lvl="0" indent="0"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b="0" i="1" u="none" strike="noStrike" kern="1200" cap="none" spc="0" normalizeH="0" baseline="0" noProof="0" dirty="0">
              <a:ln>
                <a:noFill/>
              </a:ln>
              <a:solidFill>
                <a:sysClr val="window" lastClr="FFFFFF">
                  <a:lumMod val="65000"/>
                </a:sysClr>
              </a:solidFill>
              <a:effectLst/>
              <a:uLnTx/>
              <a:uFillTx/>
              <a:latin typeface="Arial"/>
              <a:ea typeface="+mn-ea"/>
              <a:cs typeface="Arial"/>
            </a:endParaRPr>
          </a:p>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fr-FR" b="0" i="0" u="none" strike="noStrike" kern="1200" cap="none" spc="0" normalizeH="0" baseline="0" noProof="0" dirty="0">
                <a:ln>
                  <a:noFill/>
                </a:ln>
                <a:solidFill>
                  <a:srgbClr val="0092D2"/>
                </a:solidFill>
                <a:effectLst/>
                <a:uLnTx/>
                <a:uFillTx/>
                <a:latin typeface="Arial"/>
                <a:ea typeface="+mn-ea"/>
                <a:cs typeface="Arial"/>
              </a:rPr>
              <a:t>Die ATEX </a:t>
            </a:r>
            <a:r>
              <a:rPr kumimoji="0" lang="fr-FR" b="0" i="0" u="none" strike="noStrike" kern="1200" cap="none" spc="0" normalizeH="0" baseline="0" noProof="0" dirty="0" err="1">
                <a:ln>
                  <a:noFill/>
                </a:ln>
                <a:solidFill>
                  <a:srgbClr val="0092D2"/>
                </a:solidFill>
                <a:effectLst/>
                <a:uLnTx/>
                <a:uFillTx/>
                <a:latin typeface="Arial"/>
                <a:ea typeface="+mn-ea"/>
                <a:cs typeface="Arial"/>
              </a:rPr>
              <a:t>Zonen</a:t>
            </a:r>
            <a:r>
              <a:rPr kumimoji="0" lang="fr-FR" b="0" i="0" u="none" strike="noStrike" kern="1200" cap="none" spc="0" normalizeH="0" baseline="0" noProof="0" dirty="0">
                <a:ln>
                  <a:noFill/>
                </a:ln>
                <a:solidFill>
                  <a:srgbClr val="0092D2"/>
                </a:solidFill>
                <a:effectLst/>
                <a:uLnTx/>
                <a:uFillTx/>
                <a:latin typeface="Arial"/>
                <a:ea typeface="+mn-ea"/>
                <a:cs typeface="Arial"/>
              </a:rPr>
              <a:t> </a:t>
            </a:r>
            <a:r>
              <a:rPr kumimoji="0" lang="fr-FR" b="0" i="0" u="none" strike="noStrike" kern="1200" cap="none" spc="0" normalizeH="0" baseline="0" noProof="0" dirty="0" err="1">
                <a:ln>
                  <a:noFill/>
                </a:ln>
                <a:solidFill>
                  <a:srgbClr val="0092D2"/>
                </a:solidFill>
                <a:effectLst/>
                <a:uLnTx/>
                <a:uFillTx/>
                <a:latin typeface="Arial"/>
                <a:ea typeface="+mn-ea"/>
                <a:cs typeface="Arial"/>
              </a:rPr>
              <a:t>sind</a:t>
            </a:r>
            <a:r>
              <a:rPr kumimoji="0" lang="fr-FR" b="0" i="0" u="none" strike="noStrike" kern="1200" cap="none" spc="0" normalizeH="0" baseline="0" noProof="0" dirty="0">
                <a:ln>
                  <a:noFill/>
                </a:ln>
                <a:solidFill>
                  <a:srgbClr val="0092D2"/>
                </a:solidFill>
                <a:effectLst/>
                <a:uLnTx/>
                <a:uFillTx/>
                <a:latin typeface="Arial"/>
                <a:ea typeface="+mn-ea"/>
                <a:cs typeface="Arial"/>
              </a:rPr>
              <a:t> mit </a:t>
            </a:r>
            <a:r>
              <a:rPr kumimoji="0" lang="fr-FR" b="0" i="0" u="none" strike="noStrike" kern="1200" cap="none" spc="0" normalizeH="0" baseline="0" noProof="0" dirty="0" err="1">
                <a:ln>
                  <a:noFill/>
                </a:ln>
                <a:solidFill>
                  <a:srgbClr val="0092D2"/>
                </a:solidFill>
                <a:effectLst/>
                <a:uLnTx/>
                <a:uFillTx/>
                <a:latin typeface="Arial"/>
                <a:ea typeface="+mn-ea"/>
                <a:cs typeface="Arial"/>
              </a:rPr>
              <a:t>diesen</a:t>
            </a:r>
            <a:r>
              <a:rPr kumimoji="0" lang="fr-FR" b="0" i="0" u="none" strike="noStrike" kern="1200" cap="none" spc="0" normalizeH="0" baseline="0" noProof="0" dirty="0">
                <a:ln>
                  <a:noFill/>
                </a:ln>
                <a:solidFill>
                  <a:srgbClr val="0092D2"/>
                </a:solidFill>
                <a:effectLst/>
                <a:uLnTx/>
                <a:uFillTx/>
                <a:latin typeface="Arial"/>
                <a:ea typeface="+mn-ea"/>
                <a:cs typeface="Arial"/>
              </a:rPr>
              <a:t> </a:t>
            </a:r>
            <a:r>
              <a:rPr kumimoji="0" lang="fr-FR" b="0" i="0" u="none" strike="noStrike" kern="1200" cap="none" spc="0" normalizeH="0" baseline="0" noProof="0" dirty="0" err="1">
                <a:ln>
                  <a:noFill/>
                </a:ln>
                <a:solidFill>
                  <a:srgbClr val="0092D2"/>
                </a:solidFill>
                <a:effectLst/>
                <a:uLnTx/>
                <a:uFillTx/>
                <a:latin typeface="Arial"/>
                <a:ea typeface="+mn-ea"/>
                <a:cs typeface="Arial"/>
              </a:rPr>
              <a:t>Piktogrammen</a:t>
            </a:r>
            <a:r>
              <a:rPr kumimoji="0" lang="fr-FR" b="0" i="0" u="none" strike="noStrike" kern="1200" cap="none" spc="0" normalizeH="0" noProof="0" dirty="0">
                <a:ln>
                  <a:noFill/>
                </a:ln>
                <a:solidFill>
                  <a:srgbClr val="0092D2"/>
                </a:solidFill>
                <a:effectLst/>
                <a:uLnTx/>
                <a:uFillTx/>
                <a:latin typeface="Arial"/>
                <a:ea typeface="+mn-ea"/>
                <a:cs typeface="Arial"/>
              </a:rPr>
              <a:t> </a:t>
            </a:r>
            <a:r>
              <a:rPr kumimoji="0" lang="fr-FR" b="0" i="0" u="none" strike="noStrike" kern="1200" cap="none" spc="0" normalizeH="0" noProof="0" dirty="0" err="1">
                <a:ln>
                  <a:noFill/>
                </a:ln>
                <a:solidFill>
                  <a:srgbClr val="0092D2"/>
                </a:solidFill>
                <a:effectLst/>
                <a:uLnTx/>
                <a:uFillTx/>
                <a:latin typeface="Arial"/>
                <a:ea typeface="+mn-ea"/>
                <a:cs typeface="Arial"/>
              </a:rPr>
              <a:t>gekennzeichnet</a:t>
            </a:r>
            <a:r>
              <a:rPr kumimoji="0" lang="fr-FR" b="0" i="0" u="none" strike="noStrike" kern="1200" cap="none" spc="0" normalizeH="0" noProof="0" dirty="0">
                <a:ln>
                  <a:noFill/>
                </a:ln>
                <a:solidFill>
                  <a:srgbClr val="0092D2"/>
                </a:solidFill>
                <a:effectLst/>
                <a:uLnTx/>
                <a:uFillTx/>
                <a:latin typeface="Arial"/>
                <a:ea typeface="+mn-ea"/>
                <a:cs typeface="Arial"/>
              </a:rPr>
              <a:t>:</a:t>
            </a: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fr-FR" b="0" i="0" u="none" strike="noStrike" kern="1200" cap="none" spc="0" normalizeH="0" baseline="0" noProof="0" dirty="0">
                <a:ln>
                  <a:noFill/>
                </a:ln>
                <a:solidFill>
                  <a:srgbClr val="0092D2"/>
                </a:solidFill>
                <a:effectLst/>
                <a:uLnTx/>
                <a:uFillTx/>
                <a:latin typeface="Arial"/>
                <a:ea typeface="+mn-ea"/>
                <a:cs typeface="Arial"/>
              </a:rPr>
              <a:t>In </a:t>
            </a:r>
            <a:r>
              <a:rPr kumimoji="0" lang="fr-FR" b="0" i="0" u="none" strike="noStrike" kern="1200" cap="none" spc="0" normalizeH="0" baseline="0" noProof="0" dirty="0" err="1">
                <a:ln>
                  <a:noFill/>
                </a:ln>
                <a:solidFill>
                  <a:srgbClr val="0092D2"/>
                </a:solidFill>
                <a:effectLst/>
                <a:uLnTx/>
                <a:uFillTx/>
                <a:latin typeface="Arial"/>
                <a:ea typeface="+mn-ea"/>
                <a:cs typeface="Arial"/>
              </a:rPr>
              <a:t>diesen</a:t>
            </a:r>
            <a:r>
              <a:rPr kumimoji="0" lang="fr-FR" b="0" i="0" u="none" strike="noStrike" kern="1200" cap="none" spc="0" normalizeH="0" baseline="0" noProof="0" dirty="0">
                <a:ln>
                  <a:noFill/>
                </a:ln>
                <a:solidFill>
                  <a:srgbClr val="0092D2"/>
                </a:solidFill>
                <a:effectLst/>
                <a:uLnTx/>
                <a:uFillTx/>
                <a:latin typeface="Arial"/>
                <a:ea typeface="+mn-ea"/>
                <a:cs typeface="Arial"/>
              </a:rPr>
              <a:t> </a:t>
            </a:r>
            <a:r>
              <a:rPr kumimoji="0" lang="fr-FR" b="0" i="0" u="none" strike="noStrike" kern="1200" cap="none" spc="0" normalizeH="0" baseline="0" noProof="0" dirty="0" err="1">
                <a:ln>
                  <a:noFill/>
                </a:ln>
                <a:solidFill>
                  <a:srgbClr val="0092D2"/>
                </a:solidFill>
                <a:effectLst/>
                <a:uLnTx/>
                <a:uFillTx/>
                <a:latin typeface="Arial"/>
                <a:ea typeface="+mn-ea"/>
                <a:cs typeface="Arial"/>
              </a:rPr>
              <a:t>Zonen</a:t>
            </a:r>
            <a:r>
              <a:rPr kumimoji="0" lang="fr-FR" b="0" i="0" u="none" strike="noStrike" kern="1200" cap="none" spc="0" normalizeH="0" baseline="0" noProof="0" dirty="0">
                <a:ln>
                  <a:noFill/>
                </a:ln>
                <a:solidFill>
                  <a:srgbClr val="0092D2"/>
                </a:solidFill>
                <a:effectLst/>
                <a:uLnTx/>
                <a:uFillTx/>
                <a:latin typeface="Arial"/>
                <a:ea typeface="+mn-ea"/>
                <a:cs typeface="Arial"/>
              </a:rPr>
              <a:t> </a:t>
            </a:r>
            <a:r>
              <a:rPr kumimoji="0" lang="fr-FR" b="0" i="0" u="none" strike="noStrike" kern="1200" cap="none" spc="0" normalizeH="0" baseline="0" noProof="0" dirty="0" err="1">
                <a:ln>
                  <a:noFill/>
                </a:ln>
                <a:solidFill>
                  <a:srgbClr val="0092D2"/>
                </a:solidFill>
                <a:effectLst/>
                <a:uLnTx/>
                <a:uFillTx/>
                <a:latin typeface="Arial"/>
                <a:ea typeface="+mn-ea"/>
                <a:cs typeface="Arial"/>
              </a:rPr>
              <a:t>gilt</a:t>
            </a:r>
            <a:r>
              <a:rPr kumimoji="0" lang="fr-FR" b="0" i="0" u="none" strike="noStrike" kern="1200" cap="none" spc="0" normalizeH="0" baseline="0" noProof="0" dirty="0">
                <a:ln>
                  <a:noFill/>
                </a:ln>
                <a:solidFill>
                  <a:srgbClr val="0092D2"/>
                </a:solidFill>
                <a:effectLst/>
                <a:uLnTx/>
                <a:uFillTx/>
                <a:latin typeface="Arial"/>
                <a:ea typeface="+mn-ea"/>
                <a:cs typeface="Arial"/>
              </a:rPr>
              <a:t>:</a:t>
            </a:r>
          </a:p>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0" marR="0" lvl="0" indent="0" defTabSz="457169" rtl="0" eaLnBrk="1" fontAlgn="auto" latinLnBrk="0" hangingPunct="1">
              <a:lnSpc>
                <a:spcPct val="100000"/>
              </a:lnSpc>
              <a:spcBef>
                <a:spcPct val="20000"/>
              </a:spcBef>
              <a:spcAft>
                <a:spcPts val="0"/>
              </a:spcAft>
              <a:buClr>
                <a:srgbClr val="0092D2"/>
              </a:buClr>
              <a:buSzPct val="100000"/>
              <a:buFontTx/>
              <a:buNone/>
              <a:tabLst/>
              <a:defRPr/>
            </a:pPr>
            <a:endParaRPr lang="fr-FR" dirty="0"/>
          </a:p>
          <a:p>
            <a:pPr lvl="0" fontAlgn="auto">
              <a:spcAft>
                <a:spcPts val="0"/>
              </a:spcAft>
              <a:defRPr/>
            </a:pPr>
            <a:r>
              <a:rPr lang="de-CH" dirty="0"/>
              <a:t>Für alle Arbeiten in diesen Bereichen müssen die zu ergreifenden Massnahmen zwingend in der Arbeitserlaubnis beschrieben werden (Reinigung, Belüftung, geeignete Ausrüstung, usw.). </a:t>
            </a:r>
          </a:p>
        </p:txBody>
      </p:sp>
      <p:pic>
        <p:nvPicPr>
          <p:cNvPr id="4" name="Picture 2" descr="Afficher l'image d'orig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2873" y="2793154"/>
            <a:ext cx="1215079" cy="1108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4758" y="4345146"/>
            <a:ext cx="864016" cy="8640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fficher l'image d'origi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66780" y="6156935"/>
            <a:ext cx="598605" cy="7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fficher l'image d'origin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3190" y="4345146"/>
            <a:ext cx="864016" cy="8640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fficher l'image d'orig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rot="1078229">
            <a:off x="5195209" y="6026825"/>
            <a:ext cx="463630" cy="72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803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ATEX </a:t>
            </a:r>
            <a:r>
              <a:rPr lang="fr-CH" sz="3400" dirty="0" err="1"/>
              <a:t>Zonen</a:t>
            </a:r>
            <a:endParaRPr lang="fr-FR" sz="3400" dirty="0"/>
          </a:p>
        </p:txBody>
      </p:sp>
      <p:pic>
        <p:nvPicPr>
          <p:cNvPr id="3" name="Picture 2"/>
          <p:cNvPicPr>
            <a:picLocks noChangeAspect="1" noChangeArrowheads="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ackgroundRemoval t="758" b="96212" l="0" r="100000">
                        <a14:foregroundMark x1="69841" y1="33333" x2="69841" y2="33333"/>
                      </a14:backgroundRemoval>
                    </a14:imgEffect>
                  </a14:imgLayer>
                </a14:imgProps>
              </a:ext>
              <a:ext uri="{28A0092B-C50C-407E-A947-70E740481C1C}">
                <a14:useLocalDpi xmlns:a14="http://schemas.microsoft.com/office/drawing/2010/main"/>
              </a:ext>
            </a:extLst>
          </a:blip>
          <a:srcRect/>
          <a:stretch/>
        </p:blipFill>
        <p:spPr bwMode="auto">
          <a:xfrm>
            <a:off x="5634732" y="468263"/>
            <a:ext cx="1208314" cy="1251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 3">
            <a:extLst>
              <a:ext uri="{FF2B5EF4-FFF2-40B4-BE49-F238E27FC236}">
                <a16:creationId xmlns:a16="http://schemas.microsoft.com/office/drawing/2014/main" id="{4EE3638B-5352-C8F7-9ACB-0BCE2A55D3C2}"/>
              </a:ext>
            </a:extLst>
          </p:cNvPr>
          <p:cNvGrpSpPr/>
          <p:nvPr/>
        </p:nvGrpSpPr>
        <p:grpSpPr>
          <a:xfrm>
            <a:off x="0" y="1693540"/>
            <a:ext cx="10693400" cy="5327451"/>
            <a:chOff x="0" y="1477516"/>
            <a:chExt cx="10693400" cy="5327451"/>
          </a:xfrm>
        </p:grpSpPr>
        <p:pic>
          <p:nvPicPr>
            <p:cNvPr id="5" name="Image 4">
              <a:extLst>
                <a:ext uri="{FF2B5EF4-FFF2-40B4-BE49-F238E27FC236}">
                  <a16:creationId xmlns:a16="http://schemas.microsoft.com/office/drawing/2014/main" id="{50D5903A-894A-8612-6518-805A73168A0C}"/>
                </a:ext>
              </a:extLst>
            </p:cNvPr>
            <p:cNvPicPr>
              <a:picLocks noChangeAspect="1"/>
            </p:cNvPicPr>
            <p:nvPr/>
          </p:nvPicPr>
          <p:blipFill>
            <a:blip r:embed="rId4"/>
            <a:stretch>
              <a:fillRect/>
            </a:stretch>
          </p:blipFill>
          <p:spPr>
            <a:xfrm>
              <a:off x="0" y="1477516"/>
              <a:ext cx="10693400" cy="5186756"/>
            </a:xfrm>
            <a:prstGeom prst="rect">
              <a:avLst/>
            </a:prstGeom>
          </p:spPr>
        </p:pic>
        <p:sp>
          <p:nvSpPr>
            <p:cNvPr id="6" name="Rectangle 5">
              <a:extLst>
                <a:ext uri="{FF2B5EF4-FFF2-40B4-BE49-F238E27FC236}">
                  <a16:creationId xmlns:a16="http://schemas.microsoft.com/office/drawing/2014/main" id="{879F2F36-13BD-99E1-7224-BB53B4BCEFE4}"/>
                </a:ext>
              </a:extLst>
            </p:cNvPr>
            <p:cNvSpPr/>
            <p:nvPr/>
          </p:nvSpPr>
          <p:spPr bwMode="auto">
            <a:xfrm>
              <a:off x="90116" y="5868863"/>
              <a:ext cx="2520280" cy="936104"/>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grpSp>
    </p:spTree>
    <p:extLst>
      <p:ext uri="{BB962C8B-B14F-4D97-AF65-F5344CB8AC3E}">
        <p14:creationId xmlns:p14="http://schemas.microsoft.com/office/powerpoint/2010/main" val="184960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Weitere</a:t>
            </a:r>
            <a:r>
              <a:rPr lang="fr-CH" sz="3400" dirty="0"/>
              <a:t> </a:t>
            </a:r>
            <a:r>
              <a:rPr lang="fr-CH" sz="3400" dirty="0" err="1"/>
              <a:t>Arbeiten</a:t>
            </a:r>
            <a:r>
              <a:rPr lang="fr-CH" sz="3400" dirty="0"/>
              <a:t> (Ko-</a:t>
            </a:r>
            <a:r>
              <a:rPr lang="fr-CH" sz="3400" dirty="0" err="1"/>
              <a:t>Aktivitäten</a:t>
            </a:r>
            <a:r>
              <a:rPr lang="fr-CH" sz="3400" dirty="0"/>
              <a:t>)</a:t>
            </a:r>
            <a:endParaRPr lang="fr-FR" sz="3400" dirty="0"/>
          </a:p>
        </p:txBody>
      </p:sp>
      <p:sp>
        <p:nvSpPr>
          <p:cNvPr id="3" name="Espace réservé du texte 2"/>
          <p:cNvSpPr txBox="1">
            <a:spLocks/>
          </p:cNvSpPr>
          <p:nvPr/>
        </p:nvSpPr>
        <p:spPr>
          <a:xfrm>
            <a:off x="671089" y="2174552"/>
            <a:ext cx="8564043" cy="2974231"/>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fr-FR" sz="2000" b="0" i="0" u="none" strike="noStrike" kern="1200" cap="none" spc="0" normalizeH="0" baseline="0" noProof="0" dirty="0" err="1">
                <a:ln>
                  <a:noFill/>
                </a:ln>
                <a:solidFill>
                  <a:srgbClr val="0092D2"/>
                </a:solidFill>
                <a:effectLst/>
                <a:uLnTx/>
                <a:uFillTx/>
                <a:latin typeface="Arial"/>
                <a:ea typeface="+mn-ea"/>
                <a:cs typeface="Arial"/>
              </a:rPr>
              <a:t>Nehmen</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Sie</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Arbeiten</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um</a:t>
            </a:r>
            <a:r>
              <a:rPr kumimoji="0" lang="fr-FR" sz="2000" b="0" i="0" u="none" strike="noStrike" kern="1200" cap="none" spc="0" normalizeH="0" noProof="0" dirty="0">
                <a:ln>
                  <a:noFill/>
                </a:ln>
                <a:solidFill>
                  <a:srgbClr val="0092D2"/>
                </a:solidFill>
                <a:effectLst/>
                <a:uLnTx/>
                <a:uFillTx/>
                <a:latin typeface="Arial"/>
                <a:ea typeface="+mn-ea"/>
                <a:cs typeface="Arial"/>
              </a:rPr>
              <a:t> </a:t>
            </a:r>
            <a:r>
              <a:rPr lang="fr-FR" dirty="0" err="1"/>
              <a:t>sich</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herum</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wahr</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und</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zur</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Kenntniss</a:t>
            </a:r>
            <a:r>
              <a:rPr kumimoji="0" lang="fr-FR" sz="2000" b="0" i="0" u="none" strike="noStrike" kern="1200" cap="none" spc="0" normalizeH="0" noProof="0" dirty="0">
                <a:ln>
                  <a:noFill/>
                </a:ln>
                <a:solidFill>
                  <a:srgbClr val="0092D2"/>
                </a:solidFill>
                <a:effectLst/>
                <a:uLnTx/>
                <a:uFillTx/>
                <a:latin typeface="Arial"/>
                <a:ea typeface="+mn-ea"/>
                <a:cs typeface="Arial"/>
              </a:rPr>
              <a:t>. </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r>
              <a:rPr kumimoji="0" lang="fr-FR" sz="2000" b="0" i="0" u="none" strike="noStrike" kern="1200" cap="none" spc="0" normalizeH="0" baseline="0" noProof="0" dirty="0" err="1">
                <a:ln>
                  <a:noFill/>
                </a:ln>
                <a:solidFill>
                  <a:srgbClr val="0092D2"/>
                </a:solidFill>
                <a:effectLst/>
                <a:uLnTx/>
                <a:uFillTx/>
                <a:latin typeface="Arial"/>
                <a:ea typeface="+mn-ea"/>
                <a:cs typeface="Arial"/>
              </a:rPr>
              <a:t>Aufzüge</a:t>
            </a:r>
            <a:r>
              <a:rPr kumimoji="0" lang="fr-FR" sz="2000" b="0" i="0" u="none" strike="noStrike" kern="1200" cap="none" spc="0" normalizeH="0" baseline="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a:ln>
                  <a:noFill/>
                </a:ln>
                <a:solidFill>
                  <a:srgbClr val="0092D2"/>
                </a:solidFill>
                <a:effectLst/>
                <a:uLnTx/>
                <a:uFillTx/>
                <a:latin typeface="Arial"/>
                <a:ea typeface="+mn-ea"/>
                <a:cs typeface="Arial"/>
              </a:rPr>
              <a:t> </a:t>
            </a:r>
            <a:r>
              <a:rPr kumimoji="0" lang="fr-FR" sz="2000" b="0" i="0" u="none" strike="noStrike" kern="1200" cap="none" spc="0" normalizeH="0" noProof="0" dirty="0" err="1">
                <a:ln>
                  <a:noFill/>
                </a:ln>
                <a:solidFill>
                  <a:srgbClr val="0092D2"/>
                </a:solidFill>
                <a:effectLst/>
                <a:uLnTx/>
                <a:uFillTx/>
                <a:latin typeface="Arial"/>
                <a:ea typeface="+mn-ea"/>
                <a:cs typeface="Arial"/>
              </a:rPr>
              <a:t>Lastenaufzüge</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lvl="1" fontAlgn="auto">
              <a:spcAft>
                <a:spcPts val="0"/>
              </a:spcAft>
              <a:defRPr/>
            </a:pPr>
            <a:r>
              <a:rPr lang="de-CH" dirty="0">
                <a:solidFill>
                  <a:sysClr val="windowText" lastClr="000000"/>
                </a:solidFill>
              </a:rPr>
              <a:t>Beachten Sie die maximale Belastungsgrenze.</a:t>
            </a:r>
          </a:p>
          <a:p>
            <a:pPr lvl="1" fontAlgn="auto">
              <a:spcAft>
                <a:spcPts val="0"/>
              </a:spcAft>
              <a:defRPr/>
            </a:pPr>
            <a:r>
              <a:rPr lang="de-CH" dirty="0">
                <a:solidFill>
                  <a:sysClr val="windowText" lastClr="000000"/>
                </a:solidFill>
              </a:rPr>
              <a:t>Ausrüstungen nicht blockieren.</a:t>
            </a:r>
          </a:p>
          <a:p>
            <a:pPr lvl="1" fontAlgn="auto">
              <a:spcAft>
                <a:spcPts val="0"/>
              </a:spcAft>
              <a:defRPr/>
            </a:pPr>
            <a:r>
              <a:rPr lang="de-CH" dirty="0">
                <a:solidFill>
                  <a:sysClr val="windowText" lastClr="000000"/>
                </a:solidFill>
              </a:rPr>
              <a:t>Aufzüge / Lastenaufzüge immer Bodeneben aufstellen.</a:t>
            </a:r>
            <a:br>
              <a:rPr lang="de-CH" dirty="0">
                <a:solidFill>
                  <a:sysClr val="windowText" lastClr="000000"/>
                </a:solidFill>
              </a:rPr>
            </a:b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lvl="0" fontAlgn="auto">
              <a:spcAft>
                <a:spcPts val="0"/>
              </a:spcAft>
              <a:defRPr/>
            </a:pPr>
            <a:r>
              <a:rPr lang="de-CH" dirty="0"/>
              <a:t>Tragen Sie Sorge zu ihrer Ausrüstung (Diebstahl, Beschädigung...).</a:t>
            </a:r>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85197" y="4861693"/>
            <a:ext cx="3335826"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891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Ordnung</a:t>
            </a:r>
            <a:r>
              <a:rPr lang="fr-CH" sz="3400" dirty="0"/>
              <a:t> </a:t>
            </a:r>
            <a:r>
              <a:rPr lang="fr-CH" sz="3400" dirty="0" err="1"/>
              <a:t>und</a:t>
            </a:r>
            <a:r>
              <a:rPr lang="fr-CH" sz="3400" dirty="0"/>
              <a:t> </a:t>
            </a:r>
            <a:r>
              <a:rPr lang="fr-CH" sz="3400" dirty="0" err="1"/>
              <a:t>Sauberkeit</a:t>
            </a:r>
            <a:endParaRPr lang="fr-FR" sz="3400" dirty="0"/>
          </a:p>
        </p:txBody>
      </p:sp>
      <p:pic>
        <p:nvPicPr>
          <p:cNvPr id="3" name="Picture 4" descr="Afficher l'image d'origine"/>
          <p:cNvPicPr>
            <a:picLocks noChangeAspect="1" noChangeArrowheads="1"/>
          </p:cNvPicPr>
          <p:nvPr/>
        </p:nvPicPr>
        <p:blipFill rotWithShape="1">
          <a:blip r:embed="rId2" cstate="email">
            <a:duotone>
              <a:prstClr val="black"/>
              <a:schemeClr val="bg1">
                <a:lumMod val="65000"/>
                <a:tint val="45000"/>
                <a:satMod val="400000"/>
              </a:schemeClr>
            </a:duotone>
            <a:extLst>
              <a:ext uri="{BEBA8EAE-BF5A-486C-A8C5-ECC9F3942E4B}">
                <a14:imgProps xmlns:a14="http://schemas.microsoft.com/office/drawing/2010/main">
                  <a14:imgLayer r:embed="rId3">
                    <a14:imgEffect>
                      <a14:backgroundRemoval t="2232" b="99554" l="4405" r="100000"/>
                    </a14:imgEffect>
                  </a14:imgLayer>
                </a14:imgProps>
              </a:ext>
              <a:ext uri="{28A0092B-C50C-407E-A947-70E740481C1C}">
                <a14:useLocalDpi xmlns:a14="http://schemas.microsoft.com/office/drawing/2010/main"/>
              </a:ext>
            </a:extLst>
          </a:blip>
          <a:srcRect/>
          <a:stretch/>
        </p:blipFill>
        <p:spPr bwMode="auto">
          <a:xfrm>
            <a:off x="6426820" y="506363"/>
            <a:ext cx="936104" cy="92665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2"/>
          <p:cNvSpPr txBox="1">
            <a:spLocks/>
          </p:cNvSpPr>
          <p:nvPr/>
        </p:nvSpPr>
        <p:spPr>
          <a:xfrm>
            <a:off x="671089" y="1959917"/>
            <a:ext cx="9500147" cy="4270375"/>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defTabSz="914400" eaLnBrk="0" hangingPunct="0">
              <a:lnSpc>
                <a:spcPct val="110000"/>
              </a:lnSpc>
              <a:buClrTx/>
              <a:buSzTx/>
              <a:buBlip>
                <a:blip r:embed="rId5"/>
              </a:buBlip>
              <a:defRPr/>
            </a:pPr>
            <a:r>
              <a:rPr lang="de-CH" altLang="fr-FR" dirty="0"/>
              <a:t>Durchgangsbereiche nicht blockieren.</a:t>
            </a:r>
          </a:p>
          <a:p>
            <a:pPr marL="342900" lvl="0" indent="-342900" defTabSz="914400" eaLnBrk="0" hangingPunct="0">
              <a:lnSpc>
                <a:spcPct val="110000"/>
              </a:lnSpc>
              <a:buClrTx/>
              <a:buSzTx/>
              <a:buBlip>
                <a:blip r:embed="rId5"/>
              </a:buBlip>
              <a:defRPr/>
            </a:pPr>
            <a:endParaRPr lang="de-CH" altLang="fr-FR" dirty="0"/>
          </a:p>
          <a:p>
            <a:pPr marL="342900" lvl="0" indent="-342900" defTabSz="914400" eaLnBrk="0" hangingPunct="0">
              <a:lnSpc>
                <a:spcPct val="110000"/>
              </a:lnSpc>
              <a:buClrTx/>
              <a:buSzTx/>
              <a:buBlip>
                <a:blip r:embed="rId5"/>
              </a:buBlip>
              <a:defRPr/>
            </a:pPr>
            <a:r>
              <a:rPr lang="de-CH" altLang="fr-FR" dirty="0"/>
              <a:t>Räumen Sie ihren Arbeitsbereich nach jedem Arbeitstag auf und führen Sie die kollektive Schutzmaßnahmen wieder ein oder sperren Sie den Bereich ab. </a:t>
            </a:r>
            <a:br>
              <a:rPr kumimoji="0" lang="fr-FR" altLang="fr-FR" sz="2000" b="0" i="0" u="none" strike="noStrike" kern="1200" cap="none" spc="0" normalizeH="0" baseline="0" noProof="0" dirty="0">
                <a:ln>
                  <a:noFill/>
                </a:ln>
                <a:solidFill>
                  <a:srgbClr val="0092D2"/>
                </a:solidFill>
                <a:effectLst/>
                <a:uLnTx/>
                <a:uFillTx/>
                <a:latin typeface="Arial"/>
                <a:ea typeface="+mn-ea"/>
                <a:cs typeface="Arial"/>
              </a:rPr>
            </a:br>
            <a:endParaRPr kumimoji="0" lang="fr-FR" altLang="fr-FR" sz="2000" b="0" i="0" u="none" strike="noStrike" kern="1200" cap="none" spc="0" normalizeH="0" baseline="0" noProof="0" dirty="0">
              <a:ln>
                <a:noFill/>
              </a:ln>
              <a:solidFill>
                <a:srgbClr val="0092D2"/>
              </a:solidFill>
              <a:effectLst/>
              <a:uLnTx/>
              <a:uFillTx/>
              <a:latin typeface="Arial"/>
              <a:ea typeface="+mn-ea"/>
              <a:cs typeface="Arial"/>
            </a:endParaRPr>
          </a:p>
          <a:p>
            <a:pPr marL="342900" lvl="0" indent="-342900" defTabSz="914400" eaLnBrk="0" hangingPunct="0">
              <a:lnSpc>
                <a:spcPct val="110000"/>
              </a:lnSpc>
              <a:buClrTx/>
              <a:buSzTx/>
              <a:buBlip>
                <a:blip r:embed="rId5"/>
              </a:buBlip>
              <a:defRPr/>
            </a:pPr>
            <a:r>
              <a:rPr lang="de-CH" altLang="fr-FR" dirty="0"/>
              <a:t>Arbeiten sind nur dann beendet, wenn die Baustelle aufgeräumt und sauber ist und </a:t>
            </a:r>
            <a:r>
              <a:rPr lang="de-CH" altLang="fr-FR" dirty="0">
                <a:solidFill>
                  <a:srgbClr val="FF0000"/>
                </a:solidFill>
              </a:rPr>
              <a:t>alle kollektiven Schutzeinrichtungen (Schutzgehäuse, Geländer...) wieder in ihren ursprünglichen Zustand versetzt sind.</a:t>
            </a:r>
          </a:p>
          <a:p>
            <a:pPr marL="342900" lvl="0" indent="-342900" defTabSz="914400" eaLnBrk="0" hangingPunct="0">
              <a:lnSpc>
                <a:spcPct val="110000"/>
              </a:lnSpc>
              <a:buClrTx/>
              <a:buSzTx/>
              <a:buBlip>
                <a:blip r:embed="rId5"/>
              </a:buBlip>
              <a:defRPr/>
            </a:pPr>
            <a:endParaRPr lang="de-CH" altLang="fr-FR" dirty="0"/>
          </a:p>
          <a:p>
            <a:pPr marL="0" lvl="0" indent="0" defTabSz="914400" eaLnBrk="0" hangingPunct="0">
              <a:lnSpc>
                <a:spcPct val="110000"/>
              </a:lnSpc>
              <a:buClrTx/>
              <a:buSzTx/>
              <a:buNone/>
              <a:defRPr/>
            </a:pPr>
            <a:endParaRPr lang="de-CH" altLang="fr-FR" dirty="0"/>
          </a:p>
          <a:p>
            <a:pPr marL="0" marR="0" lvl="0" indent="0" defTabSz="457169" rtl="0" eaLnBrk="1" fontAlgn="auto" latinLnBrk="0" hangingPunct="1">
              <a:lnSpc>
                <a:spcPct val="100000"/>
              </a:lnSpc>
              <a:spcBef>
                <a:spcPct val="20000"/>
              </a:spcBef>
              <a:spcAft>
                <a:spcPts val="0"/>
              </a:spcAft>
              <a:buClr>
                <a:srgbClr val="0092D2"/>
              </a:buClr>
              <a:buSzPct val="100000"/>
              <a:buNone/>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p:txBody>
      </p:sp>
      <p:pic>
        <p:nvPicPr>
          <p:cNvPr id="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88263" y="4932759"/>
            <a:ext cx="2265798" cy="220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780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Abfall</a:t>
            </a:r>
            <a:r>
              <a:rPr lang="fr-CH" sz="3400" dirty="0"/>
              <a:t> / </a:t>
            </a:r>
            <a:r>
              <a:rPr lang="fr-CH" sz="3400" dirty="0" err="1"/>
              <a:t>Umwelt</a:t>
            </a:r>
            <a:r>
              <a:rPr lang="fr-CH" sz="3400" dirty="0"/>
              <a:t> / Energie</a:t>
            </a:r>
            <a:endParaRPr lang="fr-FR" sz="3400" dirty="0"/>
          </a:p>
        </p:txBody>
      </p:sp>
      <p:pic>
        <p:nvPicPr>
          <p:cNvPr id="3" name="Picture 4"/>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99500"/>
                    </a14:imgEffect>
                  </a14:imgLayer>
                </a14:imgProps>
              </a:ext>
              <a:ext uri="{28A0092B-C50C-407E-A947-70E740481C1C}">
                <a14:useLocalDpi xmlns:a14="http://schemas.microsoft.com/office/drawing/2010/main"/>
              </a:ext>
            </a:extLst>
          </a:blip>
          <a:srcRect/>
          <a:stretch>
            <a:fillRect/>
          </a:stretch>
        </p:blipFill>
        <p:spPr bwMode="auto">
          <a:xfrm>
            <a:off x="5922764" y="553367"/>
            <a:ext cx="801933" cy="87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719138" y="2651566"/>
            <a:ext cx="8943873" cy="2343766"/>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r>
              <a:rPr lang="fr-FR" dirty="0" err="1"/>
              <a:t>Abfalleimer</a:t>
            </a:r>
            <a:r>
              <a:rPr lang="fr-FR" dirty="0"/>
              <a:t> </a:t>
            </a:r>
            <a:r>
              <a:rPr lang="fr-FR" dirty="0" err="1"/>
              <a:t>stehen</a:t>
            </a:r>
            <a:r>
              <a:rPr lang="fr-FR" dirty="0"/>
              <a:t> </a:t>
            </a:r>
            <a:r>
              <a:rPr lang="fr-FR" dirty="0" err="1"/>
              <a:t>Ihnen</a:t>
            </a:r>
            <a:r>
              <a:rPr lang="fr-FR" dirty="0"/>
              <a:t> </a:t>
            </a:r>
            <a:r>
              <a:rPr lang="fr-FR" dirty="0" err="1"/>
              <a:t>zur</a:t>
            </a:r>
            <a:r>
              <a:rPr lang="fr-FR" dirty="0"/>
              <a:t> </a:t>
            </a:r>
            <a:r>
              <a:rPr lang="fr-FR" dirty="0" err="1"/>
              <a:t>Verfügung</a:t>
            </a:r>
            <a:r>
              <a:rPr lang="fr-FR" dirty="0"/>
              <a:t>.</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627063" marR="0" lvl="1" indent="-269875"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r>
              <a:rPr lang="fr-FR" dirty="0" err="1">
                <a:solidFill>
                  <a:sysClr val="windowText" lastClr="000000"/>
                </a:solidFill>
              </a:rPr>
              <a:t>Halten</a:t>
            </a:r>
            <a:r>
              <a:rPr lang="fr-FR" dirty="0">
                <a:solidFill>
                  <a:sysClr val="windowText" lastClr="000000"/>
                </a:solidFill>
              </a:rPr>
              <a:t> </a:t>
            </a:r>
            <a:r>
              <a:rPr lang="fr-FR" dirty="0" err="1">
                <a:solidFill>
                  <a:sysClr val="windowText" lastClr="000000"/>
                </a:solidFill>
              </a:rPr>
              <a:t>Sie</a:t>
            </a:r>
            <a:r>
              <a:rPr lang="fr-FR" dirty="0">
                <a:solidFill>
                  <a:sysClr val="windowText" lastClr="000000"/>
                </a:solidFill>
              </a:rPr>
              <a:t> </a:t>
            </a:r>
            <a:r>
              <a:rPr lang="fr-FR" dirty="0" err="1">
                <a:solidFill>
                  <a:sysClr val="windowText" lastClr="000000"/>
                </a:solidFill>
              </a:rPr>
              <a:t>sich</a:t>
            </a:r>
            <a:r>
              <a:rPr lang="fr-FR" dirty="0">
                <a:solidFill>
                  <a:sysClr val="windowText" lastClr="000000"/>
                </a:solidFill>
              </a:rPr>
              <a:t> an die </a:t>
            </a:r>
            <a:r>
              <a:rPr lang="fr-FR" dirty="0" err="1">
                <a:solidFill>
                  <a:sysClr val="windowText" lastClr="000000"/>
                </a:solidFill>
              </a:rPr>
              <a:t>Sortierung</a:t>
            </a: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73001" marR="0" lvl="0" indent="0"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sz="1600"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r>
              <a:rPr kumimoji="0" lang="fr-FR" sz="2000" b="0" i="0" u="none" strike="noStrike" kern="1200" cap="none" spc="0" normalizeH="0" baseline="0" noProof="0" dirty="0">
                <a:ln>
                  <a:noFill/>
                </a:ln>
                <a:solidFill>
                  <a:srgbClr val="0092D2"/>
                </a:solidFill>
                <a:effectLst/>
                <a:uLnTx/>
                <a:uFillTx/>
                <a:latin typeface="Arial"/>
                <a:ea typeface="+mn-ea"/>
                <a:cs typeface="Arial"/>
              </a:rPr>
              <a:t>Im </a:t>
            </a:r>
            <a:r>
              <a:rPr kumimoji="0" lang="fr-FR" sz="2000" b="0" i="0" u="none" strike="noStrike" kern="1200" cap="none" spc="0" normalizeH="0" baseline="0" noProof="0" dirty="0" err="1">
                <a:ln>
                  <a:noFill/>
                </a:ln>
                <a:solidFill>
                  <a:srgbClr val="0092D2"/>
                </a:solidFill>
                <a:effectLst/>
                <a:uLnTx/>
                <a:uFillTx/>
                <a:latin typeface="Arial"/>
                <a:ea typeface="+mn-ea"/>
                <a:cs typeface="Arial"/>
              </a:rPr>
              <a:t>Falle</a:t>
            </a:r>
            <a:r>
              <a:rPr lang="fr-FR" dirty="0"/>
              <a:t> </a:t>
            </a:r>
            <a:r>
              <a:rPr lang="fr-FR" dirty="0" err="1"/>
              <a:t>einer</a:t>
            </a:r>
            <a:r>
              <a:rPr lang="fr-FR" dirty="0"/>
              <a:t> </a:t>
            </a:r>
            <a:r>
              <a:rPr lang="fr-FR" dirty="0" err="1"/>
              <a:t>unbeabsichtigten</a:t>
            </a:r>
            <a:r>
              <a:rPr lang="fr-FR" dirty="0"/>
              <a:t> </a:t>
            </a:r>
            <a:r>
              <a:rPr lang="fr-FR" dirty="0" err="1"/>
              <a:t>Verschüttung</a:t>
            </a:r>
            <a:r>
              <a:rPr lang="fr-FR" dirty="0"/>
              <a:t>:</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lvl="1" fontAlgn="auto">
              <a:spcAft>
                <a:spcPts val="0"/>
              </a:spcAft>
              <a:defRPr/>
            </a:pPr>
            <a:r>
              <a:rPr lang="de-DE" dirty="0">
                <a:solidFill>
                  <a:sysClr val="windowText" lastClr="000000"/>
                </a:solidFill>
              </a:rPr>
              <a:t>Die Anweisung im Notfall anwenden</a:t>
            </a:r>
            <a:r>
              <a:rPr lang="de-CH" dirty="0">
                <a:solidFill>
                  <a:sysClr val="windowText" lastClr="000000"/>
                </a:solidFill>
              </a:rPr>
              <a:t>.</a:t>
            </a:r>
            <a:endParaRPr kumimoji="0" lang="fr-FR" sz="1600" b="0" i="0" u="none" strike="noStrike" kern="1200" cap="none" spc="0" normalizeH="0" baseline="0" noProof="0" dirty="0">
              <a:ln>
                <a:noFill/>
              </a:ln>
              <a:solidFill>
                <a:srgbClr val="0092D2"/>
              </a:solidFill>
              <a:effectLst/>
              <a:uLnTx/>
              <a:uFillTx/>
              <a:latin typeface="Arial"/>
              <a:ea typeface="+mn-ea"/>
              <a:cs typeface="Arial"/>
            </a:endParaRP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8828" y="2689674"/>
            <a:ext cx="2225675" cy="112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3960" b="93729" l="3704" r="100000">
                        <a14:foregroundMark x1="78272" y1="19802" x2="91605" y2="14191"/>
                      </a14:backgroundRemoval>
                    </a14:imgEffect>
                  </a14:imgLayer>
                </a14:imgProps>
              </a:ext>
              <a:ext uri="{28A0092B-C50C-407E-A947-70E740481C1C}">
                <a14:useLocalDpi xmlns:a14="http://schemas.microsoft.com/office/drawing/2010/main"/>
              </a:ext>
            </a:extLst>
          </a:blip>
          <a:srcRect/>
          <a:stretch>
            <a:fillRect/>
          </a:stretch>
        </p:blipFill>
        <p:spPr bwMode="auto">
          <a:xfrm>
            <a:off x="4329460" y="4908245"/>
            <a:ext cx="1723228" cy="128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86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title"/>
          </p:nvPr>
        </p:nvSpPr>
        <p:spPr>
          <a:xfrm>
            <a:off x="759990" y="540271"/>
            <a:ext cx="7627939" cy="864096"/>
          </a:xfrm>
        </p:spPr>
        <p:txBody>
          <a:bodyPr>
            <a:noAutofit/>
          </a:bodyPr>
          <a:lstStyle/>
          <a:p>
            <a:r>
              <a:rPr lang="fr-FR" sz="3400" dirty="0" err="1"/>
              <a:t>Sicherheit</a:t>
            </a:r>
            <a:r>
              <a:rPr lang="fr-FR" sz="3400" dirty="0"/>
              <a:t> </a:t>
            </a:r>
            <a:r>
              <a:rPr lang="fr-FR" sz="3400" dirty="0" err="1"/>
              <a:t>und</a:t>
            </a:r>
            <a:r>
              <a:rPr lang="fr-FR" sz="3400" dirty="0"/>
              <a:t> </a:t>
            </a:r>
            <a:r>
              <a:rPr lang="fr-FR" sz="3400" dirty="0" err="1"/>
              <a:t>Umwelt</a:t>
            </a:r>
            <a:endParaRPr lang="fr-FR" sz="3400" dirty="0"/>
          </a:p>
        </p:txBody>
      </p:sp>
      <p:sp>
        <p:nvSpPr>
          <p:cNvPr id="6" name="Espace réservé du texte 4"/>
          <p:cNvSpPr txBox="1">
            <a:spLocks/>
          </p:cNvSpPr>
          <p:nvPr/>
        </p:nvSpPr>
        <p:spPr>
          <a:xfrm>
            <a:off x="666180" y="1620391"/>
            <a:ext cx="9627270" cy="5544616"/>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Clr>
                <a:srgbClr val="FF9900"/>
              </a:buClr>
              <a:buFont typeface="Wingdings" panose="05000000000000000000" pitchFamily="2" charset="2"/>
              <a:buChar char="ü"/>
              <a:defRPr/>
            </a:pPr>
            <a:r>
              <a:rPr lang="de-CH" sz="2200" dirty="0">
                <a:solidFill>
                  <a:srgbClr val="002060"/>
                </a:solidFill>
              </a:rPr>
              <a:t>In dieser Präsentation soll Ihnen folgendes vermittelt werden:</a:t>
            </a:r>
          </a:p>
          <a:p>
            <a:pPr lvl="1" indent="-342900" defTabSz="914400" fontAlgn="auto">
              <a:spcAft>
                <a:spcPts val="0"/>
              </a:spcAft>
              <a:buClr>
                <a:srgbClr val="FF9900"/>
              </a:buClr>
              <a:buFont typeface="Wingdings" panose="05000000000000000000" pitchFamily="2" charset="2"/>
              <a:buChar char="ü"/>
              <a:defRPr/>
            </a:pPr>
            <a:r>
              <a:rPr lang="de-CH" altLang="fr-FR" sz="1700" dirty="0">
                <a:solidFill>
                  <a:srgbClr val="002060"/>
                </a:solidFill>
              </a:rPr>
              <a:t>Informationen zum Verkehrsplan, Risiken,</a:t>
            </a:r>
          </a:p>
          <a:p>
            <a:pPr lvl="1" indent="-342900" defTabSz="914400" fontAlgn="auto">
              <a:spcAft>
                <a:spcPts val="0"/>
              </a:spcAft>
              <a:buClr>
                <a:srgbClr val="FF9900"/>
              </a:buClr>
              <a:buFont typeface="Wingdings" panose="05000000000000000000" pitchFamily="2" charset="2"/>
              <a:buChar char="ü"/>
              <a:defRPr/>
            </a:pPr>
            <a:r>
              <a:rPr lang="de-CH" altLang="fr-FR" sz="1700" dirty="0">
                <a:solidFill>
                  <a:srgbClr val="002060"/>
                </a:solidFill>
              </a:rPr>
              <a:t>Was im Falle eines Unfalls oder Brandes zu tun ist,</a:t>
            </a:r>
          </a:p>
          <a:p>
            <a:pPr marL="627063" marR="0" lvl="1" indent="-342900" algn="l" defTabSz="914400" rtl="0" eaLnBrk="1" fontAlgn="auto" latinLnBrk="0" hangingPunct="1">
              <a:lnSpc>
                <a:spcPct val="100000"/>
              </a:lnSpc>
              <a:spcBef>
                <a:spcPct val="20000"/>
              </a:spcBef>
              <a:spcAft>
                <a:spcPts val="0"/>
              </a:spcAft>
              <a:buClr>
                <a:srgbClr val="FF9900"/>
              </a:buClr>
              <a:buSzPct val="100000"/>
              <a:buFont typeface="Wingdings" panose="05000000000000000000" pitchFamily="2" charset="2"/>
              <a:buChar char="ü"/>
              <a:tabLst/>
              <a:defRPr/>
            </a:pPr>
            <a:r>
              <a:rPr lang="fr-FR" altLang="fr-FR" sz="1700" noProof="0" dirty="0">
                <a:solidFill>
                  <a:srgbClr val="002060"/>
                </a:solidFill>
              </a:rPr>
              <a:t>D</a:t>
            </a:r>
            <a:r>
              <a:rPr kumimoji="0" lang="fr-FR" altLang="fr-FR" sz="1700" b="0" i="0" u="none" strike="noStrike" kern="1200" cap="none" spc="0" normalizeH="0" baseline="0" noProof="0" dirty="0">
                <a:ln>
                  <a:noFill/>
                </a:ln>
                <a:solidFill>
                  <a:srgbClr val="002060"/>
                </a:solidFill>
                <a:effectLst/>
                <a:uLnTx/>
                <a:uFillTx/>
                <a:latin typeface="Arial"/>
                <a:ea typeface="+mn-ea"/>
                <a:cs typeface="Arial"/>
              </a:rPr>
              <a:t>ie </a:t>
            </a:r>
            <a:r>
              <a:rPr kumimoji="0" lang="fr-FR" altLang="fr-FR" sz="1700" b="0" i="0" u="none" strike="noStrike" kern="1200" cap="none" spc="0" normalizeH="0" baseline="0" noProof="0" dirty="0" err="1">
                <a:ln>
                  <a:noFill/>
                </a:ln>
                <a:solidFill>
                  <a:srgbClr val="002060"/>
                </a:solidFill>
                <a:effectLst/>
                <a:uLnTx/>
                <a:uFillTx/>
                <a:latin typeface="Arial"/>
                <a:ea typeface="+mn-ea"/>
                <a:cs typeface="Arial"/>
              </a:rPr>
              <a:t>Lokalisation</a:t>
            </a:r>
            <a:r>
              <a:rPr kumimoji="0" lang="fr-FR" altLang="fr-FR" sz="1700" b="0" i="0" u="none" strike="noStrike" kern="1200" cap="none" spc="0" normalizeH="0" baseline="0" noProof="0" dirty="0">
                <a:ln>
                  <a:noFill/>
                </a:ln>
                <a:solidFill>
                  <a:srgbClr val="002060"/>
                </a:solidFill>
                <a:effectLst/>
                <a:uLnTx/>
                <a:uFillTx/>
                <a:latin typeface="Arial"/>
                <a:ea typeface="+mn-ea"/>
                <a:cs typeface="Arial"/>
              </a:rPr>
              <a:t> der</a:t>
            </a:r>
            <a:r>
              <a:rPr kumimoji="0" lang="fr-FR" altLang="fr-FR" sz="1700" b="0" i="0" u="none" strike="noStrike" kern="1200" cap="none" spc="0" normalizeH="0" noProof="0" dirty="0">
                <a:ln>
                  <a:noFill/>
                </a:ln>
                <a:solidFill>
                  <a:srgbClr val="002060"/>
                </a:solidFill>
                <a:effectLst/>
                <a:uLnTx/>
                <a:uFillTx/>
                <a:latin typeface="Arial"/>
                <a:ea typeface="+mn-ea"/>
                <a:cs typeface="Arial"/>
              </a:rPr>
              <a:t> </a:t>
            </a:r>
            <a:r>
              <a:rPr kumimoji="0" lang="fr-FR" altLang="fr-FR" sz="1700" b="0" i="0" u="none" strike="noStrike" kern="1200" cap="none" spc="0" normalizeH="0" noProof="0" dirty="0" err="1">
                <a:ln>
                  <a:noFill/>
                </a:ln>
                <a:solidFill>
                  <a:srgbClr val="002060"/>
                </a:solidFill>
                <a:effectLst/>
                <a:uLnTx/>
                <a:uFillTx/>
                <a:latin typeface="Arial"/>
                <a:ea typeface="+mn-ea"/>
                <a:cs typeface="Arial"/>
              </a:rPr>
              <a:t>Sammelplätze</a:t>
            </a:r>
            <a:endParaRPr kumimoji="0" lang="fr-FR" altLang="fr-FR" sz="1700" b="0" i="0" u="none" strike="noStrike" kern="1200" cap="none" spc="0" normalizeH="0" baseline="0" noProof="0" dirty="0">
              <a:ln>
                <a:noFill/>
              </a:ln>
              <a:solidFill>
                <a:srgbClr val="7030A0"/>
              </a:solidFill>
              <a:effectLst/>
              <a:uLnTx/>
              <a:uFillTx/>
            </a:endParaRPr>
          </a:p>
          <a:p>
            <a:pPr lvl="1" indent="-342900" defTabSz="914400" fontAlgn="auto">
              <a:spcAft>
                <a:spcPts val="0"/>
              </a:spcAft>
              <a:buClr>
                <a:srgbClr val="FF9900"/>
              </a:buClr>
              <a:buFont typeface="Wingdings" panose="05000000000000000000" pitchFamily="2" charset="2"/>
              <a:buChar char="ü"/>
              <a:defRPr/>
            </a:pPr>
            <a:r>
              <a:rPr lang="de-CH" altLang="fr-FR" sz="1700" dirty="0">
                <a:solidFill>
                  <a:srgbClr val="002060"/>
                </a:solidFill>
              </a:rPr>
              <a:t>Und die wichtigsten auf dem Gelände geltenden Sicherheitsvorschriften</a:t>
            </a:r>
          </a:p>
          <a:p>
            <a:pPr marR="0" lvl="0" algn="l" defTabSz="457169" rtl="0" eaLnBrk="1" fontAlgn="auto" latinLnBrk="0" hangingPunct="1">
              <a:lnSpc>
                <a:spcPct val="100000"/>
              </a:lnSpc>
              <a:spcBef>
                <a:spcPct val="20000"/>
              </a:spcBef>
              <a:spcAft>
                <a:spcPts val="0"/>
              </a:spcAft>
              <a:buClr>
                <a:srgbClr val="FF9900"/>
              </a:buClr>
              <a:buSzPct val="100000"/>
              <a:buFont typeface="Wingdings" panose="05000000000000000000" pitchFamily="2" charset="2"/>
              <a:buChar char="ü"/>
              <a:tabLst/>
              <a:defRPr/>
            </a:pPr>
            <a:endParaRPr kumimoji="0" lang="fr-CH" sz="2000" b="0" i="0" u="none" strike="noStrike" kern="1200" cap="none" spc="0" normalizeH="0" baseline="0" noProof="0" dirty="0">
              <a:ln>
                <a:noFill/>
              </a:ln>
              <a:solidFill>
                <a:srgbClr val="002060"/>
              </a:solidFill>
              <a:effectLst/>
              <a:uLnTx/>
              <a:uFillTx/>
              <a:latin typeface="Arial"/>
              <a:ea typeface="+mn-ea"/>
              <a:cs typeface="Arial"/>
            </a:endParaRPr>
          </a:p>
          <a:p>
            <a:pPr marR="0" lvl="0" algn="l" defTabSz="457169" rtl="0" eaLnBrk="1" fontAlgn="auto" latinLnBrk="0" hangingPunct="1">
              <a:lnSpc>
                <a:spcPct val="100000"/>
              </a:lnSpc>
              <a:spcBef>
                <a:spcPct val="20000"/>
              </a:spcBef>
              <a:spcAft>
                <a:spcPts val="0"/>
              </a:spcAft>
              <a:buClr>
                <a:srgbClr val="FF9900"/>
              </a:buClr>
              <a:buSzPct val="100000"/>
              <a:buFont typeface="Wingdings" panose="05000000000000000000" pitchFamily="2" charset="2"/>
              <a:buChar char="ü"/>
              <a:tabLst/>
              <a:defRPr/>
            </a:pPr>
            <a:endParaRPr kumimoji="0" lang="fr-FR" sz="2000" b="0" i="0" u="none" strike="noStrike" kern="1200" cap="none" spc="0" normalizeH="0" baseline="0" noProof="0" dirty="0">
              <a:ln>
                <a:noFill/>
              </a:ln>
              <a:solidFill>
                <a:srgbClr val="002060"/>
              </a:solidFill>
              <a:effectLst/>
              <a:uLnTx/>
              <a:uFillTx/>
              <a:latin typeface="Arial"/>
              <a:ea typeface="+mn-ea"/>
              <a:cs typeface="Arial"/>
            </a:endParaRPr>
          </a:p>
          <a:p>
            <a:pPr lvl="0" defTabSz="914400" fontAlgn="auto">
              <a:spcAft>
                <a:spcPts val="0"/>
              </a:spcAft>
              <a:buClr>
                <a:srgbClr val="FF9900"/>
              </a:buClr>
              <a:buFont typeface="Wingdings" panose="05000000000000000000" pitchFamily="2" charset="2"/>
              <a:buChar char="ü"/>
              <a:defRPr/>
            </a:pPr>
            <a:r>
              <a:rPr lang="de-CH" altLang="fr-FR" sz="2200" dirty="0">
                <a:solidFill>
                  <a:srgbClr val="002060"/>
                </a:solidFill>
              </a:rPr>
              <a:t>Jeder Mitarbeiter ist für seine eigene Gesundheit und Sicherheit, sowie die Gesundheit und Sicherheit der Anderen verantwortlich.</a:t>
            </a:r>
          </a:p>
          <a:p>
            <a:pPr marL="0" lvl="0" indent="0" defTabSz="914400" fontAlgn="auto">
              <a:spcAft>
                <a:spcPts val="0"/>
              </a:spcAft>
              <a:buClr>
                <a:srgbClr val="FF9900"/>
              </a:buClr>
              <a:buNone/>
              <a:defRPr/>
            </a:pPr>
            <a:endParaRPr lang="de-CH" altLang="fr-FR" sz="2200" dirty="0">
              <a:solidFill>
                <a:srgbClr val="002060"/>
              </a:solidFill>
            </a:endParaRPr>
          </a:p>
          <a:p>
            <a:pPr marL="0" lvl="0" indent="0" algn="ctr" defTabSz="914400" fontAlgn="auto">
              <a:spcAft>
                <a:spcPts val="0"/>
              </a:spcAft>
              <a:buClr>
                <a:srgbClr val="FF9900"/>
              </a:buClr>
              <a:buNone/>
              <a:defRPr/>
            </a:pPr>
            <a:r>
              <a:rPr lang="de-CH" altLang="fr-FR" sz="2200" b="1" dirty="0">
                <a:solidFill>
                  <a:srgbClr val="002060"/>
                </a:solidFill>
              </a:rPr>
              <a:t>«Mit gutem Beispiel voranzugehen ist keine Möglichkeit der Einflussnahme. Es ist die Einzige.» - Albert Schweitzer</a:t>
            </a:r>
            <a:endParaRPr kumimoji="0" lang="fr-FR" altLang="fr-FR" sz="22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823288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68923B9-F6A7-1FEE-88CD-1AE461CD877A}"/>
              </a:ext>
            </a:extLst>
          </p:cNvPr>
          <p:cNvPicPr>
            <a:picLocks noChangeAspect="1"/>
          </p:cNvPicPr>
          <p:nvPr/>
        </p:nvPicPr>
        <p:blipFill>
          <a:blip r:embed="rId2"/>
          <a:stretch>
            <a:fillRect/>
          </a:stretch>
        </p:blipFill>
        <p:spPr>
          <a:xfrm>
            <a:off x="738188" y="1476374"/>
            <a:ext cx="9433048" cy="5890119"/>
          </a:xfrm>
          <a:prstGeom prst="rect">
            <a:avLst/>
          </a:prstGeom>
        </p:spPr>
      </p:pic>
      <p:pic>
        <p:nvPicPr>
          <p:cNvPr id="7" name="Picture 2" descr="Zone Fumeur&quot; - Images et vidéos libres de droits | Adobe Stock">
            <a:extLst>
              <a:ext uri="{FF2B5EF4-FFF2-40B4-BE49-F238E27FC236}">
                <a16:creationId xmlns:a16="http://schemas.microsoft.com/office/drawing/2014/main" id="{DE7A0E55-56FA-931C-C947-3058CCDD1D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4554612" y="3204567"/>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Zone Fumeur&quot; - Images et vidéos libres de droits | Adobe Stock">
            <a:extLst>
              <a:ext uri="{FF2B5EF4-FFF2-40B4-BE49-F238E27FC236}">
                <a16:creationId xmlns:a16="http://schemas.microsoft.com/office/drawing/2014/main" id="{CEA67DB3-79DF-759B-5A12-56272572AD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9091116" y="471673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Zone Fumeur&quot; - Images et vidéos libres de droits | Adobe Stock">
            <a:extLst>
              <a:ext uri="{FF2B5EF4-FFF2-40B4-BE49-F238E27FC236}">
                <a16:creationId xmlns:a16="http://schemas.microsoft.com/office/drawing/2014/main" id="{1BEA2C7C-B5AD-9DBD-09CB-0F680938B8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8010996" y="471673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Zone Fumeur&quot; - Images et vidéos libres de droits | Adobe Stock">
            <a:extLst>
              <a:ext uri="{FF2B5EF4-FFF2-40B4-BE49-F238E27FC236}">
                <a16:creationId xmlns:a16="http://schemas.microsoft.com/office/drawing/2014/main" id="{D6A84084-8052-76D5-7529-93FD15ED75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6786860" y="471673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Zone Fumeur&quot; - Images et vidéos libres de droits | Adobe Stock">
            <a:extLst>
              <a:ext uri="{FF2B5EF4-FFF2-40B4-BE49-F238E27FC236}">
                <a16:creationId xmlns:a16="http://schemas.microsoft.com/office/drawing/2014/main" id="{852D02B4-57B4-6F5C-0EE2-4D8AEA00FE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6032660" y="4308246"/>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Zone Fumeur&quot; - Images et vidéos libres de droits | Adobe Stock">
            <a:extLst>
              <a:ext uri="{FF2B5EF4-FFF2-40B4-BE49-F238E27FC236}">
                <a16:creationId xmlns:a16="http://schemas.microsoft.com/office/drawing/2014/main" id="{BE6C974E-2824-6BC2-A7EF-26C6E2E51B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6091020" y="4111421"/>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one Fumeur&quot; - Images et vidéos libres de droits | Adobe Stock">
            <a:extLst>
              <a:ext uri="{FF2B5EF4-FFF2-40B4-BE49-F238E27FC236}">
                <a16:creationId xmlns:a16="http://schemas.microsoft.com/office/drawing/2014/main" id="{3BBAF114-FD76-81CB-4A21-352F4EB83A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5202684" y="3754118"/>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one Fumeur&quot; - Images et vidéos libres de droits | Adobe Stock">
            <a:extLst>
              <a:ext uri="{FF2B5EF4-FFF2-40B4-BE49-F238E27FC236}">
                <a16:creationId xmlns:a16="http://schemas.microsoft.com/office/drawing/2014/main" id="{2AD8D362-024E-2E42-49CC-2A48495753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4554612" y="3473397"/>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Zone Fumeur&quot; - Images et vidéos libres de droits | Adobe Stock">
            <a:extLst>
              <a:ext uri="{FF2B5EF4-FFF2-40B4-BE49-F238E27FC236}">
                <a16:creationId xmlns:a16="http://schemas.microsoft.com/office/drawing/2014/main" id="{990E7A70-9105-2BAA-3D60-A257D16FDC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3978548" y="328137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Zone Fumeur&quot; - Images et vidéos libres de droits | Adobe Stock">
            <a:extLst>
              <a:ext uri="{FF2B5EF4-FFF2-40B4-BE49-F238E27FC236}">
                <a16:creationId xmlns:a16="http://schemas.microsoft.com/office/drawing/2014/main" id="{A01036AC-86B7-3B80-35C2-D73618E036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3818324" y="2988543"/>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Zone Fumeur&quot; - Images et vidéos libres de droits | Adobe Stock">
            <a:extLst>
              <a:ext uri="{FF2B5EF4-FFF2-40B4-BE49-F238E27FC236}">
                <a16:creationId xmlns:a16="http://schemas.microsoft.com/office/drawing/2014/main" id="{4859EBE5-0BE5-EA5C-9F70-69E31A403B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7578948" y="6948983"/>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Zone Fumeur&quot; - Images et vidéos libres de droits | Adobe Stock">
            <a:extLst>
              <a:ext uri="{FF2B5EF4-FFF2-40B4-BE49-F238E27FC236}">
                <a16:creationId xmlns:a16="http://schemas.microsoft.com/office/drawing/2014/main" id="{81BCB74B-507B-CBF4-5E34-7CF0BB2792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4610412" y="5220791"/>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Zone Fumeur&quot; - Images et vidéos libres de droits | Adobe Stock">
            <a:extLst>
              <a:ext uri="{FF2B5EF4-FFF2-40B4-BE49-F238E27FC236}">
                <a16:creationId xmlns:a16="http://schemas.microsoft.com/office/drawing/2014/main" id="{4FB617E0-D3BF-E5DF-29C1-61EBF43E7B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3402484" y="437882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Zone Fumeur&quot; - Images et vidéos libres de droits | Adobe Stock">
            <a:extLst>
              <a:ext uri="{FF2B5EF4-FFF2-40B4-BE49-F238E27FC236}">
                <a16:creationId xmlns:a16="http://schemas.microsoft.com/office/drawing/2014/main" id="{CD651B5B-906C-7207-7383-504F090DDC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10243244" y="7257670"/>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Zone Fumeur&quot; - Images et vidéos libres de droits | Adobe Stock">
            <a:extLst>
              <a:ext uri="{FF2B5EF4-FFF2-40B4-BE49-F238E27FC236}">
                <a16:creationId xmlns:a16="http://schemas.microsoft.com/office/drawing/2014/main" id="{5FE8B20C-4345-27E6-4B79-6E6E6505E4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4266580" y="3754117"/>
            <a:ext cx="144016" cy="153617"/>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4">
            <a:extLst>
              <a:ext uri="{FF2B5EF4-FFF2-40B4-BE49-F238E27FC236}">
                <a16:creationId xmlns:a16="http://schemas.microsoft.com/office/drawing/2014/main" id="{521992D5-C470-2528-28B9-7E9FC49B559F}"/>
              </a:ext>
            </a:extLst>
          </p:cNvPr>
          <p:cNvSpPr txBox="1">
            <a:spLocks/>
          </p:cNvSpPr>
          <p:nvPr/>
        </p:nvSpPr>
        <p:spPr bwMode="auto">
          <a:xfrm>
            <a:off x="882204" y="817419"/>
            <a:ext cx="7954812" cy="3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defTabSz="993775" rtl="0" eaLnBrk="1" fontAlgn="base" hangingPunct="1">
              <a:spcBef>
                <a:spcPct val="20000"/>
              </a:spcBef>
              <a:spcAft>
                <a:spcPct val="0"/>
              </a:spcAft>
              <a:buClr>
                <a:srgbClr val="131313"/>
              </a:buClr>
              <a:buNone/>
              <a:defRPr sz="2000" b="1">
                <a:solidFill>
                  <a:srgbClr val="131313"/>
                </a:solidFill>
                <a:latin typeface="Arial" charset="0"/>
                <a:ea typeface="+mn-ea"/>
                <a:cs typeface="+mn-cs"/>
              </a:defRPr>
            </a:lvl1pPr>
            <a:lvl2pPr marL="457200" indent="0" algn="l" defTabSz="993775" rtl="0" eaLnBrk="1" fontAlgn="base" hangingPunct="1">
              <a:spcBef>
                <a:spcPct val="20000"/>
              </a:spcBef>
              <a:spcAft>
                <a:spcPct val="0"/>
              </a:spcAft>
              <a:buClr>
                <a:srgbClr val="131313"/>
              </a:buClr>
              <a:buNone/>
              <a:defRPr sz="1800">
                <a:solidFill>
                  <a:srgbClr val="131313"/>
                </a:solidFill>
                <a:latin typeface="Arial" charset="0"/>
                <a:ea typeface="+mn-ea"/>
                <a:cs typeface="+mn-cs"/>
              </a:defRPr>
            </a:lvl2pPr>
            <a:lvl3pPr marL="914400" indent="0" algn="l" defTabSz="993775" rtl="0" eaLnBrk="1" fontAlgn="base" hangingPunct="1">
              <a:spcBef>
                <a:spcPct val="20000"/>
              </a:spcBef>
              <a:spcAft>
                <a:spcPct val="0"/>
              </a:spcAft>
              <a:buClr>
                <a:srgbClr val="000000"/>
              </a:buClr>
              <a:buNone/>
              <a:defRPr sz="1600">
                <a:solidFill>
                  <a:srgbClr val="131313"/>
                </a:solidFill>
                <a:latin typeface="Arial" charset="0"/>
                <a:ea typeface="+mn-ea"/>
                <a:cs typeface="+mn-cs"/>
              </a:defRPr>
            </a:lvl3pPr>
            <a:lvl4pPr marL="13716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4pPr>
            <a:lvl5pPr marL="18288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5pPr>
            <a:lvl6pPr marL="2286000" indent="0" algn="l" defTabSz="736600" rtl="0" eaLnBrk="1" fontAlgn="base" hangingPunct="1">
              <a:spcBef>
                <a:spcPct val="20000"/>
              </a:spcBef>
              <a:spcAft>
                <a:spcPct val="0"/>
              </a:spcAft>
              <a:buNone/>
              <a:defRPr sz="1400">
                <a:solidFill>
                  <a:schemeClr val="tx1"/>
                </a:solidFill>
                <a:latin typeface="+mn-lt"/>
                <a:ea typeface="+mn-ea"/>
                <a:cs typeface="+mn-cs"/>
              </a:defRPr>
            </a:lvl6pPr>
            <a:lvl7pPr marL="2743200" indent="0" algn="l" defTabSz="736600" rtl="0" eaLnBrk="1" fontAlgn="base" hangingPunct="1">
              <a:spcBef>
                <a:spcPct val="20000"/>
              </a:spcBef>
              <a:spcAft>
                <a:spcPct val="0"/>
              </a:spcAft>
              <a:buNone/>
              <a:defRPr sz="1400">
                <a:solidFill>
                  <a:schemeClr val="tx1"/>
                </a:solidFill>
                <a:latin typeface="+mn-lt"/>
                <a:ea typeface="+mn-ea"/>
                <a:cs typeface="+mn-cs"/>
              </a:defRPr>
            </a:lvl7pPr>
            <a:lvl8pPr marL="3200400" indent="0" algn="l" defTabSz="736600" rtl="0" eaLnBrk="1" fontAlgn="base" hangingPunct="1">
              <a:spcBef>
                <a:spcPct val="20000"/>
              </a:spcBef>
              <a:spcAft>
                <a:spcPct val="0"/>
              </a:spcAft>
              <a:buNone/>
              <a:defRPr sz="1400">
                <a:solidFill>
                  <a:schemeClr val="tx1"/>
                </a:solidFill>
                <a:latin typeface="+mn-lt"/>
                <a:ea typeface="+mn-ea"/>
                <a:cs typeface="+mn-cs"/>
              </a:defRPr>
            </a:lvl8pPr>
            <a:lvl9pPr marL="3657600" indent="0" algn="l" defTabSz="736600" rtl="0" eaLnBrk="1" fontAlgn="base" hangingPunct="1">
              <a:spcBef>
                <a:spcPct val="20000"/>
              </a:spcBef>
              <a:spcAft>
                <a:spcPct val="0"/>
              </a:spcAft>
              <a:buNone/>
              <a:defRPr sz="1400">
                <a:solidFill>
                  <a:schemeClr val="tx1"/>
                </a:solidFill>
                <a:latin typeface="+mn-lt"/>
                <a:ea typeface="+mn-ea"/>
                <a:cs typeface="+mn-cs"/>
              </a:defRPr>
            </a:lvl9pPr>
          </a:lstStyle>
          <a:p>
            <a:r>
              <a:rPr lang="fr-CH" sz="2400" kern="0" dirty="0" err="1">
                <a:latin typeface="Arial"/>
              </a:rPr>
              <a:t>Raucherzonen</a:t>
            </a:r>
            <a:endParaRPr lang="fr-CH" sz="2400" kern="0" dirty="0"/>
          </a:p>
        </p:txBody>
      </p:sp>
      <p:sp>
        <p:nvSpPr>
          <p:cNvPr id="3" name="Rectangle 1">
            <a:extLst>
              <a:ext uri="{FF2B5EF4-FFF2-40B4-BE49-F238E27FC236}">
                <a16:creationId xmlns:a16="http://schemas.microsoft.com/office/drawing/2014/main" id="{1F567D60-FCFA-C6B2-0518-1008798B3AA1}"/>
              </a:ext>
            </a:extLst>
          </p:cNvPr>
          <p:cNvSpPr>
            <a:spLocks noChangeArrowheads="1"/>
          </p:cNvSpPr>
          <p:nvPr/>
        </p:nvSpPr>
        <p:spPr bwMode="auto">
          <a:xfrm>
            <a:off x="738188" y="1441473"/>
            <a:ext cx="99552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fr-FR" sz="2400" b="1" i="0" u="none" strike="noStrike" cap="none" normalizeH="0" baseline="0" dirty="0">
                <a:ln>
                  <a:noFill/>
                </a:ln>
                <a:solidFill>
                  <a:srgbClr val="C00000"/>
                </a:solidFill>
                <a:effectLst/>
                <a:latin typeface="Arial" panose="020B0604020202020204" pitchFamily="34" charset="0"/>
              </a:rPr>
              <a:t>Das Rauchen außerhalb dieser Bereiche ist strengstens untersagt.</a:t>
            </a:r>
          </a:p>
        </p:txBody>
      </p:sp>
      <p:pic>
        <p:nvPicPr>
          <p:cNvPr id="6" name="Image 5">
            <a:extLst>
              <a:ext uri="{FF2B5EF4-FFF2-40B4-BE49-F238E27FC236}">
                <a16:creationId xmlns:a16="http://schemas.microsoft.com/office/drawing/2014/main" id="{8E6E7B5E-97FB-A26E-35AD-BCFFAB3B81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000" y="5004767"/>
            <a:ext cx="2550577" cy="2366612"/>
          </a:xfrm>
          <a:prstGeom prst="rect">
            <a:avLst/>
          </a:prstGeom>
        </p:spPr>
      </p:pic>
    </p:spTree>
    <p:extLst>
      <p:ext uri="{BB962C8B-B14F-4D97-AF65-F5344CB8AC3E}">
        <p14:creationId xmlns:p14="http://schemas.microsoft.com/office/powerpoint/2010/main" val="3918205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E202DD5-8BD1-035D-9850-E7ADA27B1E55}"/>
              </a:ext>
            </a:extLst>
          </p:cNvPr>
          <p:cNvPicPr>
            <a:picLocks noChangeAspect="1"/>
          </p:cNvPicPr>
          <p:nvPr/>
        </p:nvPicPr>
        <p:blipFill>
          <a:blip r:embed="rId2"/>
          <a:stretch>
            <a:fillRect/>
          </a:stretch>
        </p:blipFill>
        <p:spPr>
          <a:xfrm>
            <a:off x="5202684" y="1953344"/>
            <a:ext cx="4536504" cy="4774918"/>
          </a:xfrm>
          <a:prstGeom prst="rect">
            <a:avLst/>
          </a:prstGeom>
        </p:spPr>
      </p:pic>
      <p:pic>
        <p:nvPicPr>
          <p:cNvPr id="24" name="Image 23">
            <a:extLst>
              <a:ext uri="{FF2B5EF4-FFF2-40B4-BE49-F238E27FC236}">
                <a16:creationId xmlns:a16="http://schemas.microsoft.com/office/drawing/2014/main" id="{6BC8914F-18CA-E2F1-476A-E18D2867C81D}"/>
              </a:ext>
            </a:extLst>
          </p:cNvPr>
          <p:cNvPicPr>
            <a:picLocks noChangeAspect="1"/>
          </p:cNvPicPr>
          <p:nvPr/>
        </p:nvPicPr>
        <p:blipFill>
          <a:blip r:embed="rId3"/>
          <a:stretch>
            <a:fillRect/>
          </a:stretch>
        </p:blipFill>
        <p:spPr>
          <a:xfrm>
            <a:off x="738188" y="1980431"/>
            <a:ext cx="3312368" cy="4700233"/>
          </a:xfrm>
          <a:prstGeom prst="rect">
            <a:avLst/>
          </a:prstGeom>
        </p:spPr>
      </p:pic>
      <p:pic>
        <p:nvPicPr>
          <p:cNvPr id="4" name="Picture 2" descr="Zone Fumeur&quot; - Images et vidéos libres de droits | Adobe Stock">
            <a:extLst>
              <a:ext uri="{FF2B5EF4-FFF2-40B4-BE49-F238E27FC236}">
                <a16:creationId xmlns:a16="http://schemas.microsoft.com/office/drawing/2014/main" id="{CD5564AE-2839-E1E6-1E82-FE0B92196C0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00" t="5925" r="8000" b="26876"/>
          <a:stretch>
            <a:fillRect/>
          </a:stretch>
        </p:blipFill>
        <p:spPr bwMode="auto">
          <a:xfrm>
            <a:off x="1890316" y="4176930"/>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Zone Fumeur&quot; - Images et vidéos libres de droits | Adobe Stock">
            <a:extLst>
              <a:ext uri="{FF2B5EF4-FFF2-40B4-BE49-F238E27FC236}">
                <a16:creationId xmlns:a16="http://schemas.microsoft.com/office/drawing/2014/main" id="{A9E42C45-0FBE-84A3-6B21-26068A707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00" t="5925" r="8000" b="26876"/>
          <a:stretch>
            <a:fillRect/>
          </a:stretch>
        </p:blipFill>
        <p:spPr bwMode="auto">
          <a:xfrm>
            <a:off x="2322364" y="4644727"/>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one Fumeur&quot; - Images et vidéos libres de droits | Adobe Stock">
            <a:extLst>
              <a:ext uri="{FF2B5EF4-FFF2-40B4-BE49-F238E27FC236}">
                <a16:creationId xmlns:a16="http://schemas.microsoft.com/office/drawing/2014/main" id="{218B03E8-9AA2-6B01-8CE9-5F328DCDC6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00" t="5925" r="8000" b="26876"/>
          <a:stretch>
            <a:fillRect/>
          </a:stretch>
        </p:blipFill>
        <p:spPr bwMode="auto">
          <a:xfrm>
            <a:off x="6642844" y="3995693"/>
            <a:ext cx="144016" cy="153617"/>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4">
            <a:extLst>
              <a:ext uri="{FF2B5EF4-FFF2-40B4-BE49-F238E27FC236}">
                <a16:creationId xmlns:a16="http://schemas.microsoft.com/office/drawing/2014/main" id="{C9450D39-579C-37AC-B917-B0C1CF620A56}"/>
              </a:ext>
            </a:extLst>
          </p:cNvPr>
          <p:cNvSpPr txBox="1">
            <a:spLocks/>
          </p:cNvSpPr>
          <p:nvPr/>
        </p:nvSpPr>
        <p:spPr bwMode="auto">
          <a:xfrm>
            <a:off x="882204" y="817419"/>
            <a:ext cx="7954812" cy="3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defTabSz="993775" rtl="0" eaLnBrk="1" fontAlgn="base" hangingPunct="1">
              <a:spcBef>
                <a:spcPct val="20000"/>
              </a:spcBef>
              <a:spcAft>
                <a:spcPct val="0"/>
              </a:spcAft>
              <a:buClr>
                <a:srgbClr val="131313"/>
              </a:buClr>
              <a:buNone/>
              <a:defRPr sz="2000" b="1">
                <a:solidFill>
                  <a:srgbClr val="131313"/>
                </a:solidFill>
                <a:latin typeface="Arial" charset="0"/>
                <a:ea typeface="+mn-ea"/>
                <a:cs typeface="+mn-cs"/>
              </a:defRPr>
            </a:lvl1pPr>
            <a:lvl2pPr marL="457200" indent="0" algn="l" defTabSz="993775" rtl="0" eaLnBrk="1" fontAlgn="base" hangingPunct="1">
              <a:spcBef>
                <a:spcPct val="20000"/>
              </a:spcBef>
              <a:spcAft>
                <a:spcPct val="0"/>
              </a:spcAft>
              <a:buClr>
                <a:srgbClr val="131313"/>
              </a:buClr>
              <a:buNone/>
              <a:defRPr sz="1800">
                <a:solidFill>
                  <a:srgbClr val="131313"/>
                </a:solidFill>
                <a:latin typeface="Arial" charset="0"/>
                <a:ea typeface="+mn-ea"/>
                <a:cs typeface="+mn-cs"/>
              </a:defRPr>
            </a:lvl2pPr>
            <a:lvl3pPr marL="914400" indent="0" algn="l" defTabSz="993775" rtl="0" eaLnBrk="1" fontAlgn="base" hangingPunct="1">
              <a:spcBef>
                <a:spcPct val="20000"/>
              </a:spcBef>
              <a:spcAft>
                <a:spcPct val="0"/>
              </a:spcAft>
              <a:buClr>
                <a:srgbClr val="000000"/>
              </a:buClr>
              <a:buNone/>
              <a:defRPr sz="1600">
                <a:solidFill>
                  <a:srgbClr val="131313"/>
                </a:solidFill>
                <a:latin typeface="Arial" charset="0"/>
                <a:ea typeface="+mn-ea"/>
                <a:cs typeface="+mn-cs"/>
              </a:defRPr>
            </a:lvl3pPr>
            <a:lvl4pPr marL="13716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4pPr>
            <a:lvl5pPr marL="18288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5pPr>
            <a:lvl6pPr marL="2286000" indent="0" algn="l" defTabSz="736600" rtl="0" eaLnBrk="1" fontAlgn="base" hangingPunct="1">
              <a:spcBef>
                <a:spcPct val="20000"/>
              </a:spcBef>
              <a:spcAft>
                <a:spcPct val="0"/>
              </a:spcAft>
              <a:buNone/>
              <a:defRPr sz="1400">
                <a:solidFill>
                  <a:schemeClr val="tx1"/>
                </a:solidFill>
                <a:latin typeface="+mn-lt"/>
                <a:ea typeface="+mn-ea"/>
                <a:cs typeface="+mn-cs"/>
              </a:defRPr>
            </a:lvl6pPr>
            <a:lvl7pPr marL="2743200" indent="0" algn="l" defTabSz="736600" rtl="0" eaLnBrk="1" fontAlgn="base" hangingPunct="1">
              <a:spcBef>
                <a:spcPct val="20000"/>
              </a:spcBef>
              <a:spcAft>
                <a:spcPct val="0"/>
              </a:spcAft>
              <a:buNone/>
              <a:defRPr sz="1400">
                <a:solidFill>
                  <a:schemeClr val="tx1"/>
                </a:solidFill>
                <a:latin typeface="+mn-lt"/>
                <a:ea typeface="+mn-ea"/>
                <a:cs typeface="+mn-cs"/>
              </a:defRPr>
            </a:lvl7pPr>
            <a:lvl8pPr marL="3200400" indent="0" algn="l" defTabSz="736600" rtl="0" eaLnBrk="1" fontAlgn="base" hangingPunct="1">
              <a:spcBef>
                <a:spcPct val="20000"/>
              </a:spcBef>
              <a:spcAft>
                <a:spcPct val="0"/>
              </a:spcAft>
              <a:buNone/>
              <a:defRPr sz="1400">
                <a:solidFill>
                  <a:schemeClr val="tx1"/>
                </a:solidFill>
                <a:latin typeface="+mn-lt"/>
                <a:ea typeface="+mn-ea"/>
                <a:cs typeface="+mn-cs"/>
              </a:defRPr>
            </a:lvl8pPr>
            <a:lvl9pPr marL="3657600" indent="0" algn="l" defTabSz="736600" rtl="0" eaLnBrk="1" fontAlgn="base" hangingPunct="1">
              <a:spcBef>
                <a:spcPct val="20000"/>
              </a:spcBef>
              <a:spcAft>
                <a:spcPct val="0"/>
              </a:spcAft>
              <a:buNone/>
              <a:defRPr sz="1400">
                <a:solidFill>
                  <a:schemeClr val="tx1"/>
                </a:solidFill>
                <a:latin typeface="+mn-lt"/>
                <a:ea typeface="+mn-ea"/>
                <a:cs typeface="+mn-cs"/>
              </a:defRPr>
            </a:lvl9pPr>
          </a:lstStyle>
          <a:p>
            <a:r>
              <a:rPr lang="fr-CH" sz="2400" kern="0" dirty="0" err="1">
                <a:latin typeface="Arial"/>
              </a:rPr>
              <a:t>Raucherzonen</a:t>
            </a:r>
            <a:endParaRPr lang="fr-CH" sz="2400" kern="0" dirty="0"/>
          </a:p>
        </p:txBody>
      </p:sp>
      <p:sp>
        <p:nvSpPr>
          <p:cNvPr id="9" name="Espace réservé du texte 4">
            <a:extLst>
              <a:ext uri="{FF2B5EF4-FFF2-40B4-BE49-F238E27FC236}">
                <a16:creationId xmlns:a16="http://schemas.microsoft.com/office/drawing/2014/main" id="{EC2B22E3-351D-1104-3493-9B2CAA76A8F1}"/>
              </a:ext>
            </a:extLst>
          </p:cNvPr>
          <p:cNvSpPr txBox="1">
            <a:spLocks/>
          </p:cNvSpPr>
          <p:nvPr/>
        </p:nvSpPr>
        <p:spPr bwMode="auto">
          <a:xfrm>
            <a:off x="738188" y="1593051"/>
            <a:ext cx="1728192" cy="3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defTabSz="993775" rtl="0" eaLnBrk="1" fontAlgn="base" hangingPunct="1">
              <a:spcBef>
                <a:spcPct val="20000"/>
              </a:spcBef>
              <a:spcAft>
                <a:spcPct val="0"/>
              </a:spcAft>
              <a:buClr>
                <a:srgbClr val="131313"/>
              </a:buClr>
              <a:buNone/>
              <a:defRPr sz="2000" b="1">
                <a:solidFill>
                  <a:srgbClr val="131313"/>
                </a:solidFill>
                <a:latin typeface="Arial" charset="0"/>
                <a:ea typeface="+mn-ea"/>
                <a:cs typeface="+mn-cs"/>
              </a:defRPr>
            </a:lvl1pPr>
            <a:lvl2pPr marL="457200" indent="0" algn="l" defTabSz="993775" rtl="0" eaLnBrk="1" fontAlgn="base" hangingPunct="1">
              <a:spcBef>
                <a:spcPct val="20000"/>
              </a:spcBef>
              <a:spcAft>
                <a:spcPct val="0"/>
              </a:spcAft>
              <a:buClr>
                <a:srgbClr val="131313"/>
              </a:buClr>
              <a:buNone/>
              <a:defRPr sz="1800">
                <a:solidFill>
                  <a:srgbClr val="131313"/>
                </a:solidFill>
                <a:latin typeface="Arial" charset="0"/>
                <a:ea typeface="+mn-ea"/>
                <a:cs typeface="+mn-cs"/>
              </a:defRPr>
            </a:lvl2pPr>
            <a:lvl3pPr marL="914400" indent="0" algn="l" defTabSz="993775" rtl="0" eaLnBrk="1" fontAlgn="base" hangingPunct="1">
              <a:spcBef>
                <a:spcPct val="20000"/>
              </a:spcBef>
              <a:spcAft>
                <a:spcPct val="0"/>
              </a:spcAft>
              <a:buClr>
                <a:srgbClr val="000000"/>
              </a:buClr>
              <a:buNone/>
              <a:defRPr sz="1600">
                <a:solidFill>
                  <a:srgbClr val="131313"/>
                </a:solidFill>
                <a:latin typeface="Arial" charset="0"/>
                <a:ea typeface="+mn-ea"/>
                <a:cs typeface="+mn-cs"/>
              </a:defRPr>
            </a:lvl3pPr>
            <a:lvl4pPr marL="13716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4pPr>
            <a:lvl5pPr marL="18288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5pPr>
            <a:lvl6pPr marL="2286000" indent="0" algn="l" defTabSz="736600" rtl="0" eaLnBrk="1" fontAlgn="base" hangingPunct="1">
              <a:spcBef>
                <a:spcPct val="20000"/>
              </a:spcBef>
              <a:spcAft>
                <a:spcPct val="0"/>
              </a:spcAft>
              <a:buNone/>
              <a:defRPr sz="1400">
                <a:solidFill>
                  <a:schemeClr val="tx1"/>
                </a:solidFill>
                <a:latin typeface="+mn-lt"/>
                <a:ea typeface="+mn-ea"/>
                <a:cs typeface="+mn-cs"/>
              </a:defRPr>
            </a:lvl6pPr>
            <a:lvl7pPr marL="2743200" indent="0" algn="l" defTabSz="736600" rtl="0" eaLnBrk="1" fontAlgn="base" hangingPunct="1">
              <a:spcBef>
                <a:spcPct val="20000"/>
              </a:spcBef>
              <a:spcAft>
                <a:spcPct val="0"/>
              </a:spcAft>
              <a:buNone/>
              <a:defRPr sz="1400">
                <a:solidFill>
                  <a:schemeClr val="tx1"/>
                </a:solidFill>
                <a:latin typeface="+mn-lt"/>
                <a:ea typeface="+mn-ea"/>
                <a:cs typeface="+mn-cs"/>
              </a:defRPr>
            </a:lvl7pPr>
            <a:lvl8pPr marL="3200400" indent="0" algn="l" defTabSz="736600" rtl="0" eaLnBrk="1" fontAlgn="base" hangingPunct="1">
              <a:spcBef>
                <a:spcPct val="20000"/>
              </a:spcBef>
              <a:spcAft>
                <a:spcPct val="0"/>
              </a:spcAft>
              <a:buNone/>
              <a:defRPr sz="1400">
                <a:solidFill>
                  <a:schemeClr val="tx1"/>
                </a:solidFill>
                <a:latin typeface="+mn-lt"/>
                <a:ea typeface="+mn-ea"/>
                <a:cs typeface="+mn-cs"/>
              </a:defRPr>
            </a:lvl8pPr>
            <a:lvl9pPr marL="3657600" indent="0" algn="l" defTabSz="736600" rtl="0" eaLnBrk="1" fontAlgn="base" hangingPunct="1">
              <a:spcBef>
                <a:spcPct val="20000"/>
              </a:spcBef>
              <a:spcAft>
                <a:spcPct val="0"/>
              </a:spcAft>
              <a:buNone/>
              <a:defRPr sz="1400">
                <a:solidFill>
                  <a:schemeClr val="tx1"/>
                </a:solidFill>
                <a:latin typeface="+mn-lt"/>
                <a:ea typeface="+mn-ea"/>
                <a:cs typeface="+mn-cs"/>
              </a:defRPr>
            </a:lvl9pPr>
          </a:lstStyle>
          <a:p>
            <a:r>
              <a:rPr lang="fr-CH" sz="2400" kern="0" dirty="0" err="1">
                <a:latin typeface="Arial"/>
              </a:rPr>
              <a:t>Charuque</a:t>
            </a:r>
            <a:endParaRPr lang="fr-CH" sz="2400" kern="0" dirty="0"/>
          </a:p>
        </p:txBody>
      </p:sp>
      <p:sp>
        <p:nvSpPr>
          <p:cNvPr id="10" name="Espace réservé du texte 4">
            <a:extLst>
              <a:ext uri="{FF2B5EF4-FFF2-40B4-BE49-F238E27FC236}">
                <a16:creationId xmlns:a16="http://schemas.microsoft.com/office/drawing/2014/main" id="{DD8C86D3-5134-5B17-AB92-C8AAA2647C49}"/>
              </a:ext>
            </a:extLst>
          </p:cNvPr>
          <p:cNvSpPr txBox="1">
            <a:spLocks/>
          </p:cNvSpPr>
          <p:nvPr/>
        </p:nvSpPr>
        <p:spPr bwMode="auto">
          <a:xfrm>
            <a:off x="5202684" y="1593051"/>
            <a:ext cx="3960440" cy="3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defTabSz="993775" rtl="0" eaLnBrk="1" fontAlgn="base" hangingPunct="1">
              <a:spcBef>
                <a:spcPct val="20000"/>
              </a:spcBef>
              <a:spcAft>
                <a:spcPct val="0"/>
              </a:spcAft>
              <a:buClr>
                <a:srgbClr val="131313"/>
              </a:buClr>
              <a:buNone/>
              <a:defRPr sz="2000" b="1">
                <a:solidFill>
                  <a:srgbClr val="131313"/>
                </a:solidFill>
                <a:latin typeface="Arial" charset="0"/>
                <a:ea typeface="+mn-ea"/>
                <a:cs typeface="+mn-cs"/>
              </a:defRPr>
            </a:lvl1pPr>
            <a:lvl2pPr marL="457200" indent="0" algn="l" defTabSz="993775" rtl="0" eaLnBrk="1" fontAlgn="base" hangingPunct="1">
              <a:spcBef>
                <a:spcPct val="20000"/>
              </a:spcBef>
              <a:spcAft>
                <a:spcPct val="0"/>
              </a:spcAft>
              <a:buClr>
                <a:srgbClr val="131313"/>
              </a:buClr>
              <a:buNone/>
              <a:defRPr sz="1800">
                <a:solidFill>
                  <a:srgbClr val="131313"/>
                </a:solidFill>
                <a:latin typeface="Arial" charset="0"/>
                <a:ea typeface="+mn-ea"/>
                <a:cs typeface="+mn-cs"/>
              </a:defRPr>
            </a:lvl2pPr>
            <a:lvl3pPr marL="914400" indent="0" algn="l" defTabSz="993775" rtl="0" eaLnBrk="1" fontAlgn="base" hangingPunct="1">
              <a:spcBef>
                <a:spcPct val="20000"/>
              </a:spcBef>
              <a:spcAft>
                <a:spcPct val="0"/>
              </a:spcAft>
              <a:buClr>
                <a:srgbClr val="000000"/>
              </a:buClr>
              <a:buNone/>
              <a:defRPr sz="1600">
                <a:solidFill>
                  <a:srgbClr val="131313"/>
                </a:solidFill>
                <a:latin typeface="Arial" charset="0"/>
                <a:ea typeface="+mn-ea"/>
                <a:cs typeface="+mn-cs"/>
              </a:defRPr>
            </a:lvl3pPr>
            <a:lvl4pPr marL="13716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4pPr>
            <a:lvl5pPr marL="18288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5pPr>
            <a:lvl6pPr marL="2286000" indent="0" algn="l" defTabSz="736600" rtl="0" eaLnBrk="1" fontAlgn="base" hangingPunct="1">
              <a:spcBef>
                <a:spcPct val="20000"/>
              </a:spcBef>
              <a:spcAft>
                <a:spcPct val="0"/>
              </a:spcAft>
              <a:buNone/>
              <a:defRPr sz="1400">
                <a:solidFill>
                  <a:schemeClr val="tx1"/>
                </a:solidFill>
                <a:latin typeface="+mn-lt"/>
                <a:ea typeface="+mn-ea"/>
                <a:cs typeface="+mn-cs"/>
              </a:defRPr>
            </a:lvl6pPr>
            <a:lvl7pPr marL="2743200" indent="0" algn="l" defTabSz="736600" rtl="0" eaLnBrk="1" fontAlgn="base" hangingPunct="1">
              <a:spcBef>
                <a:spcPct val="20000"/>
              </a:spcBef>
              <a:spcAft>
                <a:spcPct val="0"/>
              </a:spcAft>
              <a:buNone/>
              <a:defRPr sz="1400">
                <a:solidFill>
                  <a:schemeClr val="tx1"/>
                </a:solidFill>
                <a:latin typeface="+mn-lt"/>
                <a:ea typeface="+mn-ea"/>
                <a:cs typeface="+mn-cs"/>
              </a:defRPr>
            </a:lvl7pPr>
            <a:lvl8pPr marL="3200400" indent="0" algn="l" defTabSz="736600" rtl="0" eaLnBrk="1" fontAlgn="base" hangingPunct="1">
              <a:spcBef>
                <a:spcPct val="20000"/>
              </a:spcBef>
              <a:spcAft>
                <a:spcPct val="0"/>
              </a:spcAft>
              <a:buNone/>
              <a:defRPr sz="1400">
                <a:solidFill>
                  <a:schemeClr val="tx1"/>
                </a:solidFill>
                <a:latin typeface="+mn-lt"/>
                <a:ea typeface="+mn-ea"/>
                <a:cs typeface="+mn-cs"/>
              </a:defRPr>
            </a:lvl8pPr>
            <a:lvl9pPr marL="3657600" indent="0" algn="l" defTabSz="736600" rtl="0" eaLnBrk="1" fontAlgn="base" hangingPunct="1">
              <a:spcBef>
                <a:spcPct val="20000"/>
              </a:spcBef>
              <a:spcAft>
                <a:spcPct val="0"/>
              </a:spcAft>
              <a:buNone/>
              <a:defRPr sz="1400">
                <a:solidFill>
                  <a:schemeClr val="tx1"/>
                </a:solidFill>
                <a:latin typeface="+mn-lt"/>
                <a:ea typeface="+mn-ea"/>
                <a:cs typeface="+mn-cs"/>
              </a:defRPr>
            </a:lvl9pPr>
          </a:lstStyle>
          <a:p>
            <a:r>
              <a:rPr lang="fr-CH" sz="2400" kern="0" dirty="0" err="1">
                <a:latin typeface="Arial"/>
              </a:rPr>
              <a:t>Steinbruch</a:t>
            </a:r>
            <a:r>
              <a:rPr lang="fr-CH" sz="2400" kern="0" dirty="0">
                <a:latin typeface="Arial"/>
              </a:rPr>
              <a:t> </a:t>
            </a:r>
            <a:r>
              <a:rPr lang="fr-CH" sz="2400" kern="0" dirty="0" err="1">
                <a:latin typeface="Arial"/>
              </a:rPr>
              <a:t>Tscharner</a:t>
            </a:r>
            <a:endParaRPr lang="fr-CH" sz="2400" kern="0" dirty="0">
              <a:latin typeface="Arial"/>
            </a:endParaRPr>
          </a:p>
        </p:txBody>
      </p:sp>
      <p:sp>
        <p:nvSpPr>
          <p:cNvPr id="2" name="Rectangle 1">
            <a:extLst>
              <a:ext uri="{FF2B5EF4-FFF2-40B4-BE49-F238E27FC236}">
                <a16:creationId xmlns:a16="http://schemas.microsoft.com/office/drawing/2014/main" id="{8A8518D3-ED28-EDA4-1307-3914CE43D647}"/>
              </a:ext>
            </a:extLst>
          </p:cNvPr>
          <p:cNvSpPr>
            <a:spLocks noChangeArrowheads="1"/>
          </p:cNvSpPr>
          <p:nvPr/>
        </p:nvSpPr>
        <p:spPr bwMode="auto">
          <a:xfrm>
            <a:off x="522164" y="6680664"/>
            <a:ext cx="99552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fr-FR" sz="2400" b="1" i="0" u="none" strike="noStrike" cap="none" normalizeH="0" baseline="0" dirty="0">
                <a:ln>
                  <a:noFill/>
                </a:ln>
                <a:solidFill>
                  <a:srgbClr val="C00000"/>
                </a:solidFill>
                <a:effectLst/>
                <a:latin typeface="Arial" panose="020B0604020202020204" pitchFamily="34" charset="0"/>
              </a:rPr>
              <a:t>Das Rauchen außerhalb dieser Bereiche ist strengstens untersagt.</a:t>
            </a:r>
          </a:p>
        </p:txBody>
      </p:sp>
    </p:spTree>
    <p:extLst>
      <p:ext uri="{BB962C8B-B14F-4D97-AF65-F5344CB8AC3E}">
        <p14:creationId xmlns:p14="http://schemas.microsoft.com/office/powerpoint/2010/main" val="338732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de-CH" sz="3400" dirty="0"/>
              <a:t>Was ist im Falle eines Unfalls zu tun?</a:t>
            </a:r>
            <a:endParaRPr lang="fr-FR" sz="3400" dirty="0"/>
          </a:p>
        </p:txBody>
      </p:sp>
      <p:sp>
        <p:nvSpPr>
          <p:cNvPr id="4" name="ZoneTexte 3">
            <a:extLst>
              <a:ext uri="{FF2B5EF4-FFF2-40B4-BE49-F238E27FC236}">
                <a16:creationId xmlns:a16="http://schemas.microsoft.com/office/drawing/2014/main" id="{BA46E105-2BA2-4441-AD02-420321D9FD97}"/>
              </a:ext>
            </a:extLst>
          </p:cNvPr>
          <p:cNvSpPr txBox="1"/>
          <p:nvPr/>
        </p:nvSpPr>
        <p:spPr>
          <a:xfrm>
            <a:off x="2713584" y="1448117"/>
            <a:ext cx="7992888" cy="584775"/>
          </a:xfrm>
          <a:prstGeom prst="rect">
            <a:avLst/>
          </a:prstGeom>
          <a:noFill/>
        </p:spPr>
        <p:txBody>
          <a:bodyPr wrap="square" rtlCol="0">
            <a:spAutoFit/>
          </a:bodyPr>
          <a:lstStyle/>
          <a:p>
            <a:r>
              <a:rPr lang="de-DE" sz="1600" dirty="0"/>
              <a:t>Die Notrufnummer finden Sie auf dem Aufkleber, den Sie bei Ihrer Ankunft vor Ort erhalten. Sie können sie auch speichern.</a:t>
            </a: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EB8D3718-0B0A-1389-2269-8DE4A8930725}"/>
              </a:ext>
            </a:extLst>
          </p:cNvPr>
          <p:cNvPicPr>
            <a:picLocks noChangeAspect="1"/>
          </p:cNvPicPr>
          <p:nvPr/>
        </p:nvPicPr>
        <p:blipFill>
          <a:blip r:embed="rId2"/>
          <a:stretch>
            <a:fillRect/>
          </a:stretch>
        </p:blipFill>
        <p:spPr>
          <a:xfrm>
            <a:off x="661988" y="2032892"/>
            <a:ext cx="9309722" cy="5348139"/>
          </a:xfrm>
          <a:prstGeom prst="rect">
            <a:avLst/>
          </a:prstGeom>
        </p:spPr>
      </p:pic>
    </p:spTree>
    <p:extLst>
      <p:ext uri="{BB962C8B-B14F-4D97-AF65-F5344CB8AC3E}">
        <p14:creationId xmlns:p14="http://schemas.microsoft.com/office/powerpoint/2010/main" val="2666148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Evakuationsplan</a:t>
            </a:r>
            <a:endParaRPr lang="fr-FR" sz="3400" dirty="0"/>
          </a:p>
        </p:txBody>
      </p:sp>
      <p:sp>
        <p:nvSpPr>
          <p:cNvPr id="11" name="Rectangle 10">
            <a:extLst>
              <a:ext uri="{FF2B5EF4-FFF2-40B4-BE49-F238E27FC236}">
                <a16:creationId xmlns:a16="http://schemas.microsoft.com/office/drawing/2014/main" id="{8E85C822-9C10-4339-AD2E-C53C9AD9D1C8}"/>
              </a:ext>
            </a:extLst>
          </p:cNvPr>
          <p:cNvSpPr/>
          <p:nvPr/>
        </p:nvSpPr>
        <p:spPr bwMode="auto">
          <a:xfrm>
            <a:off x="594172" y="3564607"/>
            <a:ext cx="1168052" cy="1856524"/>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grpSp>
        <p:nvGrpSpPr>
          <p:cNvPr id="15" name="Groupe 14">
            <a:extLst>
              <a:ext uri="{FF2B5EF4-FFF2-40B4-BE49-F238E27FC236}">
                <a16:creationId xmlns:a16="http://schemas.microsoft.com/office/drawing/2014/main" id="{578B605D-017F-BD8C-B5B1-C22DD9E86B31}"/>
              </a:ext>
            </a:extLst>
          </p:cNvPr>
          <p:cNvGrpSpPr/>
          <p:nvPr/>
        </p:nvGrpSpPr>
        <p:grpSpPr>
          <a:xfrm>
            <a:off x="378148" y="1474762"/>
            <a:ext cx="9163294" cy="5330006"/>
            <a:chOff x="378148" y="1474762"/>
            <a:chExt cx="9163294" cy="5330006"/>
          </a:xfrm>
        </p:grpSpPr>
        <p:grpSp>
          <p:nvGrpSpPr>
            <p:cNvPr id="16" name="Groupe 15">
              <a:extLst>
                <a:ext uri="{FF2B5EF4-FFF2-40B4-BE49-F238E27FC236}">
                  <a16:creationId xmlns:a16="http://schemas.microsoft.com/office/drawing/2014/main" id="{FBC6CFA8-75F2-93A4-07CD-5F8CD3815D2A}"/>
                </a:ext>
              </a:extLst>
            </p:cNvPr>
            <p:cNvGrpSpPr/>
            <p:nvPr/>
          </p:nvGrpSpPr>
          <p:grpSpPr>
            <a:xfrm>
              <a:off x="625188" y="1474762"/>
              <a:ext cx="8916254" cy="5330006"/>
              <a:chOff x="625188" y="1474762"/>
              <a:chExt cx="8916254" cy="5330006"/>
            </a:xfrm>
          </p:grpSpPr>
          <p:pic>
            <p:nvPicPr>
              <p:cNvPr id="18" name="Picture 6">
                <a:extLst>
                  <a:ext uri="{FF2B5EF4-FFF2-40B4-BE49-F238E27FC236}">
                    <a16:creationId xmlns:a16="http://schemas.microsoft.com/office/drawing/2014/main" id="{E922881E-6A16-9D13-C8EF-47D83734E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64" y="1670793"/>
                <a:ext cx="8572500" cy="513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Oval 7">
                <a:extLst>
                  <a:ext uri="{FF2B5EF4-FFF2-40B4-BE49-F238E27FC236}">
                    <a16:creationId xmlns:a16="http://schemas.microsoft.com/office/drawing/2014/main" id="{6A19DCB7-FB8A-EA9F-8F63-6114AC8165A4}"/>
                  </a:ext>
                </a:extLst>
              </p:cNvPr>
              <p:cNvSpPr>
                <a:spLocks noChangeArrowheads="1"/>
              </p:cNvSpPr>
              <p:nvPr/>
            </p:nvSpPr>
            <p:spPr bwMode="auto">
              <a:xfrm>
                <a:off x="7719764" y="5055343"/>
                <a:ext cx="360363" cy="323850"/>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Oval 8">
                <a:extLst>
                  <a:ext uri="{FF2B5EF4-FFF2-40B4-BE49-F238E27FC236}">
                    <a16:creationId xmlns:a16="http://schemas.microsoft.com/office/drawing/2014/main" id="{053522C2-4C3D-C83B-D752-42915D762ABF}"/>
                  </a:ext>
                </a:extLst>
              </p:cNvPr>
              <p:cNvSpPr>
                <a:spLocks noChangeArrowheads="1"/>
              </p:cNvSpPr>
              <p:nvPr/>
            </p:nvSpPr>
            <p:spPr bwMode="auto">
              <a:xfrm>
                <a:off x="8080127" y="5163293"/>
                <a:ext cx="360362" cy="323850"/>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Oval 9">
                <a:extLst>
                  <a:ext uri="{FF2B5EF4-FFF2-40B4-BE49-F238E27FC236}">
                    <a16:creationId xmlns:a16="http://schemas.microsoft.com/office/drawing/2014/main" id="{9A7F4B6E-BE74-56CC-E749-A9617428E4FA}"/>
                  </a:ext>
                </a:extLst>
              </p:cNvPr>
              <p:cNvSpPr>
                <a:spLocks noChangeArrowheads="1"/>
              </p:cNvSpPr>
              <p:nvPr/>
            </p:nvSpPr>
            <p:spPr bwMode="auto">
              <a:xfrm>
                <a:off x="8475414" y="5306168"/>
                <a:ext cx="252413" cy="252413"/>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Oval 10">
                <a:extLst>
                  <a:ext uri="{FF2B5EF4-FFF2-40B4-BE49-F238E27FC236}">
                    <a16:creationId xmlns:a16="http://schemas.microsoft.com/office/drawing/2014/main" id="{0C473C38-B6B5-7311-3BEF-4A10E1129281}"/>
                  </a:ext>
                </a:extLst>
              </p:cNvPr>
              <p:cNvSpPr>
                <a:spLocks noChangeArrowheads="1"/>
              </p:cNvSpPr>
              <p:nvPr/>
            </p:nvSpPr>
            <p:spPr bwMode="auto">
              <a:xfrm>
                <a:off x="8764339" y="5379193"/>
                <a:ext cx="252413" cy="252413"/>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Rectangle 11">
                <a:extLst>
                  <a:ext uri="{FF2B5EF4-FFF2-40B4-BE49-F238E27FC236}">
                    <a16:creationId xmlns:a16="http://schemas.microsoft.com/office/drawing/2014/main" id="{3AA39829-3D21-E893-4D27-55B310739E0A}"/>
                  </a:ext>
                </a:extLst>
              </p:cNvPr>
              <p:cNvSpPr>
                <a:spLocks noChangeArrowheads="1"/>
              </p:cNvSpPr>
              <p:nvPr/>
            </p:nvSpPr>
            <p:spPr bwMode="auto">
              <a:xfrm rot="1200000">
                <a:off x="9088189" y="5436343"/>
                <a:ext cx="73025" cy="122238"/>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Rectangle 12">
                <a:extLst>
                  <a:ext uri="{FF2B5EF4-FFF2-40B4-BE49-F238E27FC236}">
                    <a16:creationId xmlns:a16="http://schemas.microsoft.com/office/drawing/2014/main" id="{F892CD6D-B34B-204A-A67B-9DF7343689D4}"/>
                  </a:ext>
                </a:extLst>
              </p:cNvPr>
              <p:cNvSpPr>
                <a:spLocks noChangeArrowheads="1"/>
              </p:cNvSpPr>
              <p:nvPr/>
            </p:nvSpPr>
            <p:spPr bwMode="auto">
              <a:xfrm rot="1260000">
                <a:off x="7861052" y="3185268"/>
                <a:ext cx="147637" cy="698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Rectangle 13">
                <a:extLst>
                  <a:ext uri="{FF2B5EF4-FFF2-40B4-BE49-F238E27FC236}">
                    <a16:creationId xmlns:a16="http://schemas.microsoft.com/office/drawing/2014/main" id="{BE8B04F3-1C3D-DAC3-4EC2-488C2C0B6391}"/>
                  </a:ext>
                </a:extLst>
              </p:cNvPr>
              <p:cNvSpPr>
                <a:spLocks noChangeArrowheads="1"/>
              </p:cNvSpPr>
              <p:nvPr/>
            </p:nvSpPr>
            <p:spPr bwMode="auto">
              <a:xfrm rot="1200000">
                <a:off x="8151564" y="2823318"/>
                <a:ext cx="73025" cy="122238"/>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14">
                <a:extLst>
                  <a:ext uri="{FF2B5EF4-FFF2-40B4-BE49-F238E27FC236}">
                    <a16:creationId xmlns:a16="http://schemas.microsoft.com/office/drawing/2014/main" id="{0801713F-6AD8-AF01-EFD2-0C41938EEA1B}"/>
                  </a:ext>
                </a:extLst>
              </p:cNvPr>
              <p:cNvSpPr>
                <a:spLocks noChangeArrowheads="1"/>
              </p:cNvSpPr>
              <p:nvPr/>
            </p:nvSpPr>
            <p:spPr bwMode="auto">
              <a:xfrm rot="1200000">
                <a:off x="9088189" y="2102593"/>
                <a:ext cx="73025" cy="122238"/>
              </a:xfrm>
              <a:prstGeom prst="rect">
                <a:avLst/>
              </a:prstGeom>
              <a:solidFill>
                <a:srgbClr val="FF00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Text Box 15">
                <a:extLst>
                  <a:ext uri="{FF2B5EF4-FFF2-40B4-BE49-F238E27FC236}">
                    <a16:creationId xmlns:a16="http://schemas.microsoft.com/office/drawing/2014/main" id="{F03A384C-7926-A8DF-1861-34A31F7EFE31}"/>
                  </a:ext>
                </a:extLst>
              </p:cNvPr>
              <p:cNvSpPr txBox="1">
                <a:spLocks noChangeArrowheads="1"/>
              </p:cNvSpPr>
              <p:nvPr/>
            </p:nvSpPr>
            <p:spPr bwMode="auto">
              <a:xfrm>
                <a:off x="8943727" y="1958131"/>
                <a:ext cx="3683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fr-CH" altLang="de-DE" sz="600" b="0" i="0" u="none" strike="noStrike" kern="0" cap="none" spc="0" normalizeH="0" baseline="0" noProof="0">
                    <a:ln>
                      <a:noFill/>
                    </a:ln>
                    <a:solidFill>
                      <a:srgbClr val="000000"/>
                    </a:solidFill>
                    <a:effectLst/>
                    <a:uLnTx/>
                    <a:uFillTx/>
                    <a:latin typeface="Arial" panose="020B0604020202020204" pitchFamily="34" charset="0"/>
                    <a:ea typeface="+mn-ea"/>
                    <a:cs typeface="+mn-cs"/>
                  </a:rPr>
                  <a:t>215C</a:t>
                </a:r>
                <a:endParaRPr kumimoji="0" lang="de-DE" altLang="de-DE" sz="6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16">
                <a:extLst>
                  <a:ext uri="{FF2B5EF4-FFF2-40B4-BE49-F238E27FC236}">
                    <a16:creationId xmlns:a16="http://schemas.microsoft.com/office/drawing/2014/main" id="{D3386D6D-1B50-393F-12F0-BCC808B3A505}"/>
                  </a:ext>
                </a:extLst>
              </p:cNvPr>
              <p:cNvSpPr>
                <a:spLocks noChangeArrowheads="1"/>
              </p:cNvSpPr>
              <p:nvPr/>
            </p:nvSpPr>
            <p:spPr bwMode="auto">
              <a:xfrm rot="1560000">
                <a:off x="5703639" y="4841031"/>
                <a:ext cx="550863" cy="214312"/>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9" name="Picture 17" descr="E11">
                <a:extLst>
                  <a:ext uri="{FF2B5EF4-FFF2-40B4-BE49-F238E27FC236}">
                    <a16:creationId xmlns:a16="http://schemas.microsoft.com/office/drawing/2014/main" id="{FB2CF547-4F9A-5BA6-8C7F-AAD764B8D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796" y="1474762"/>
                <a:ext cx="895726" cy="89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8">
                <a:extLst>
                  <a:ext uri="{FF2B5EF4-FFF2-40B4-BE49-F238E27FC236}">
                    <a16:creationId xmlns:a16="http://schemas.microsoft.com/office/drawing/2014/main" id="{2BEC7D33-7A51-9096-A27A-5773251A56CF}"/>
                  </a:ext>
                </a:extLst>
              </p:cNvPr>
              <p:cNvSpPr>
                <a:spLocks noChangeArrowheads="1"/>
              </p:cNvSpPr>
              <p:nvPr/>
            </p:nvSpPr>
            <p:spPr bwMode="auto">
              <a:xfrm rot="1560000">
                <a:off x="4363789" y="4514006"/>
                <a:ext cx="750888" cy="79375"/>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Rectangle 19">
                <a:extLst>
                  <a:ext uri="{FF2B5EF4-FFF2-40B4-BE49-F238E27FC236}">
                    <a16:creationId xmlns:a16="http://schemas.microsoft.com/office/drawing/2014/main" id="{66FF3C51-E594-6A51-130A-2B373E03E659}"/>
                  </a:ext>
                </a:extLst>
              </p:cNvPr>
              <p:cNvSpPr>
                <a:spLocks noChangeArrowheads="1"/>
              </p:cNvSpPr>
              <p:nvPr/>
            </p:nvSpPr>
            <p:spPr bwMode="auto">
              <a:xfrm rot="1560000">
                <a:off x="4268539" y="4598143"/>
                <a:ext cx="863600" cy="71438"/>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Rectangle 20">
                <a:extLst>
                  <a:ext uri="{FF2B5EF4-FFF2-40B4-BE49-F238E27FC236}">
                    <a16:creationId xmlns:a16="http://schemas.microsoft.com/office/drawing/2014/main" id="{2D3FCCEC-7756-E2A5-8DC9-BCB727FFE34F}"/>
                  </a:ext>
                </a:extLst>
              </p:cNvPr>
              <p:cNvSpPr>
                <a:spLocks noChangeArrowheads="1"/>
              </p:cNvSpPr>
              <p:nvPr/>
            </p:nvSpPr>
            <p:spPr bwMode="auto">
              <a:xfrm rot="1560000">
                <a:off x="4551114" y="4663231"/>
                <a:ext cx="171450"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Rectangle 21">
                <a:extLst>
                  <a:ext uri="{FF2B5EF4-FFF2-40B4-BE49-F238E27FC236}">
                    <a16:creationId xmlns:a16="http://schemas.microsoft.com/office/drawing/2014/main" id="{3DA57A26-F542-1346-2DB1-7742B6686E52}"/>
                  </a:ext>
                </a:extLst>
              </p:cNvPr>
              <p:cNvSpPr>
                <a:spLocks noChangeArrowheads="1"/>
              </p:cNvSpPr>
              <p:nvPr/>
            </p:nvSpPr>
            <p:spPr bwMode="auto">
              <a:xfrm rot="1560000">
                <a:off x="4911477" y="4263181"/>
                <a:ext cx="171450"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Rectangle 22">
                <a:extLst>
                  <a:ext uri="{FF2B5EF4-FFF2-40B4-BE49-F238E27FC236}">
                    <a16:creationId xmlns:a16="http://schemas.microsoft.com/office/drawing/2014/main" id="{0C9163CB-A700-FFF0-2A04-56183A69D539}"/>
                  </a:ext>
                </a:extLst>
              </p:cNvPr>
              <p:cNvSpPr>
                <a:spLocks noChangeArrowheads="1"/>
              </p:cNvSpPr>
              <p:nvPr/>
            </p:nvSpPr>
            <p:spPr bwMode="auto">
              <a:xfrm rot="1560000">
                <a:off x="4476502" y="4115543"/>
                <a:ext cx="366712"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Rectangle 23">
                <a:extLst>
                  <a:ext uri="{FF2B5EF4-FFF2-40B4-BE49-F238E27FC236}">
                    <a16:creationId xmlns:a16="http://schemas.microsoft.com/office/drawing/2014/main" id="{F4FC44C4-F739-5261-B0BE-D6694B059B95}"/>
                  </a:ext>
                </a:extLst>
              </p:cNvPr>
              <p:cNvSpPr>
                <a:spLocks noChangeArrowheads="1"/>
              </p:cNvSpPr>
              <p:nvPr/>
            </p:nvSpPr>
            <p:spPr bwMode="auto">
              <a:xfrm rot="1560000">
                <a:off x="4157414" y="3920281"/>
                <a:ext cx="334963" cy="58737"/>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Rectangle 24">
                <a:extLst>
                  <a:ext uri="{FF2B5EF4-FFF2-40B4-BE49-F238E27FC236}">
                    <a16:creationId xmlns:a16="http://schemas.microsoft.com/office/drawing/2014/main" id="{413A9AD5-7DB8-4B50-A4AB-F52FA57A5440}"/>
                  </a:ext>
                </a:extLst>
              </p:cNvPr>
              <p:cNvSpPr>
                <a:spLocks noChangeArrowheads="1"/>
              </p:cNvSpPr>
              <p:nvPr/>
            </p:nvSpPr>
            <p:spPr bwMode="auto">
              <a:xfrm rot="1560000">
                <a:off x="4243139" y="4120306"/>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Rectangle 25">
                <a:extLst>
                  <a:ext uri="{FF2B5EF4-FFF2-40B4-BE49-F238E27FC236}">
                    <a16:creationId xmlns:a16="http://schemas.microsoft.com/office/drawing/2014/main" id="{C57980A9-88E7-AA33-170B-D4F1978CBB11}"/>
                  </a:ext>
                </a:extLst>
              </p:cNvPr>
              <p:cNvSpPr>
                <a:spLocks noChangeArrowheads="1"/>
              </p:cNvSpPr>
              <p:nvPr/>
            </p:nvSpPr>
            <p:spPr bwMode="auto">
              <a:xfrm rot="1560000">
                <a:off x="4058989" y="3775818"/>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Rectangle 26">
                <a:extLst>
                  <a:ext uri="{FF2B5EF4-FFF2-40B4-BE49-F238E27FC236}">
                    <a16:creationId xmlns:a16="http://schemas.microsoft.com/office/drawing/2014/main" id="{09E273D0-2CA7-E75D-2D8A-6943EF0A461B}"/>
                  </a:ext>
                </a:extLst>
              </p:cNvPr>
              <p:cNvSpPr>
                <a:spLocks noChangeArrowheads="1"/>
              </p:cNvSpPr>
              <p:nvPr/>
            </p:nvSpPr>
            <p:spPr bwMode="auto">
              <a:xfrm rot="1560000">
                <a:off x="2495302" y="3326556"/>
                <a:ext cx="144462" cy="71437"/>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Rectangle 27">
                <a:extLst>
                  <a:ext uri="{FF2B5EF4-FFF2-40B4-BE49-F238E27FC236}">
                    <a16:creationId xmlns:a16="http://schemas.microsoft.com/office/drawing/2014/main" id="{6E5A6C79-4C61-AA4B-C27A-D1232B4B0CD7}"/>
                  </a:ext>
                </a:extLst>
              </p:cNvPr>
              <p:cNvSpPr>
                <a:spLocks noChangeArrowheads="1"/>
              </p:cNvSpPr>
              <p:nvPr/>
            </p:nvSpPr>
            <p:spPr bwMode="auto">
              <a:xfrm rot="1560000">
                <a:off x="2098427" y="2964606"/>
                <a:ext cx="288925" cy="161925"/>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Rectangle 28">
                <a:extLst>
                  <a:ext uri="{FF2B5EF4-FFF2-40B4-BE49-F238E27FC236}">
                    <a16:creationId xmlns:a16="http://schemas.microsoft.com/office/drawing/2014/main" id="{518FB884-FBE3-6362-637C-88C1A6258CD0}"/>
                  </a:ext>
                </a:extLst>
              </p:cNvPr>
              <p:cNvSpPr>
                <a:spLocks noChangeArrowheads="1"/>
              </p:cNvSpPr>
              <p:nvPr/>
            </p:nvSpPr>
            <p:spPr bwMode="auto">
              <a:xfrm rot="900000">
                <a:off x="1095127" y="2318493"/>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 name="Rectangle 29">
                <a:extLst>
                  <a:ext uri="{FF2B5EF4-FFF2-40B4-BE49-F238E27FC236}">
                    <a16:creationId xmlns:a16="http://schemas.microsoft.com/office/drawing/2014/main" id="{BFA137E9-5E9A-7495-397A-7E4F5966EB52}"/>
                  </a:ext>
                </a:extLst>
              </p:cNvPr>
              <p:cNvSpPr>
                <a:spLocks noChangeArrowheads="1"/>
              </p:cNvSpPr>
              <p:nvPr/>
            </p:nvSpPr>
            <p:spPr bwMode="auto">
              <a:xfrm rot="1560000">
                <a:off x="2103189" y="2032743"/>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Rectangle 30">
                <a:extLst>
                  <a:ext uri="{FF2B5EF4-FFF2-40B4-BE49-F238E27FC236}">
                    <a16:creationId xmlns:a16="http://schemas.microsoft.com/office/drawing/2014/main" id="{954998D1-86A9-22D5-9BE8-4BB2DA546204}"/>
                  </a:ext>
                </a:extLst>
              </p:cNvPr>
              <p:cNvSpPr>
                <a:spLocks noChangeArrowheads="1"/>
              </p:cNvSpPr>
              <p:nvPr/>
            </p:nvSpPr>
            <p:spPr bwMode="auto">
              <a:xfrm rot="1560000">
                <a:off x="2084139" y="2174031"/>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Rectangle 31">
                <a:extLst>
                  <a:ext uri="{FF2B5EF4-FFF2-40B4-BE49-F238E27FC236}">
                    <a16:creationId xmlns:a16="http://schemas.microsoft.com/office/drawing/2014/main" id="{774687F4-E4EB-ECEB-34F0-F6A24D1FBD4A}"/>
                  </a:ext>
                </a:extLst>
              </p:cNvPr>
              <p:cNvSpPr>
                <a:spLocks noChangeArrowheads="1"/>
              </p:cNvSpPr>
              <p:nvPr/>
            </p:nvSpPr>
            <p:spPr bwMode="auto">
              <a:xfrm rot="1560000">
                <a:off x="3163639" y="2534393"/>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Rectangle 32">
                <a:extLst>
                  <a:ext uri="{FF2B5EF4-FFF2-40B4-BE49-F238E27FC236}">
                    <a16:creationId xmlns:a16="http://schemas.microsoft.com/office/drawing/2014/main" id="{E297823B-8AC2-E253-6574-DDE2236DD31F}"/>
                  </a:ext>
                </a:extLst>
              </p:cNvPr>
              <p:cNvSpPr>
                <a:spLocks noChangeArrowheads="1"/>
              </p:cNvSpPr>
              <p:nvPr/>
            </p:nvSpPr>
            <p:spPr bwMode="auto">
              <a:xfrm rot="900000">
                <a:off x="2392114" y="2655043"/>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Rectangle 33">
                <a:extLst>
                  <a:ext uri="{FF2B5EF4-FFF2-40B4-BE49-F238E27FC236}">
                    <a16:creationId xmlns:a16="http://schemas.microsoft.com/office/drawing/2014/main" id="{36BB473B-7238-99B4-7493-E4C32372590A}"/>
                  </a:ext>
                </a:extLst>
              </p:cNvPr>
              <p:cNvSpPr>
                <a:spLocks noChangeArrowheads="1"/>
              </p:cNvSpPr>
              <p:nvPr/>
            </p:nvSpPr>
            <p:spPr bwMode="auto">
              <a:xfrm rot="900000">
                <a:off x="2801689" y="2799506"/>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Rectangle 34">
                <a:extLst>
                  <a:ext uri="{FF2B5EF4-FFF2-40B4-BE49-F238E27FC236}">
                    <a16:creationId xmlns:a16="http://schemas.microsoft.com/office/drawing/2014/main" id="{91578BCF-0EC0-89A8-26F6-7DE5DD186353}"/>
                  </a:ext>
                </a:extLst>
              </p:cNvPr>
              <p:cNvSpPr>
                <a:spLocks noChangeArrowheads="1"/>
              </p:cNvSpPr>
              <p:nvPr/>
            </p:nvSpPr>
            <p:spPr bwMode="auto">
              <a:xfrm rot="900000">
                <a:off x="3233489" y="2870943"/>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Rectangle 35">
                <a:extLst>
                  <a:ext uri="{FF2B5EF4-FFF2-40B4-BE49-F238E27FC236}">
                    <a16:creationId xmlns:a16="http://schemas.microsoft.com/office/drawing/2014/main" id="{C93BF6C2-DB18-0B71-7D46-FAF16BF8B887}"/>
                  </a:ext>
                </a:extLst>
              </p:cNvPr>
              <p:cNvSpPr>
                <a:spLocks noChangeArrowheads="1"/>
              </p:cNvSpPr>
              <p:nvPr/>
            </p:nvSpPr>
            <p:spPr bwMode="auto">
              <a:xfrm rot="900000">
                <a:off x="3327152" y="2894756"/>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Rectangle 36">
                <a:extLst>
                  <a:ext uri="{FF2B5EF4-FFF2-40B4-BE49-F238E27FC236}">
                    <a16:creationId xmlns:a16="http://schemas.microsoft.com/office/drawing/2014/main" id="{BFF50FE8-0EE2-D573-4EFE-98BB3DBC7FB3}"/>
                  </a:ext>
                </a:extLst>
              </p:cNvPr>
              <p:cNvSpPr>
                <a:spLocks noChangeArrowheads="1"/>
              </p:cNvSpPr>
              <p:nvPr/>
            </p:nvSpPr>
            <p:spPr bwMode="auto">
              <a:xfrm rot="900000">
                <a:off x="2679452" y="2247056"/>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Rectangle 37">
                <a:extLst>
                  <a:ext uri="{FF2B5EF4-FFF2-40B4-BE49-F238E27FC236}">
                    <a16:creationId xmlns:a16="http://schemas.microsoft.com/office/drawing/2014/main" id="{982D0777-CAAE-7C44-6FE8-BB17D292D3A8}"/>
                  </a:ext>
                </a:extLst>
              </p:cNvPr>
              <p:cNvSpPr>
                <a:spLocks noChangeArrowheads="1"/>
              </p:cNvSpPr>
              <p:nvPr/>
            </p:nvSpPr>
            <p:spPr bwMode="auto">
              <a:xfrm rot="600000">
                <a:off x="822077" y="3896468"/>
                <a:ext cx="550862" cy="86360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Line 38">
                <a:extLst>
                  <a:ext uri="{FF2B5EF4-FFF2-40B4-BE49-F238E27FC236}">
                    <a16:creationId xmlns:a16="http://schemas.microsoft.com/office/drawing/2014/main" id="{D879FA8A-6EA8-B64D-2DEE-06CC7A920F32}"/>
                  </a:ext>
                </a:extLst>
              </p:cNvPr>
              <p:cNvSpPr>
                <a:spLocks noChangeShapeType="1"/>
              </p:cNvSpPr>
              <p:nvPr/>
            </p:nvSpPr>
            <p:spPr bwMode="auto">
              <a:xfrm>
                <a:off x="1455489" y="3613893"/>
                <a:ext cx="71438" cy="720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64" name="Line 39">
                <a:extLst>
                  <a:ext uri="{FF2B5EF4-FFF2-40B4-BE49-F238E27FC236}">
                    <a16:creationId xmlns:a16="http://schemas.microsoft.com/office/drawing/2014/main" id="{E74C86AC-1565-FC57-3B2B-AE7DCACFCF51}"/>
                  </a:ext>
                </a:extLst>
              </p:cNvPr>
              <p:cNvSpPr>
                <a:spLocks noChangeShapeType="1"/>
              </p:cNvSpPr>
              <p:nvPr/>
            </p:nvSpPr>
            <p:spPr bwMode="auto">
              <a:xfrm>
                <a:off x="1526927" y="3613893"/>
                <a:ext cx="71437" cy="720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65" name="Line 40">
                <a:extLst>
                  <a:ext uri="{FF2B5EF4-FFF2-40B4-BE49-F238E27FC236}">
                    <a16:creationId xmlns:a16="http://schemas.microsoft.com/office/drawing/2014/main" id="{57F6B64B-BC52-4B69-CC08-1325431BD46F}"/>
                  </a:ext>
                </a:extLst>
              </p:cNvPr>
              <p:cNvSpPr>
                <a:spLocks noChangeShapeType="1"/>
              </p:cNvSpPr>
              <p:nvPr/>
            </p:nvSpPr>
            <p:spPr bwMode="auto">
              <a:xfrm flipH="1">
                <a:off x="1526927" y="4334618"/>
                <a:ext cx="73025" cy="43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66" name="Line 41">
                <a:extLst>
                  <a:ext uri="{FF2B5EF4-FFF2-40B4-BE49-F238E27FC236}">
                    <a16:creationId xmlns:a16="http://schemas.microsoft.com/office/drawing/2014/main" id="{D6D9A92B-5889-2AAE-0C16-87321993CBDB}"/>
                  </a:ext>
                </a:extLst>
              </p:cNvPr>
              <p:cNvSpPr>
                <a:spLocks noChangeShapeType="1"/>
              </p:cNvSpPr>
              <p:nvPr/>
            </p:nvSpPr>
            <p:spPr bwMode="auto">
              <a:xfrm flipH="1">
                <a:off x="1453902" y="4334618"/>
                <a:ext cx="73025" cy="43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67" name="Line 42">
                <a:extLst>
                  <a:ext uri="{FF2B5EF4-FFF2-40B4-BE49-F238E27FC236}">
                    <a16:creationId xmlns:a16="http://schemas.microsoft.com/office/drawing/2014/main" id="{C2F48D1F-1373-903B-18BB-9F78A3CA840E}"/>
                  </a:ext>
                </a:extLst>
              </p:cNvPr>
              <p:cNvSpPr>
                <a:spLocks noChangeShapeType="1"/>
              </p:cNvSpPr>
              <p:nvPr/>
            </p:nvSpPr>
            <p:spPr bwMode="auto">
              <a:xfrm flipH="1">
                <a:off x="1168152" y="4766418"/>
                <a:ext cx="360362" cy="5762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68" name="Line 43">
                <a:extLst>
                  <a:ext uri="{FF2B5EF4-FFF2-40B4-BE49-F238E27FC236}">
                    <a16:creationId xmlns:a16="http://schemas.microsoft.com/office/drawing/2014/main" id="{6FFA1964-5FCB-B155-3CC1-1FF8E94BDD4B}"/>
                  </a:ext>
                </a:extLst>
              </p:cNvPr>
              <p:cNvSpPr>
                <a:spLocks noChangeShapeType="1"/>
              </p:cNvSpPr>
              <p:nvPr/>
            </p:nvSpPr>
            <p:spPr bwMode="auto">
              <a:xfrm flipH="1">
                <a:off x="1095127" y="4766418"/>
                <a:ext cx="360362" cy="5762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71" name="AutoShape 67">
                <a:extLst>
                  <a:ext uri="{FF2B5EF4-FFF2-40B4-BE49-F238E27FC236}">
                    <a16:creationId xmlns:a16="http://schemas.microsoft.com/office/drawing/2014/main" id="{E746F192-B960-36FC-E7C0-EB59A96EEED8}"/>
                  </a:ext>
                </a:extLst>
              </p:cNvPr>
              <p:cNvSpPr>
                <a:spLocks noChangeArrowheads="1"/>
              </p:cNvSpPr>
              <p:nvPr/>
            </p:nvSpPr>
            <p:spPr bwMode="auto">
              <a:xfrm rot="12000000">
                <a:off x="6208464" y="3831381"/>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 name="AutoShape 68">
                <a:extLst>
                  <a:ext uri="{FF2B5EF4-FFF2-40B4-BE49-F238E27FC236}">
                    <a16:creationId xmlns:a16="http://schemas.microsoft.com/office/drawing/2014/main" id="{0B1DFEC0-4578-5E92-51F2-721D4E096344}"/>
                  </a:ext>
                </a:extLst>
              </p:cNvPr>
              <p:cNvSpPr>
                <a:spLocks noChangeArrowheads="1"/>
              </p:cNvSpPr>
              <p:nvPr/>
            </p:nvSpPr>
            <p:spPr bwMode="auto">
              <a:xfrm rot="12000000">
                <a:off x="6135439" y="4118718"/>
                <a:ext cx="287338" cy="198438"/>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 name="AutoShape 69">
                <a:extLst>
                  <a:ext uri="{FF2B5EF4-FFF2-40B4-BE49-F238E27FC236}">
                    <a16:creationId xmlns:a16="http://schemas.microsoft.com/office/drawing/2014/main" id="{EDC0E943-7580-6A30-1635-03FDFE49FEB2}"/>
                  </a:ext>
                </a:extLst>
              </p:cNvPr>
              <p:cNvSpPr>
                <a:spLocks noChangeArrowheads="1"/>
              </p:cNvSpPr>
              <p:nvPr/>
            </p:nvSpPr>
            <p:spPr bwMode="auto">
              <a:xfrm rot="13200000">
                <a:off x="8080127" y="3542456"/>
                <a:ext cx="287337"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 name="AutoShape 70">
                <a:extLst>
                  <a:ext uri="{FF2B5EF4-FFF2-40B4-BE49-F238E27FC236}">
                    <a16:creationId xmlns:a16="http://schemas.microsoft.com/office/drawing/2014/main" id="{E6CE6CCF-B349-B1E9-5E5F-42D3E6A01641}"/>
                  </a:ext>
                </a:extLst>
              </p:cNvPr>
              <p:cNvSpPr>
                <a:spLocks noChangeArrowheads="1"/>
              </p:cNvSpPr>
              <p:nvPr/>
            </p:nvSpPr>
            <p:spPr bwMode="auto">
              <a:xfrm rot="3000000">
                <a:off x="8972302" y="4883893"/>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5" name="AutoShape 72">
                <a:extLst>
                  <a:ext uri="{FF2B5EF4-FFF2-40B4-BE49-F238E27FC236}">
                    <a16:creationId xmlns:a16="http://schemas.microsoft.com/office/drawing/2014/main" id="{2DB159FF-D54B-5A2F-5274-A75685D7DED4}"/>
                  </a:ext>
                </a:extLst>
              </p:cNvPr>
              <p:cNvSpPr>
                <a:spLocks noChangeArrowheads="1"/>
              </p:cNvSpPr>
              <p:nvPr/>
            </p:nvSpPr>
            <p:spPr bwMode="auto">
              <a:xfrm rot="16800000">
                <a:off x="1123702" y="2794743"/>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 name="AutoShape 73">
                <a:extLst>
                  <a:ext uri="{FF2B5EF4-FFF2-40B4-BE49-F238E27FC236}">
                    <a16:creationId xmlns:a16="http://schemas.microsoft.com/office/drawing/2014/main" id="{6A513718-9D90-3518-A457-3559CACE5A0D}"/>
                  </a:ext>
                </a:extLst>
              </p:cNvPr>
              <p:cNvSpPr>
                <a:spLocks noChangeArrowheads="1"/>
              </p:cNvSpPr>
              <p:nvPr/>
            </p:nvSpPr>
            <p:spPr bwMode="auto">
              <a:xfrm rot="1200000">
                <a:off x="1311027" y="3039218"/>
                <a:ext cx="287337" cy="198438"/>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 name="Line 77">
                <a:extLst>
                  <a:ext uri="{FF2B5EF4-FFF2-40B4-BE49-F238E27FC236}">
                    <a16:creationId xmlns:a16="http://schemas.microsoft.com/office/drawing/2014/main" id="{BF4A6F7C-F587-C886-9C0F-3083DD586878}"/>
                  </a:ext>
                </a:extLst>
              </p:cNvPr>
              <p:cNvSpPr>
                <a:spLocks noChangeShapeType="1"/>
              </p:cNvSpPr>
              <p:nvPr/>
            </p:nvSpPr>
            <p:spPr bwMode="auto">
              <a:xfrm>
                <a:off x="7576889" y="5342681"/>
                <a:ext cx="1582738" cy="504825"/>
              </a:xfrm>
              <a:prstGeom prst="line">
                <a:avLst/>
              </a:prstGeom>
              <a:noFill/>
              <a:ln w="28575">
                <a:solidFill>
                  <a:srgbClr val="3333FF"/>
                </a:solidFill>
                <a:prstDash val="sysDot"/>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80" name="Line 78">
                <a:extLst>
                  <a:ext uri="{FF2B5EF4-FFF2-40B4-BE49-F238E27FC236}">
                    <a16:creationId xmlns:a16="http://schemas.microsoft.com/office/drawing/2014/main" id="{B42B71F9-50A7-9D13-4263-9E500887BBF7}"/>
                  </a:ext>
                </a:extLst>
              </p:cNvPr>
              <p:cNvSpPr>
                <a:spLocks noChangeShapeType="1"/>
              </p:cNvSpPr>
              <p:nvPr/>
            </p:nvSpPr>
            <p:spPr bwMode="auto">
              <a:xfrm flipH="1">
                <a:off x="9159627" y="5774481"/>
                <a:ext cx="73025" cy="73025"/>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81" name="Line 79">
                <a:extLst>
                  <a:ext uri="{FF2B5EF4-FFF2-40B4-BE49-F238E27FC236}">
                    <a16:creationId xmlns:a16="http://schemas.microsoft.com/office/drawing/2014/main" id="{086243FA-7A84-BEEB-0CCF-ED8C29D53C58}"/>
                  </a:ext>
                </a:extLst>
              </p:cNvPr>
              <p:cNvSpPr>
                <a:spLocks noChangeShapeType="1"/>
              </p:cNvSpPr>
              <p:nvPr/>
            </p:nvSpPr>
            <p:spPr bwMode="auto">
              <a:xfrm flipH="1" flipV="1">
                <a:off x="7432427" y="5055343"/>
                <a:ext cx="144462" cy="287338"/>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82" name="Line 80">
                <a:extLst>
                  <a:ext uri="{FF2B5EF4-FFF2-40B4-BE49-F238E27FC236}">
                    <a16:creationId xmlns:a16="http://schemas.microsoft.com/office/drawing/2014/main" id="{D33AC88C-E8EA-BE53-6FC1-464FC6EDF63B}"/>
                  </a:ext>
                </a:extLst>
              </p:cNvPr>
              <p:cNvSpPr>
                <a:spLocks noChangeShapeType="1"/>
              </p:cNvSpPr>
              <p:nvPr/>
            </p:nvSpPr>
            <p:spPr bwMode="auto">
              <a:xfrm flipH="1">
                <a:off x="7287964" y="5055343"/>
                <a:ext cx="144463" cy="0"/>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pic>
            <p:nvPicPr>
              <p:cNvPr id="83" name="Picture 83">
                <a:extLst>
                  <a:ext uri="{FF2B5EF4-FFF2-40B4-BE49-F238E27FC236}">
                    <a16:creationId xmlns:a16="http://schemas.microsoft.com/office/drawing/2014/main" id="{A0EFAD21-BF15-6DF2-0904-772CF08E21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602" y="4982318"/>
                <a:ext cx="319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 name="Connecteur droit avec flèche 83">
                <a:extLst>
                  <a:ext uri="{FF2B5EF4-FFF2-40B4-BE49-F238E27FC236}">
                    <a16:creationId xmlns:a16="http://schemas.microsoft.com/office/drawing/2014/main" id="{2206C43B-15CB-ED29-0BE7-2D692E46C94C}"/>
                  </a:ext>
                </a:extLst>
              </p:cNvPr>
              <p:cNvCxnSpPr/>
              <p:nvPr/>
            </p:nvCxnSpPr>
            <p:spPr>
              <a:xfrm>
                <a:off x="3471614" y="1886693"/>
                <a:ext cx="3455988" cy="1008063"/>
              </a:xfrm>
              <a:prstGeom prst="straightConnector1">
                <a:avLst/>
              </a:prstGeom>
              <a:noFill/>
              <a:ln w="28575" cap="flat" cmpd="sng" algn="ctr">
                <a:solidFill>
                  <a:srgbClr val="3333FF"/>
                </a:solidFill>
                <a:prstDash val="sysDot"/>
                <a:headEnd type="arrow"/>
                <a:tailEnd type="arrow"/>
              </a:ln>
              <a:effectLst/>
            </p:spPr>
          </p:cxnSp>
          <p:sp>
            <p:nvSpPr>
              <p:cNvPr id="85" name="Rectangle 24">
                <a:extLst>
                  <a:ext uri="{FF2B5EF4-FFF2-40B4-BE49-F238E27FC236}">
                    <a16:creationId xmlns:a16="http://schemas.microsoft.com/office/drawing/2014/main" id="{1720D709-D008-00E2-16FA-D08B7291F267}"/>
                  </a:ext>
                </a:extLst>
              </p:cNvPr>
              <p:cNvSpPr>
                <a:spLocks noChangeArrowheads="1"/>
              </p:cNvSpPr>
              <p:nvPr/>
            </p:nvSpPr>
            <p:spPr bwMode="auto">
              <a:xfrm rot="1560000">
                <a:off x="4449514" y="3847256"/>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86" name="Image 85">
                <a:extLst>
                  <a:ext uri="{FF2B5EF4-FFF2-40B4-BE49-F238E27FC236}">
                    <a16:creationId xmlns:a16="http://schemas.microsoft.com/office/drawing/2014/main" id="{D0C82EF1-6C71-89B1-CF54-F95F99E7C252}"/>
                  </a:ext>
                </a:extLst>
              </p:cNvPr>
              <p:cNvPicPr>
                <a:picLocks noChangeAspect="1"/>
              </p:cNvPicPr>
              <p:nvPr/>
            </p:nvPicPr>
            <p:blipFill rotWithShape="1">
              <a:blip r:embed="rId5"/>
              <a:srcRect l="3496" t="1025" r="3496" b="1025"/>
              <a:stretch/>
            </p:blipFill>
            <p:spPr>
              <a:xfrm>
                <a:off x="1353900" y="2494480"/>
                <a:ext cx="288033" cy="288033"/>
              </a:xfrm>
              <a:prstGeom prst="rect">
                <a:avLst/>
              </a:prstGeom>
            </p:spPr>
          </p:pic>
          <p:pic>
            <p:nvPicPr>
              <p:cNvPr id="87" name="Image 86">
                <a:extLst>
                  <a:ext uri="{FF2B5EF4-FFF2-40B4-BE49-F238E27FC236}">
                    <a16:creationId xmlns:a16="http://schemas.microsoft.com/office/drawing/2014/main" id="{CEE1B2C0-4572-DBF1-8231-CB67E976FF4E}"/>
                  </a:ext>
                </a:extLst>
              </p:cNvPr>
              <p:cNvPicPr>
                <a:picLocks noChangeAspect="1"/>
              </p:cNvPicPr>
              <p:nvPr/>
            </p:nvPicPr>
            <p:blipFill rotWithShape="1">
              <a:blip r:embed="rId6"/>
              <a:srcRect l="1745" t="1586" r="1745" b="2829"/>
              <a:stretch/>
            </p:blipFill>
            <p:spPr>
              <a:xfrm>
                <a:off x="9249702" y="4948187"/>
                <a:ext cx="291740" cy="288000"/>
              </a:xfrm>
              <a:prstGeom prst="rect">
                <a:avLst/>
              </a:prstGeom>
            </p:spPr>
          </p:pic>
          <p:pic>
            <p:nvPicPr>
              <p:cNvPr id="88" name="Image 87">
                <a:extLst>
                  <a:ext uri="{FF2B5EF4-FFF2-40B4-BE49-F238E27FC236}">
                    <a16:creationId xmlns:a16="http://schemas.microsoft.com/office/drawing/2014/main" id="{F927C36D-EEBD-16C7-BC59-FC5D0E55C343}"/>
                  </a:ext>
                </a:extLst>
              </p:cNvPr>
              <p:cNvPicPr>
                <a:picLocks noChangeAspect="1"/>
              </p:cNvPicPr>
              <p:nvPr/>
            </p:nvPicPr>
            <p:blipFill rotWithShape="1">
              <a:blip r:embed="rId5"/>
              <a:srcRect l="3496" t="1025" r="3496" b="1025"/>
              <a:stretch/>
            </p:blipFill>
            <p:spPr>
              <a:xfrm>
                <a:off x="3337883" y="3209897"/>
                <a:ext cx="288033" cy="288033"/>
              </a:xfrm>
              <a:prstGeom prst="rect">
                <a:avLst/>
              </a:prstGeom>
            </p:spPr>
          </p:pic>
          <p:pic>
            <p:nvPicPr>
              <p:cNvPr id="89" name="Picture 17" descr="E11">
                <a:extLst>
                  <a:ext uri="{FF2B5EF4-FFF2-40B4-BE49-F238E27FC236}">
                    <a16:creationId xmlns:a16="http://schemas.microsoft.com/office/drawing/2014/main" id="{B0474B9D-922A-C292-8DA4-892137A4A4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75" y="4059878"/>
                <a:ext cx="307198" cy="30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Image 89">
                <a:extLst>
                  <a:ext uri="{FF2B5EF4-FFF2-40B4-BE49-F238E27FC236}">
                    <a16:creationId xmlns:a16="http://schemas.microsoft.com/office/drawing/2014/main" id="{A4921AE8-5261-6FB3-663B-30E5BA5F0BB7}"/>
                  </a:ext>
                </a:extLst>
              </p:cNvPr>
              <p:cNvPicPr>
                <a:picLocks noChangeAspect="1"/>
              </p:cNvPicPr>
              <p:nvPr/>
            </p:nvPicPr>
            <p:blipFill rotWithShape="1">
              <a:blip r:embed="rId5"/>
              <a:srcRect l="3496" t="1025" r="3496" b="1025"/>
              <a:stretch/>
            </p:blipFill>
            <p:spPr>
              <a:xfrm>
                <a:off x="5108105" y="4067045"/>
                <a:ext cx="288033" cy="288033"/>
              </a:xfrm>
              <a:prstGeom prst="rect">
                <a:avLst/>
              </a:prstGeom>
            </p:spPr>
          </p:pic>
          <p:pic>
            <p:nvPicPr>
              <p:cNvPr id="91" name="Picture 17" descr="E11">
                <a:extLst>
                  <a:ext uri="{FF2B5EF4-FFF2-40B4-BE49-F238E27FC236}">
                    <a16:creationId xmlns:a16="http://schemas.microsoft.com/office/drawing/2014/main" id="{511683E8-89C3-AE88-EC82-28364AA4B8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88" y="2577060"/>
                <a:ext cx="307198" cy="30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2" name="Connecteur droit avec flèche 91">
                <a:extLst>
                  <a:ext uri="{FF2B5EF4-FFF2-40B4-BE49-F238E27FC236}">
                    <a16:creationId xmlns:a16="http://schemas.microsoft.com/office/drawing/2014/main" id="{A394C0D8-47F3-0CDC-819A-0589CE14C7F5}"/>
                  </a:ext>
                </a:extLst>
              </p:cNvPr>
              <p:cNvCxnSpPr>
                <a:cxnSpLocks/>
                <a:stCxn id="29" idx="2"/>
                <a:endCxn id="89" idx="0"/>
              </p:cNvCxnSpPr>
              <p:nvPr/>
            </p:nvCxnSpPr>
            <p:spPr bwMode="auto">
              <a:xfrm flipH="1">
                <a:off x="5817874" y="2370488"/>
                <a:ext cx="840785" cy="1689390"/>
              </a:xfrm>
              <a:prstGeom prst="straightConnector1">
                <a:avLst/>
              </a:prstGeom>
              <a:solidFill>
                <a:schemeClr val="accent1"/>
              </a:solidFill>
              <a:ln w="57150" cap="flat" cmpd="sng" algn="ctr">
                <a:solidFill>
                  <a:srgbClr val="C00000"/>
                </a:solidFill>
                <a:prstDash val="sysDash"/>
                <a:round/>
                <a:headEnd type="none" w="med" len="med"/>
                <a:tailEnd type="triangle"/>
              </a:ln>
              <a:effectLst/>
            </p:spPr>
          </p:cxnSp>
        </p:grpSp>
        <p:sp>
          <p:nvSpPr>
            <p:cNvPr id="17" name="Rectangle 16">
              <a:extLst>
                <a:ext uri="{FF2B5EF4-FFF2-40B4-BE49-F238E27FC236}">
                  <a16:creationId xmlns:a16="http://schemas.microsoft.com/office/drawing/2014/main" id="{1C73681F-8194-E7CA-2CB8-FBE87E38D8DC}"/>
                </a:ext>
              </a:extLst>
            </p:cNvPr>
            <p:cNvSpPr/>
            <p:nvPr/>
          </p:nvSpPr>
          <p:spPr bwMode="auto">
            <a:xfrm>
              <a:off x="378148" y="3564607"/>
              <a:ext cx="1456084" cy="2184644"/>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grpSp>
      <p:cxnSp>
        <p:nvCxnSpPr>
          <p:cNvPr id="94" name="Connecteur droit avec flèche 93">
            <a:extLst>
              <a:ext uri="{FF2B5EF4-FFF2-40B4-BE49-F238E27FC236}">
                <a16:creationId xmlns:a16="http://schemas.microsoft.com/office/drawing/2014/main" id="{546BFF2A-1035-3436-FB49-70F80F7BB2D1}"/>
              </a:ext>
            </a:extLst>
          </p:cNvPr>
          <p:cNvCxnSpPr>
            <a:cxnSpLocks/>
            <a:endCxn id="91" idx="2"/>
          </p:cNvCxnSpPr>
          <p:nvPr/>
        </p:nvCxnSpPr>
        <p:spPr bwMode="auto">
          <a:xfrm flipH="1" flipV="1">
            <a:off x="778787" y="2884258"/>
            <a:ext cx="983437" cy="1506419"/>
          </a:xfrm>
          <a:prstGeom prst="straightConnector1">
            <a:avLst/>
          </a:prstGeom>
          <a:solidFill>
            <a:schemeClr val="accent1"/>
          </a:solidFill>
          <a:ln w="57150" cap="flat" cmpd="sng" algn="ctr">
            <a:solidFill>
              <a:srgbClr val="C00000"/>
            </a:solidFill>
            <a:prstDash val="sysDash"/>
            <a:round/>
            <a:headEnd type="none" w="med" len="med"/>
            <a:tailEnd type="triangle"/>
          </a:ln>
          <a:effectLst/>
        </p:spPr>
      </p:cxnSp>
      <p:sp>
        <p:nvSpPr>
          <p:cNvPr id="95" name="ZoneTexte 94">
            <a:extLst>
              <a:ext uri="{FF2B5EF4-FFF2-40B4-BE49-F238E27FC236}">
                <a16:creationId xmlns:a16="http://schemas.microsoft.com/office/drawing/2014/main" id="{E500EC8D-1FF5-7EBC-41B0-6A1475EACD8E}"/>
              </a:ext>
            </a:extLst>
          </p:cNvPr>
          <p:cNvSpPr txBox="1"/>
          <p:nvPr/>
        </p:nvSpPr>
        <p:spPr>
          <a:xfrm>
            <a:off x="7068189" y="1620391"/>
            <a:ext cx="2706997" cy="400110"/>
          </a:xfrm>
          <a:prstGeom prst="rect">
            <a:avLst/>
          </a:prstGeom>
          <a:noFill/>
        </p:spPr>
        <p:txBody>
          <a:bodyPr wrap="square" rtlCol="0">
            <a:spAutoFit/>
          </a:bodyPr>
          <a:lstStyle/>
          <a:p>
            <a:r>
              <a:rPr lang="fr-CH" sz="2000" b="1" dirty="0" err="1"/>
              <a:t>Haupttreffpunkt</a:t>
            </a:r>
            <a:endParaRPr lang="fr-CH" sz="2000" b="1" dirty="0"/>
          </a:p>
        </p:txBody>
      </p:sp>
      <p:grpSp>
        <p:nvGrpSpPr>
          <p:cNvPr id="3" name="Groupe 2">
            <a:extLst>
              <a:ext uri="{FF2B5EF4-FFF2-40B4-BE49-F238E27FC236}">
                <a16:creationId xmlns:a16="http://schemas.microsoft.com/office/drawing/2014/main" id="{41F8220E-FDC9-4D6F-9A9D-44F0CD6DF846}"/>
              </a:ext>
            </a:extLst>
          </p:cNvPr>
          <p:cNvGrpSpPr/>
          <p:nvPr/>
        </p:nvGrpSpPr>
        <p:grpSpPr>
          <a:xfrm>
            <a:off x="1048687" y="5838007"/>
            <a:ext cx="3673475" cy="1329765"/>
            <a:chOff x="1023689" y="5847506"/>
            <a:chExt cx="3673475" cy="1329765"/>
          </a:xfrm>
        </p:grpSpPr>
        <p:sp>
          <p:nvSpPr>
            <p:cNvPr id="42" name="Rectangle 44"/>
            <p:cNvSpPr>
              <a:spLocks noChangeArrowheads="1"/>
            </p:cNvSpPr>
            <p:nvPr/>
          </p:nvSpPr>
          <p:spPr bwMode="auto">
            <a:xfrm>
              <a:off x="1023689" y="5847506"/>
              <a:ext cx="3600450" cy="1320266"/>
            </a:xfrm>
            <a:prstGeom prst="rect">
              <a:avLst/>
            </a:prstGeom>
            <a:solidFill>
              <a:srgbClr val="FFFF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Rectangle 45"/>
            <p:cNvSpPr>
              <a:spLocks noChangeArrowheads="1"/>
            </p:cNvSpPr>
            <p:nvPr/>
          </p:nvSpPr>
          <p:spPr bwMode="auto">
            <a:xfrm>
              <a:off x="1311027" y="6495206"/>
              <a:ext cx="215900" cy="144462"/>
            </a:xfrm>
            <a:prstGeom prst="rect">
              <a:avLst/>
            </a:prstGeom>
            <a:solidFill>
              <a:srgbClr val="FF00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4" name="Picture 46" descr="E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027" y="6711106"/>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7"/>
            <p:cNvSpPr>
              <a:spLocks noChangeArrowheads="1"/>
            </p:cNvSpPr>
            <p:nvPr/>
          </p:nvSpPr>
          <p:spPr bwMode="auto">
            <a:xfrm>
              <a:off x="1311027" y="5918943"/>
              <a:ext cx="215900" cy="144463"/>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Rectangle 48"/>
            <p:cNvSpPr>
              <a:spLocks noChangeArrowheads="1"/>
            </p:cNvSpPr>
            <p:nvPr/>
          </p:nvSpPr>
          <p:spPr bwMode="auto">
            <a:xfrm>
              <a:off x="1311027" y="6206281"/>
              <a:ext cx="201612" cy="144462"/>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Text Box 49"/>
            <p:cNvSpPr txBox="1">
              <a:spLocks noChangeArrowheads="1"/>
            </p:cNvSpPr>
            <p:nvPr/>
          </p:nvSpPr>
          <p:spPr bwMode="auto">
            <a:xfrm>
              <a:off x="1526927" y="5906243"/>
              <a:ext cx="720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Ex-Zone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8" name="Text Box 50"/>
            <p:cNvSpPr txBox="1">
              <a:spLocks noChangeArrowheads="1"/>
            </p:cNvSpPr>
            <p:nvPr/>
          </p:nvSpPr>
          <p:spPr bwMode="auto">
            <a:xfrm>
              <a:off x="1526927" y="6130081"/>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fr-CH" altLang="de-DE" sz="900" kern="0" dirty="0">
                  <a:solidFill>
                    <a:srgbClr val="000000"/>
                  </a:solidFill>
                  <a:ea typeface="+mn-ea"/>
                  <a:cs typeface="+mn-cs"/>
                </a:rPr>
                <a:t>Zone mit </a:t>
              </a:r>
              <a:r>
                <a:rPr lang="fr-CH" altLang="de-DE" sz="900" kern="0" dirty="0" err="1">
                  <a:solidFill>
                    <a:srgbClr val="000000"/>
                  </a:solidFill>
                  <a:ea typeface="+mn-ea"/>
                  <a:cs typeface="+mn-cs"/>
                </a:rPr>
                <a:t>brennbarem</a:t>
              </a:r>
              <a:r>
                <a:rPr lang="fr-CH" altLang="de-DE" sz="900" kern="0" dirty="0">
                  <a:solidFill>
                    <a:srgbClr val="000000"/>
                  </a:solidFill>
                  <a:ea typeface="+mn-ea"/>
                  <a:cs typeface="+mn-cs"/>
                </a:rPr>
                <a:t> </a:t>
              </a:r>
              <a:r>
                <a:rPr lang="fr-CH" altLang="de-DE" sz="900" kern="0" dirty="0" err="1">
                  <a:solidFill>
                    <a:srgbClr val="000000"/>
                  </a:solidFill>
                  <a:ea typeface="+mn-ea"/>
                  <a:cs typeface="+mn-cs"/>
                </a:rPr>
                <a:t>Stoff</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9" name="Text Box 51"/>
            <p:cNvSpPr txBox="1">
              <a:spLocks noChangeArrowheads="1"/>
            </p:cNvSpPr>
            <p:nvPr/>
          </p:nvSpPr>
          <p:spPr bwMode="auto">
            <a:xfrm>
              <a:off x="1517402" y="6453931"/>
              <a:ext cx="11006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Sprengstoffe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0" name="Text Box 52"/>
            <p:cNvSpPr txBox="1">
              <a:spLocks noChangeArrowheads="1"/>
            </p:cNvSpPr>
            <p:nvPr/>
          </p:nvSpPr>
          <p:spPr bwMode="auto">
            <a:xfrm>
              <a:off x="1517402" y="6696818"/>
              <a:ext cx="122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fr-CH" altLang="de-DE" sz="900" kern="0" dirty="0" err="1">
                  <a:solidFill>
                    <a:srgbClr val="000000"/>
                  </a:solidFill>
                  <a:ea typeface="+mn-ea"/>
                  <a:cs typeface="+mn-cs"/>
                </a:rPr>
                <a:t>Sammelplatz</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 name="Text Box 57"/>
            <p:cNvSpPr txBox="1">
              <a:spLocks noChangeArrowheads="1"/>
            </p:cNvSpPr>
            <p:nvPr/>
          </p:nvSpPr>
          <p:spPr bwMode="auto">
            <a:xfrm>
              <a:off x="3246189" y="5947518"/>
              <a:ext cx="1079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fr-CH" altLang="de-DE" sz="900" kern="0" dirty="0" err="1">
                  <a:solidFill>
                    <a:srgbClr val="000000"/>
                  </a:solidFill>
                  <a:ea typeface="+mn-ea"/>
                  <a:cs typeface="+mn-cs"/>
                </a:rPr>
                <a:t>Fluchtweg</a:t>
              </a:r>
              <a:endParaRPr lang="fr-CH" altLang="de-DE" sz="900" kern="0" dirty="0">
                <a:solidFill>
                  <a:srgbClr val="000000"/>
                </a:solidFill>
                <a:ea typeface="+mn-ea"/>
                <a:cs typeface="+mn-cs"/>
              </a:endParaRPr>
            </a:p>
          </p:txBody>
        </p:sp>
        <p:sp>
          <p:nvSpPr>
            <p:cNvPr id="52" name="Line 63"/>
            <p:cNvSpPr>
              <a:spLocks noChangeShapeType="1"/>
            </p:cNvSpPr>
            <p:nvPr/>
          </p:nvSpPr>
          <p:spPr bwMode="auto">
            <a:xfrm>
              <a:off x="3039814" y="6063406"/>
              <a:ext cx="215900" cy="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53" name="AutoShape 64"/>
            <p:cNvSpPr>
              <a:spLocks noChangeArrowheads="1"/>
            </p:cNvSpPr>
            <p:nvPr/>
          </p:nvSpPr>
          <p:spPr bwMode="auto">
            <a:xfrm>
              <a:off x="3039814" y="6561881"/>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Text Box 65"/>
            <p:cNvSpPr txBox="1">
              <a:spLocks noChangeArrowheads="1"/>
            </p:cNvSpPr>
            <p:nvPr/>
          </p:nvSpPr>
          <p:spPr bwMode="auto">
            <a:xfrm>
              <a:off x="3265239" y="6541243"/>
              <a:ext cx="1079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Site </a:t>
              </a:r>
              <a:r>
                <a:rPr kumimoji="0" lang="fr-CH" altLang="de-DE" sz="9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rPr>
                <a:t>Zugang</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9" name="Text Box 81"/>
            <p:cNvSpPr txBox="1">
              <a:spLocks noChangeArrowheads="1"/>
            </p:cNvSpPr>
            <p:nvPr/>
          </p:nvSpPr>
          <p:spPr bwMode="auto">
            <a:xfrm>
              <a:off x="3236663" y="6185643"/>
              <a:ext cx="1346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fr-CH" altLang="de-DE" sz="900" kern="0" dirty="0" err="1">
                  <a:solidFill>
                    <a:srgbClr val="000000"/>
                  </a:solidFill>
                  <a:ea typeface="+mn-ea"/>
                  <a:cs typeface="+mn-cs"/>
                </a:rPr>
                <a:t>Unterirdischer</a:t>
              </a:r>
              <a:r>
                <a:rPr lang="fr-CH" altLang="de-DE" sz="900" kern="0" dirty="0">
                  <a:solidFill>
                    <a:srgbClr val="000000"/>
                  </a:solidFill>
                  <a:ea typeface="+mn-ea"/>
                  <a:cs typeface="+mn-cs"/>
                </a:rPr>
                <a:t> </a:t>
              </a:r>
              <a:r>
                <a:rPr lang="fr-CH" altLang="de-DE" sz="900" kern="0" dirty="0" err="1">
                  <a:solidFill>
                    <a:srgbClr val="000000"/>
                  </a:solidFill>
                  <a:ea typeface="+mn-ea"/>
                  <a:cs typeface="+mn-cs"/>
                </a:rPr>
                <a:t>Fluchtweg</a:t>
              </a:r>
              <a:endParaRPr lang="fr-CH" altLang="de-DE" sz="900" kern="0" dirty="0">
                <a:solidFill>
                  <a:srgbClr val="000000"/>
                </a:solidFill>
                <a:ea typeface="+mn-ea"/>
                <a:cs typeface="+mn-cs"/>
              </a:endParaRPr>
            </a:p>
          </p:txBody>
        </p:sp>
        <p:sp>
          <p:nvSpPr>
            <p:cNvPr id="70" name="Line 82"/>
            <p:cNvSpPr>
              <a:spLocks noChangeShapeType="1"/>
            </p:cNvSpPr>
            <p:nvPr/>
          </p:nvSpPr>
          <p:spPr bwMode="auto">
            <a:xfrm>
              <a:off x="3039814" y="6339631"/>
              <a:ext cx="244475" cy="1587"/>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pic>
          <p:nvPicPr>
            <p:cNvPr id="77" name="Image 76"/>
            <p:cNvPicPr>
              <a:picLocks noChangeAspect="1"/>
            </p:cNvPicPr>
            <p:nvPr/>
          </p:nvPicPr>
          <p:blipFill rotWithShape="1">
            <a:blip r:embed="rId7"/>
            <a:srcRect l="4076" t="909" r="5253" b="3364"/>
            <a:stretch/>
          </p:blipFill>
          <p:spPr>
            <a:xfrm>
              <a:off x="3002412" y="6827565"/>
              <a:ext cx="319847" cy="324000"/>
            </a:xfrm>
            <a:prstGeom prst="rect">
              <a:avLst/>
            </a:prstGeom>
          </p:spPr>
        </p:pic>
        <p:sp>
          <p:nvSpPr>
            <p:cNvPr id="78" name="Text Box 65"/>
            <p:cNvSpPr txBox="1">
              <a:spLocks noChangeArrowheads="1"/>
            </p:cNvSpPr>
            <p:nvPr/>
          </p:nvSpPr>
          <p:spPr bwMode="auto">
            <a:xfrm>
              <a:off x="3254127" y="6807939"/>
              <a:ext cx="1443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de-DE" altLang="de-DE" sz="900" kern="0" dirty="0">
                  <a:solidFill>
                    <a:srgbClr val="000000"/>
                  </a:solidFill>
                  <a:ea typeface="+mn-ea"/>
                  <a:cs typeface="+mn-cs"/>
                </a:rPr>
                <a:t>Maximal zulässiges Gewicht auf Brücke</a:t>
              </a:r>
            </a:p>
          </p:txBody>
        </p:sp>
      </p:grpSp>
      <p:sp>
        <p:nvSpPr>
          <p:cNvPr id="10" name="ZoneTexte 9">
            <a:extLst>
              <a:ext uri="{FF2B5EF4-FFF2-40B4-BE49-F238E27FC236}">
                <a16:creationId xmlns:a16="http://schemas.microsoft.com/office/drawing/2014/main" id="{DD8B77FA-FD89-6BCC-BFA2-5ACBCF4676E9}"/>
              </a:ext>
            </a:extLst>
          </p:cNvPr>
          <p:cNvSpPr txBox="1"/>
          <p:nvPr/>
        </p:nvSpPr>
        <p:spPr>
          <a:xfrm>
            <a:off x="594172" y="4390677"/>
            <a:ext cx="3661209" cy="923330"/>
          </a:xfrm>
          <a:prstGeom prst="rect">
            <a:avLst/>
          </a:prstGeom>
          <a:noFill/>
        </p:spPr>
        <p:txBody>
          <a:bodyPr wrap="square" rtlCol="0">
            <a:spAutoFit/>
          </a:bodyPr>
          <a:lstStyle/>
          <a:p>
            <a:r>
              <a:rPr lang="de-DE" sz="1800" b="1" dirty="0">
                <a:solidFill>
                  <a:srgbClr val="C00000"/>
                </a:solidFill>
              </a:rPr>
              <a:t>Nur wenn Rauchentwicklung den Zugang zum Hauptsammelplatz verhindert</a:t>
            </a:r>
          </a:p>
        </p:txBody>
      </p:sp>
    </p:spTree>
    <p:extLst>
      <p:ext uri="{BB962C8B-B14F-4D97-AF65-F5344CB8AC3E}">
        <p14:creationId xmlns:p14="http://schemas.microsoft.com/office/powerpoint/2010/main" val="851885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a:spLocks noGrp="1"/>
          </p:cNvSpPr>
          <p:nvPr>
            <p:ph type="ctrTitle"/>
          </p:nvPr>
        </p:nvSpPr>
        <p:spPr>
          <a:xfrm>
            <a:off x="738188" y="540271"/>
            <a:ext cx="7704856" cy="854968"/>
          </a:xfrm>
        </p:spPr>
        <p:txBody>
          <a:bodyPr/>
          <a:lstStyle/>
          <a:p>
            <a:pPr algn="ctr"/>
            <a:r>
              <a:rPr lang="fr-CH" dirty="0" err="1"/>
              <a:t>Hygiene</a:t>
            </a:r>
            <a:r>
              <a:rPr lang="fr-CH" dirty="0"/>
              <a:t> </a:t>
            </a:r>
            <a:r>
              <a:rPr lang="fr-CH" dirty="0" err="1"/>
              <a:t>und</a:t>
            </a:r>
            <a:r>
              <a:rPr lang="fr-CH" dirty="0"/>
              <a:t> </a:t>
            </a:r>
            <a:r>
              <a:rPr lang="fr-CH" dirty="0" err="1"/>
              <a:t>Gesundheit</a:t>
            </a:r>
            <a:r>
              <a:rPr lang="fr-CH" sz="3200" dirty="0"/>
              <a:t> – </a:t>
            </a:r>
            <a:r>
              <a:rPr lang="fr-CH" sz="3200" dirty="0" err="1"/>
              <a:t>Hauptmaßnahmen</a:t>
            </a:r>
            <a:r>
              <a:rPr lang="fr-CH" sz="3200" dirty="0"/>
              <a:t> </a:t>
            </a:r>
            <a:r>
              <a:rPr lang="fr-CH" sz="3200" dirty="0" err="1"/>
              <a:t>und</a:t>
            </a:r>
            <a:r>
              <a:rPr lang="fr-CH" sz="3200" dirty="0"/>
              <a:t> </a:t>
            </a:r>
            <a:r>
              <a:rPr lang="fr-CH" sz="3200" dirty="0" err="1"/>
              <a:t>Empfehlungen</a:t>
            </a:r>
            <a:endParaRPr lang="fr-FR" sz="3200" dirty="0"/>
          </a:p>
        </p:txBody>
      </p:sp>
      <p:pic>
        <p:nvPicPr>
          <p:cNvPr id="13" name="Image 12">
            <a:extLst>
              <a:ext uri="{FF2B5EF4-FFF2-40B4-BE49-F238E27FC236}">
                <a16:creationId xmlns:a16="http://schemas.microsoft.com/office/drawing/2014/main" id="{32D44A71-830F-A3B8-9369-21BDBC7232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146" y="1620631"/>
            <a:ext cx="1711399" cy="1764000"/>
          </a:xfrm>
          <a:prstGeom prst="rect">
            <a:avLst/>
          </a:prstGeom>
        </p:spPr>
      </p:pic>
      <p:pic>
        <p:nvPicPr>
          <p:cNvPr id="14" name="Image 13">
            <a:extLst>
              <a:ext uri="{FF2B5EF4-FFF2-40B4-BE49-F238E27FC236}">
                <a16:creationId xmlns:a16="http://schemas.microsoft.com/office/drawing/2014/main" id="{A6C59CE2-B125-2289-86FD-76BCD89A4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444" y="1620631"/>
            <a:ext cx="1711399" cy="1764000"/>
          </a:xfrm>
          <a:prstGeom prst="rect">
            <a:avLst/>
          </a:prstGeom>
        </p:spPr>
      </p:pic>
      <p:pic>
        <p:nvPicPr>
          <p:cNvPr id="16" name="Image 15">
            <a:extLst>
              <a:ext uri="{FF2B5EF4-FFF2-40B4-BE49-F238E27FC236}">
                <a16:creationId xmlns:a16="http://schemas.microsoft.com/office/drawing/2014/main" id="{01440C51-74E1-D3D8-8947-698746176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145" y="3620262"/>
            <a:ext cx="1711399" cy="1764000"/>
          </a:xfrm>
          <a:prstGeom prst="rect">
            <a:avLst/>
          </a:prstGeom>
        </p:spPr>
      </p:pic>
      <p:sp>
        <p:nvSpPr>
          <p:cNvPr id="17" name="ZoneTexte 16">
            <a:extLst>
              <a:ext uri="{FF2B5EF4-FFF2-40B4-BE49-F238E27FC236}">
                <a16:creationId xmlns:a16="http://schemas.microsoft.com/office/drawing/2014/main" id="{35B9639C-4E80-3F42-8178-25A92EC52EEE}"/>
              </a:ext>
            </a:extLst>
          </p:cNvPr>
          <p:cNvSpPr txBox="1"/>
          <p:nvPr/>
        </p:nvSpPr>
        <p:spPr>
          <a:xfrm>
            <a:off x="2233568" y="3780631"/>
            <a:ext cx="2709017" cy="1246495"/>
          </a:xfrm>
          <a:prstGeom prst="rect">
            <a:avLst/>
          </a:prstGeom>
          <a:noFill/>
          <a:ln>
            <a:noFill/>
          </a:ln>
        </p:spPr>
        <p:txBody>
          <a:bodyPr wrap="square" rtlCol="0">
            <a:spAutoFit/>
          </a:bodyPr>
          <a:lstStyle/>
          <a:p>
            <a:r>
              <a:rPr lang="de-DE" dirty="0"/>
              <a:t>Bei Symptomen eine Maske tragen</a:t>
            </a:r>
            <a:endParaRPr lang="fr-CH" dirty="0"/>
          </a:p>
        </p:txBody>
      </p:sp>
      <p:pic>
        <p:nvPicPr>
          <p:cNvPr id="2" name="Picture 2" descr="Bâtiment industriel modulaire pour bungalow vestiaire, salle de pause  modulaire">
            <a:extLst>
              <a:ext uri="{FF2B5EF4-FFF2-40B4-BE49-F238E27FC236}">
                <a16:creationId xmlns:a16="http://schemas.microsoft.com/office/drawing/2014/main" id="{F04B5CAB-72FA-28B7-EB77-445BDD60B4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884" y="1548383"/>
            <a:ext cx="3546373" cy="2365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it rutschigen Böden ist hier zu rechnen">
            <a:extLst>
              <a:ext uri="{FF2B5EF4-FFF2-40B4-BE49-F238E27FC236}">
                <a16:creationId xmlns:a16="http://schemas.microsoft.com/office/drawing/2014/main" id="{16136544-E280-0E02-498A-1EED996DF9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8588" y="4502262"/>
            <a:ext cx="3550323" cy="236540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09112D2-80B1-F6BC-B92E-63BAE65D0918}"/>
              </a:ext>
            </a:extLst>
          </p:cNvPr>
          <p:cNvSpPr txBox="1"/>
          <p:nvPr/>
        </p:nvSpPr>
        <p:spPr>
          <a:xfrm>
            <a:off x="8082987" y="4676995"/>
            <a:ext cx="2466270" cy="2015936"/>
          </a:xfrm>
          <a:prstGeom prst="rect">
            <a:avLst/>
          </a:prstGeom>
          <a:noFill/>
        </p:spPr>
        <p:txBody>
          <a:bodyPr wrap="square" rtlCol="0">
            <a:spAutoFit/>
          </a:bodyPr>
          <a:lstStyle/>
          <a:p>
            <a:r>
              <a:rPr lang="de-DE" dirty="0"/>
              <a:t>Ordnung und Sauberkeit in Umkleide- und Sanitärräumen beachten</a:t>
            </a:r>
            <a:endParaRPr lang="fr-CH" dirty="0"/>
          </a:p>
        </p:txBody>
      </p:sp>
      <p:pic>
        <p:nvPicPr>
          <p:cNvPr id="5" name="Picture 6" descr="👍 Pouce Vers Le Haut Emoji">
            <a:extLst>
              <a:ext uri="{FF2B5EF4-FFF2-40B4-BE49-F238E27FC236}">
                <a16:creationId xmlns:a16="http://schemas.microsoft.com/office/drawing/2014/main" id="{EDD5A2AA-9F37-5733-7432-76B6A4225B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4160" y="6269617"/>
            <a:ext cx="899542" cy="84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77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66180" y="1476375"/>
            <a:ext cx="9399140" cy="3384376"/>
            <a:chOff x="268040" y="2196455"/>
            <a:chExt cx="10205487" cy="4086860"/>
          </a:xfrm>
        </p:grpSpPr>
        <p:pic>
          <p:nvPicPr>
            <p:cNvPr id="5" name="Image 4" descr="Welcome to Technotrade Import-Export GmbH"/>
            <p:cNvPicPr/>
            <p:nvPr/>
          </p:nvPicPr>
          <p:blipFill rotWithShape="1">
            <a:blip r:embed="rId2">
              <a:extLst>
                <a:ext uri="{28A0092B-C50C-407E-A947-70E740481C1C}">
                  <a14:useLocalDpi xmlns:a14="http://schemas.microsoft.com/office/drawing/2010/main" val="0"/>
                </a:ext>
              </a:extLst>
            </a:blip>
            <a:srcRect l="57273" r="5128" b="68203"/>
            <a:stretch/>
          </p:blipFill>
          <p:spPr bwMode="auto">
            <a:xfrm>
              <a:off x="306140" y="2196455"/>
              <a:ext cx="1838325" cy="3105150"/>
            </a:xfrm>
            <a:prstGeom prst="rect">
              <a:avLst/>
            </a:prstGeom>
            <a:noFill/>
            <a:ln>
              <a:noFill/>
            </a:ln>
            <a:extLst>
              <a:ext uri="{53640926-AAD7-44D8-BBD7-CCE9431645EC}">
                <a14:shadowObscured xmlns:a14="http://schemas.microsoft.com/office/drawing/2010/main"/>
              </a:ext>
            </a:extLst>
          </p:spPr>
        </p:pic>
        <p:sp>
          <p:nvSpPr>
            <p:cNvPr id="6" name="Rectangle à coins arrondis 5"/>
            <p:cNvSpPr/>
            <p:nvPr/>
          </p:nvSpPr>
          <p:spPr>
            <a:xfrm>
              <a:off x="268040" y="5415905"/>
              <a:ext cx="1911985" cy="381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fr-CH" sz="1400" b="1" dirty="0">
                  <a:solidFill>
                    <a:srgbClr val="000000"/>
                  </a:solidFill>
                  <a:effectLst/>
                  <a:ea typeface="Calibri" panose="020F0502020204030204" pitchFamily="34" charset="0"/>
                  <a:cs typeface="Times New Roman" panose="02020603050405020304" pitchFamily="18" charset="0"/>
                </a:rPr>
                <a:t>HERVORRAGEND</a:t>
              </a:r>
              <a:endParaRPr lang="fr-FR" sz="1100" dirty="0">
                <a:effectLst/>
                <a:ea typeface="Calibri" panose="020F0502020204030204" pitchFamily="34" charset="0"/>
                <a:cs typeface="Times New Roman" panose="02020603050405020304" pitchFamily="18" charset="0"/>
              </a:endParaRPr>
            </a:p>
          </p:txBody>
        </p:sp>
        <p:pic>
          <p:nvPicPr>
            <p:cNvPr id="7" name="Image 6" descr="Welcome to Technotrade Import-Export GmbH"/>
            <p:cNvPicPr/>
            <p:nvPr/>
          </p:nvPicPr>
          <p:blipFill rotWithShape="1">
            <a:blip r:embed="rId2">
              <a:extLst>
                <a:ext uri="{28A0092B-C50C-407E-A947-70E740481C1C}">
                  <a14:useLocalDpi xmlns:a14="http://schemas.microsoft.com/office/drawing/2010/main" val="0"/>
                </a:ext>
              </a:extLst>
            </a:blip>
            <a:srcRect l="2338" t="34623" r="57917" b="35238"/>
            <a:stretch/>
          </p:blipFill>
          <p:spPr bwMode="auto">
            <a:xfrm>
              <a:off x="2394372" y="2359015"/>
              <a:ext cx="1942465" cy="2942590"/>
            </a:xfrm>
            <a:prstGeom prst="rect">
              <a:avLst/>
            </a:prstGeom>
            <a:noFill/>
            <a:ln>
              <a:noFill/>
            </a:ln>
            <a:extLst>
              <a:ext uri="{53640926-AAD7-44D8-BBD7-CCE9431645EC}">
                <a14:shadowObscured xmlns:a14="http://schemas.microsoft.com/office/drawing/2010/main"/>
              </a:ext>
            </a:extLst>
          </p:spPr>
        </p:pic>
        <p:sp>
          <p:nvSpPr>
            <p:cNvPr id="8" name="Rectangle à coins arrondis 7"/>
            <p:cNvSpPr/>
            <p:nvPr/>
          </p:nvSpPr>
          <p:spPr>
            <a:xfrm>
              <a:off x="2365797" y="5377805"/>
              <a:ext cx="2009775" cy="4476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fr-CH" sz="1400" b="1" dirty="0">
                  <a:solidFill>
                    <a:srgbClr val="000000"/>
                  </a:solidFill>
                  <a:effectLst/>
                  <a:ea typeface="Calibri" panose="020F0502020204030204" pitchFamily="34" charset="0"/>
                  <a:cs typeface="Times New Roman" panose="02020603050405020304" pitchFamily="18" charset="0"/>
                </a:rPr>
                <a:t>GUT / BEFRIEDIGEND</a:t>
              </a:r>
              <a:endParaRPr lang="fr-FR" sz="1100" dirty="0">
                <a:effectLst/>
                <a:ea typeface="Calibri" panose="020F0502020204030204" pitchFamily="34" charset="0"/>
                <a:cs typeface="Times New Roman" panose="02020603050405020304" pitchFamily="18" charset="0"/>
              </a:endParaRPr>
            </a:p>
          </p:txBody>
        </p:sp>
        <p:pic>
          <p:nvPicPr>
            <p:cNvPr id="9" name="Image 8" descr="Welcome to Technotrade Import-Export GmbH"/>
            <p:cNvPicPr/>
            <p:nvPr/>
          </p:nvPicPr>
          <p:blipFill rotWithShape="1">
            <a:blip r:embed="rId2">
              <a:extLst>
                <a:ext uri="{28A0092B-C50C-407E-A947-70E740481C1C}">
                  <a14:useLocalDpi xmlns:a14="http://schemas.microsoft.com/office/drawing/2010/main" val="0"/>
                </a:ext>
              </a:extLst>
            </a:blip>
            <a:srcRect l="57475" t="34136" r="3553" b="35140"/>
            <a:stretch/>
          </p:blipFill>
          <p:spPr bwMode="auto">
            <a:xfrm>
              <a:off x="4625479" y="2359015"/>
              <a:ext cx="1905000" cy="2999740"/>
            </a:xfrm>
            <a:prstGeom prst="rect">
              <a:avLst/>
            </a:prstGeom>
            <a:noFill/>
            <a:ln>
              <a:noFill/>
            </a:ln>
            <a:extLst>
              <a:ext uri="{53640926-AAD7-44D8-BBD7-CCE9431645EC}">
                <a14:shadowObscured xmlns:a14="http://schemas.microsoft.com/office/drawing/2010/main"/>
              </a:ext>
            </a:extLst>
          </p:spPr>
        </p:pic>
        <p:sp>
          <p:nvSpPr>
            <p:cNvPr id="10" name="Rectangle à coins arrondis 9"/>
            <p:cNvSpPr/>
            <p:nvPr/>
          </p:nvSpPr>
          <p:spPr>
            <a:xfrm>
              <a:off x="4483874" y="5407015"/>
              <a:ext cx="2302986" cy="8572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fr-CH" sz="1200" b="1" dirty="0">
                  <a:solidFill>
                    <a:srgbClr val="000000"/>
                  </a:solidFill>
                  <a:effectLst/>
                  <a:ea typeface="Calibri" panose="020F0502020204030204" pitchFamily="34" charset="0"/>
                  <a:cs typeface="Times New Roman" panose="02020603050405020304" pitchFamily="18" charset="0"/>
                </a:rPr>
                <a:t>MITTEL</a:t>
              </a:r>
            </a:p>
            <a:p>
              <a:pPr algn="ctr">
                <a:lnSpc>
                  <a:spcPct val="107000"/>
                </a:lnSpc>
                <a:spcAft>
                  <a:spcPts val="0"/>
                </a:spcAft>
              </a:pPr>
              <a:r>
                <a:rPr lang="fr-CH" sz="1200" b="1" dirty="0" err="1">
                  <a:solidFill>
                    <a:srgbClr val="000000"/>
                  </a:solidFill>
                  <a:ea typeface="Calibri" panose="020F0502020204030204" pitchFamily="34" charset="0"/>
                  <a:cs typeface="Times New Roman" panose="02020603050405020304" pitchFamily="18" charset="0"/>
                </a:rPr>
                <a:t>Verschmutze</a:t>
              </a:r>
              <a:r>
                <a:rPr lang="fr-CH" sz="1200" b="1" dirty="0">
                  <a:solidFill>
                    <a:srgbClr val="000000"/>
                  </a:solidFill>
                  <a:ea typeface="Calibri" panose="020F0502020204030204" pitchFamily="34" charset="0"/>
                  <a:cs typeface="Times New Roman" panose="02020603050405020304" pitchFamily="18" charset="0"/>
                </a:rPr>
                <a:t> </a:t>
              </a:r>
              <a:r>
                <a:rPr lang="fr-CH" sz="1200" b="1" dirty="0" err="1">
                  <a:solidFill>
                    <a:srgbClr val="000000"/>
                  </a:solidFill>
                  <a:ea typeface="Calibri" panose="020F0502020204030204" pitchFamily="34" charset="0"/>
                  <a:cs typeface="Times New Roman" panose="02020603050405020304" pitchFamily="18" charset="0"/>
                </a:rPr>
                <a:t>Raumluft</a:t>
              </a:r>
              <a:endParaRPr lang="fr-CH" sz="1200" b="1" dirty="0">
                <a:solidFill>
                  <a:srgbClr val="000000"/>
                </a:solidFill>
                <a:ea typeface="Calibri" panose="020F0502020204030204" pitchFamily="34" charset="0"/>
                <a:cs typeface="Times New Roman" panose="02020603050405020304" pitchFamily="18" charset="0"/>
              </a:endParaRPr>
            </a:p>
            <a:p>
              <a:pPr algn="ctr">
                <a:lnSpc>
                  <a:spcPct val="107000"/>
                </a:lnSpc>
                <a:spcAft>
                  <a:spcPts val="0"/>
                </a:spcAft>
              </a:pPr>
              <a:r>
                <a:rPr lang="fr-CH" sz="1200" b="1" dirty="0" err="1">
                  <a:solidFill>
                    <a:srgbClr val="000000"/>
                  </a:solidFill>
                  <a:effectLst/>
                  <a:ea typeface="Calibri" panose="020F0502020204030204" pitchFamily="34" charset="0"/>
                  <a:cs typeface="Times New Roman" panose="02020603050405020304" pitchFamily="18" charset="0"/>
                </a:rPr>
                <a:t>Lüftung</a:t>
              </a:r>
              <a:r>
                <a:rPr lang="fr-CH" sz="1200" b="1" dirty="0">
                  <a:solidFill>
                    <a:srgbClr val="000000"/>
                  </a:solidFill>
                  <a:effectLst/>
                  <a:ea typeface="Calibri" panose="020F0502020204030204" pitchFamily="34" charset="0"/>
                  <a:cs typeface="Times New Roman" panose="02020603050405020304" pitchFamily="18" charset="0"/>
                </a:rPr>
                <a:t> </a:t>
              </a:r>
              <a:r>
                <a:rPr lang="fr-CH" sz="1200" b="1" u="sng" dirty="0" err="1">
                  <a:solidFill>
                    <a:srgbClr val="000000"/>
                  </a:solidFill>
                  <a:effectLst/>
                  <a:ea typeface="Calibri" panose="020F0502020204030204" pitchFamily="34" charset="0"/>
                  <a:cs typeface="Times New Roman" panose="02020603050405020304" pitchFamily="18" charset="0"/>
                </a:rPr>
                <a:t>empfholen</a:t>
              </a:r>
              <a:endParaRPr lang="fr-FR" sz="1050" u="sng" dirty="0">
                <a:effectLst/>
                <a:ea typeface="Calibri" panose="020F0502020204030204" pitchFamily="34" charset="0"/>
                <a:cs typeface="Times New Roman" panose="02020603050405020304" pitchFamily="18" charset="0"/>
              </a:endParaRPr>
            </a:p>
          </p:txBody>
        </p:sp>
        <p:pic>
          <p:nvPicPr>
            <p:cNvPr id="11" name="Image 10" descr="Welcome to Technotrade Import-Export GmbH"/>
            <p:cNvPicPr/>
            <p:nvPr/>
          </p:nvPicPr>
          <p:blipFill rotWithShape="1">
            <a:blip r:embed="rId2">
              <a:extLst>
                <a:ext uri="{28A0092B-C50C-407E-A947-70E740481C1C}">
                  <a14:useLocalDpi xmlns:a14="http://schemas.microsoft.com/office/drawing/2010/main" val="0"/>
                </a:ext>
              </a:extLst>
            </a:blip>
            <a:srcRect l="3313" t="67003" r="58295" b="2074"/>
            <a:stretch/>
          </p:blipFill>
          <p:spPr bwMode="auto">
            <a:xfrm>
              <a:off x="6714852" y="2339965"/>
              <a:ext cx="1876425" cy="3018155"/>
            </a:xfrm>
            <a:prstGeom prst="rect">
              <a:avLst/>
            </a:prstGeom>
            <a:noFill/>
            <a:ln>
              <a:noFill/>
            </a:ln>
            <a:extLst>
              <a:ext uri="{53640926-AAD7-44D8-BBD7-CCE9431645EC}">
                <a14:shadowObscured xmlns:a14="http://schemas.microsoft.com/office/drawing/2010/main"/>
              </a:ext>
            </a:extLst>
          </p:spPr>
        </p:pic>
        <p:pic>
          <p:nvPicPr>
            <p:cNvPr id="12" name="Image 11" descr="Welcome to Technotrade Import-Export GmbH"/>
            <p:cNvPicPr/>
            <p:nvPr/>
          </p:nvPicPr>
          <p:blipFill rotWithShape="1">
            <a:blip r:embed="rId2">
              <a:extLst>
                <a:ext uri="{28A0092B-C50C-407E-A947-70E740481C1C}">
                  <a14:useLocalDpi xmlns:a14="http://schemas.microsoft.com/office/drawing/2010/main" val="0"/>
                </a:ext>
              </a:extLst>
            </a:blip>
            <a:srcRect l="57685" t="67003" r="4520" b="2074"/>
            <a:stretch/>
          </p:blipFill>
          <p:spPr bwMode="auto">
            <a:xfrm>
              <a:off x="8626312" y="2339965"/>
              <a:ext cx="1847215" cy="3018155"/>
            </a:xfrm>
            <a:prstGeom prst="rect">
              <a:avLst/>
            </a:prstGeom>
            <a:noFill/>
            <a:ln>
              <a:noFill/>
            </a:ln>
            <a:extLst>
              <a:ext uri="{53640926-AAD7-44D8-BBD7-CCE9431645EC}">
                <a14:shadowObscured xmlns:a14="http://schemas.microsoft.com/office/drawing/2010/main"/>
              </a:ext>
            </a:extLst>
          </p:spPr>
        </p:pic>
        <p:sp>
          <p:nvSpPr>
            <p:cNvPr id="13" name="Rectangle à coins arrondis 12"/>
            <p:cNvSpPr/>
            <p:nvPr/>
          </p:nvSpPr>
          <p:spPr>
            <a:xfrm>
              <a:off x="7434932" y="5407015"/>
              <a:ext cx="2726134" cy="8763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fr-CH" sz="1200" b="1" dirty="0">
                  <a:solidFill>
                    <a:srgbClr val="000000"/>
                  </a:solidFill>
                  <a:effectLst/>
                  <a:ea typeface="Calibri" panose="020F0502020204030204" pitchFamily="34" charset="0"/>
                  <a:cs typeface="Times New Roman" panose="02020603050405020304" pitchFamily="18" charset="0"/>
                </a:rPr>
                <a:t>SCHLECHT</a:t>
              </a:r>
            </a:p>
            <a:p>
              <a:pPr algn="ctr">
                <a:lnSpc>
                  <a:spcPct val="107000"/>
                </a:lnSpc>
                <a:spcAft>
                  <a:spcPts val="0"/>
                </a:spcAft>
              </a:pPr>
              <a:r>
                <a:rPr lang="fr-CH" sz="1200" b="1" dirty="0">
                  <a:solidFill>
                    <a:srgbClr val="000000"/>
                  </a:solidFill>
                  <a:ea typeface="Calibri" panose="020F0502020204030204" pitchFamily="34" charset="0"/>
                  <a:cs typeface="Times New Roman" panose="02020603050405020304" pitchFamily="18" charset="0"/>
                </a:rPr>
                <a:t>Stark </a:t>
              </a:r>
              <a:r>
                <a:rPr lang="fr-CH" sz="1200" b="1" dirty="0" err="1">
                  <a:solidFill>
                    <a:srgbClr val="000000"/>
                  </a:solidFill>
                  <a:ea typeface="Calibri" panose="020F0502020204030204" pitchFamily="34" charset="0"/>
                  <a:cs typeface="Times New Roman" panose="02020603050405020304" pitchFamily="18" charset="0"/>
                </a:rPr>
                <a:t>verschmutzte</a:t>
              </a:r>
              <a:r>
                <a:rPr lang="fr-CH" sz="1200" b="1" dirty="0">
                  <a:solidFill>
                    <a:srgbClr val="000000"/>
                  </a:solidFill>
                  <a:ea typeface="Calibri" panose="020F0502020204030204" pitchFamily="34" charset="0"/>
                  <a:cs typeface="Times New Roman" panose="02020603050405020304" pitchFamily="18" charset="0"/>
                </a:rPr>
                <a:t> </a:t>
              </a:r>
              <a:r>
                <a:rPr lang="fr-CH" sz="1200" b="1" dirty="0" err="1">
                  <a:solidFill>
                    <a:srgbClr val="000000"/>
                  </a:solidFill>
                  <a:ea typeface="Calibri" panose="020F0502020204030204" pitchFamily="34" charset="0"/>
                  <a:cs typeface="Times New Roman" panose="02020603050405020304" pitchFamily="18" charset="0"/>
                </a:rPr>
                <a:t>Raumluft</a:t>
              </a:r>
              <a:endParaRPr lang="fr-FR" sz="1050" dirty="0">
                <a:effectLst/>
                <a:ea typeface="Calibri" panose="020F0502020204030204" pitchFamily="34" charset="0"/>
                <a:cs typeface="Times New Roman" panose="02020603050405020304" pitchFamily="18" charset="0"/>
              </a:endParaRPr>
            </a:p>
            <a:p>
              <a:pPr algn="ctr">
                <a:lnSpc>
                  <a:spcPct val="107000"/>
                </a:lnSpc>
                <a:spcAft>
                  <a:spcPts val="0"/>
                </a:spcAft>
              </a:pPr>
              <a:r>
                <a:rPr lang="fr-CH" sz="1200" b="1" dirty="0" err="1">
                  <a:solidFill>
                    <a:srgbClr val="000000"/>
                  </a:solidFill>
                  <a:effectLst/>
                  <a:ea typeface="Calibri" panose="020F0502020204030204" pitchFamily="34" charset="0"/>
                  <a:cs typeface="Times New Roman" panose="02020603050405020304" pitchFamily="18" charset="0"/>
                </a:rPr>
                <a:t>Lüftung</a:t>
              </a:r>
              <a:r>
                <a:rPr lang="fr-CH" sz="1200" b="1" dirty="0">
                  <a:solidFill>
                    <a:srgbClr val="000000"/>
                  </a:solidFill>
                  <a:effectLst/>
                  <a:ea typeface="Calibri" panose="020F0502020204030204" pitchFamily="34" charset="0"/>
                  <a:cs typeface="Times New Roman" panose="02020603050405020304" pitchFamily="18" charset="0"/>
                </a:rPr>
                <a:t> </a:t>
              </a:r>
              <a:r>
                <a:rPr lang="fr-CH" sz="1200" b="1" u="sng" dirty="0" err="1">
                  <a:solidFill>
                    <a:srgbClr val="000000"/>
                  </a:solidFill>
                  <a:effectLst/>
                  <a:ea typeface="Calibri" panose="020F0502020204030204" pitchFamily="34" charset="0"/>
                  <a:cs typeface="Times New Roman" panose="02020603050405020304" pitchFamily="18" charset="0"/>
                </a:rPr>
                <a:t>erforderlich</a:t>
              </a:r>
              <a:endParaRPr lang="fr-FR" sz="1050" dirty="0">
                <a:effectLst/>
                <a:ea typeface="Calibri" panose="020F0502020204030204" pitchFamily="34" charset="0"/>
                <a:cs typeface="Times New Roman" panose="02020603050405020304" pitchFamily="18" charset="0"/>
              </a:endParaRPr>
            </a:p>
          </p:txBody>
        </p:sp>
      </p:grpSp>
      <p:sp>
        <p:nvSpPr>
          <p:cNvPr id="14" name="Titre 1"/>
          <p:cNvSpPr>
            <a:spLocks noGrp="1"/>
          </p:cNvSpPr>
          <p:nvPr>
            <p:ph type="ctrTitle"/>
          </p:nvPr>
        </p:nvSpPr>
        <p:spPr>
          <a:xfrm>
            <a:off x="738188" y="540271"/>
            <a:ext cx="7704856" cy="854968"/>
          </a:xfrm>
        </p:spPr>
        <p:txBody>
          <a:bodyPr/>
          <a:lstStyle/>
          <a:p>
            <a:pPr algn="ctr"/>
            <a:r>
              <a:rPr lang="fr-CH" sz="3200" dirty="0" err="1"/>
              <a:t>Gutes</a:t>
            </a:r>
            <a:r>
              <a:rPr lang="fr-CH" sz="3200" dirty="0"/>
              <a:t> </a:t>
            </a:r>
            <a:r>
              <a:rPr lang="fr-CH" sz="3200" dirty="0" err="1"/>
              <a:t>Verhalten</a:t>
            </a:r>
            <a:r>
              <a:rPr lang="fr-CH" sz="3200" dirty="0"/>
              <a:t> in </a:t>
            </a:r>
            <a:r>
              <a:rPr lang="fr-CH" sz="3200" dirty="0" err="1"/>
              <a:t>Besprechungsräumen</a:t>
            </a:r>
            <a:endParaRPr lang="fr-FR" sz="3200" dirty="0"/>
          </a:p>
        </p:txBody>
      </p:sp>
      <p:pic>
        <p:nvPicPr>
          <p:cNvPr id="15" name="Image 14"/>
          <p:cNvPicPr>
            <a:picLocks noChangeAspect="1"/>
          </p:cNvPicPr>
          <p:nvPr/>
        </p:nvPicPr>
        <p:blipFill rotWithShape="1">
          <a:blip r:embed="rId3" cstate="print">
            <a:extLst>
              <a:ext uri="{28A0092B-C50C-407E-A947-70E740481C1C}">
                <a14:useLocalDpi xmlns:a14="http://schemas.microsoft.com/office/drawing/2010/main" val="0"/>
              </a:ext>
            </a:extLst>
          </a:blip>
          <a:srcRect l="9050" r="26192" b="5558"/>
          <a:stretch/>
        </p:blipFill>
        <p:spPr>
          <a:xfrm rot="5400000">
            <a:off x="801548" y="4470208"/>
            <a:ext cx="2546147" cy="2784930"/>
          </a:xfrm>
          <a:prstGeom prst="rect">
            <a:avLst/>
          </a:prstGeom>
        </p:spPr>
      </p:pic>
      <p:sp>
        <p:nvSpPr>
          <p:cNvPr id="16" name="Rectangle 15"/>
          <p:cNvSpPr/>
          <p:nvPr/>
        </p:nvSpPr>
        <p:spPr>
          <a:xfrm>
            <a:off x="3468094" y="6249649"/>
            <a:ext cx="6488125" cy="584775"/>
          </a:xfrm>
          <a:prstGeom prst="rect">
            <a:avLst/>
          </a:prstGeom>
        </p:spPr>
        <p:txBody>
          <a:bodyPr wrap="square">
            <a:spAutoFit/>
          </a:bodyPr>
          <a:lstStyle/>
          <a:p>
            <a:r>
              <a:rPr lang="de-DE" sz="1600" dirty="0"/>
              <a:t>Beispiel am 10.12.2021 im Sitzungszimmer „Anciens Bureaux“ während der Staplerfahrerschulung (6 Personen im Raum anwesend)</a:t>
            </a:r>
            <a:endParaRPr lang="fr-FR" sz="1600" dirty="0"/>
          </a:p>
        </p:txBody>
      </p:sp>
      <p:cxnSp>
        <p:nvCxnSpPr>
          <p:cNvPr id="17" name="Connecteur droit avec flèche 16"/>
          <p:cNvCxnSpPr/>
          <p:nvPr/>
        </p:nvCxnSpPr>
        <p:spPr bwMode="auto">
          <a:xfrm flipV="1">
            <a:off x="2346109" y="4704066"/>
            <a:ext cx="2496535" cy="851134"/>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584864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06140" y="1764407"/>
            <a:ext cx="10153128" cy="4851302"/>
          </a:xfrm>
          <a:prstGeom prst="rect">
            <a:avLst/>
          </a:prstGeom>
        </p:spPr>
      </p:pic>
      <p:sp>
        <p:nvSpPr>
          <p:cNvPr id="6" name="Titre 1"/>
          <p:cNvSpPr>
            <a:spLocks noGrp="1"/>
          </p:cNvSpPr>
          <p:nvPr>
            <p:ph type="title"/>
          </p:nvPr>
        </p:nvSpPr>
        <p:spPr>
          <a:xfrm>
            <a:off x="719138" y="540271"/>
            <a:ext cx="7702550" cy="864096"/>
          </a:xfrm>
        </p:spPr>
        <p:txBody>
          <a:bodyPr/>
          <a:lstStyle/>
          <a:p>
            <a:r>
              <a:rPr lang="fr-CH" sz="3400" dirty="0" err="1"/>
              <a:t>Vielen</a:t>
            </a:r>
            <a:r>
              <a:rPr lang="fr-CH" sz="3400" dirty="0"/>
              <a:t> </a:t>
            </a:r>
            <a:r>
              <a:rPr lang="fr-CH" sz="3400" dirty="0" err="1"/>
              <a:t>Dank</a:t>
            </a:r>
            <a:r>
              <a:rPr lang="fr-CH" sz="3400" dirty="0"/>
              <a:t> </a:t>
            </a:r>
            <a:r>
              <a:rPr lang="fr-CH" sz="3400" dirty="0" err="1"/>
              <a:t>für</a:t>
            </a:r>
            <a:r>
              <a:rPr lang="fr-CH" sz="3400" dirty="0"/>
              <a:t> </a:t>
            </a:r>
            <a:r>
              <a:rPr lang="fr-CH" sz="3400" dirty="0" err="1"/>
              <a:t>Ihre</a:t>
            </a:r>
            <a:r>
              <a:rPr lang="fr-CH" sz="3400" dirty="0"/>
              <a:t> </a:t>
            </a:r>
            <a:r>
              <a:rPr lang="fr-CH" sz="3400" dirty="0" err="1"/>
              <a:t>Aufmerksamkeit</a:t>
            </a:r>
            <a:endParaRPr lang="fr-FR" sz="3400" dirty="0"/>
          </a:p>
        </p:txBody>
      </p:sp>
    </p:spTree>
    <p:extLst>
      <p:ext uri="{BB962C8B-B14F-4D97-AF65-F5344CB8AC3E}">
        <p14:creationId xmlns:p14="http://schemas.microsoft.com/office/powerpoint/2010/main" val="19640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title"/>
          </p:nvPr>
        </p:nvSpPr>
        <p:spPr>
          <a:xfrm>
            <a:off x="759990" y="540271"/>
            <a:ext cx="7627939" cy="864096"/>
          </a:xfrm>
        </p:spPr>
        <p:txBody>
          <a:bodyPr>
            <a:noAutofit/>
          </a:bodyPr>
          <a:lstStyle/>
          <a:p>
            <a:r>
              <a:rPr lang="fr-FR" sz="3400" dirty="0" err="1"/>
              <a:t>Sicherheit</a:t>
            </a:r>
            <a:r>
              <a:rPr lang="fr-FR" sz="3400" dirty="0"/>
              <a:t> </a:t>
            </a:r>
            <a:r>
              <a:rPr lang="fr-FR" sz="3400" dirty="0" err="1"/>
              <a:t>und</a:t>
            </a:r>
            <a:r>
              <a:rPr lang="fr-FR" sz="3400" dirty="0"/>
              <a:t> </a:t>
            </a:r>
            <a:r>
              <a:rPr lang="fr-FR" sz="3400" dirty="0" err="1"/>
              <a:t>Umwelt</a:t>
            </a:r>
            <a:endParaRPr lang="fr-FR" sz="3400" dirty="0"/>
          </a:p>
        </p:txBody>
      </p:sp>
      <p:pic>
        <p:nvPicPr>
          <p:cNvPr id="3" name="Image 2"/>
          <p:cNvPicPr>
            <a:picLocks noChangeAspect="1"/>
          </p:cNvPicPr>
          <p:nvPr/>
        </p:nvPicPr>
        <p:blipFill>
          <a:blip r:embed="rId2"/>
          <a:stretch>
            <a:fillRect/>
          </a:stretch>
        </p:blipFill>
        <p:spPr>
          <a:xfrm>
            <a:off x="6174110" y="4716735"/>
            <a:ext cx="2971800" cy="2200275"/>
          </a:xfrm>
          <a:prstGeom prst="rect">
            <a:avLst/>
          </a:prstGeom>
        </p:spPr>
      </p:pic>
      <p:sp>
        <p:nvSpPr>
          <p:cNvPr id="5" name="Rectangle 4"/>
          <p:cNvSpPr/>
          <p:nvPr/>
        </p:nvSpPr>
        <p:spPr>
          <a:xfrm>
            <a:off x="4986660" y="1495863"/>
            <a:ext cx="5346700" cy="2400657"/>
          </a:xfrm>
          <a:prstGeom prst="rect">
            <a:avLst/>
          </a:prstGeom>
        </p:spPr>
        <p:txBody>
          <a:bodyPr>
            <a:spAutoFit/>
          </a:bodyPr>
          <a:lstStyle/>
          <a:p>
            <a:r>
              <a:rPr lang="de-CH" b="1" dirty="0"/>
              <a:t>Die Sicherheit und Gesundheit der Mitarbeitenden ist für Vigier eine absolute Priorität: </a:t>
            </a:r>
            <a:br>
              <a:rPr lang="de-CH" b="1" dirty="0"/>
            </a:br>
            <a:r>
              <a:rPr lang="de-CH" b="1" dirty="0"/>
              <a:t>Alle müssen so gesund zurück nach Hause, wie sie zur Arbeit gekommen sind.</a:t>
            </a:r>
            <a:endParaRPr lang="fr-FR" b="1" dirty="0"/>
          </a:p>
        </p:txBody>
      </p:sp>
      <p:sp>
        <p:nvSpPr>
          <p:cNvPr id="6" name="ZoneTexte 5"/>
          <p:cNvSpPr txBox="1"/>
          <p:nvPr/>
        </p:nvSpPr>
        <p:spPr>
          <a:xfrm>
            <a:off x="5676935" y="4013632"/>
            <a:ext cx="3966150" cy="253916"/>
          </a:xfrm>
          <a:prstGeom prst="rect">
            <a:avLst/>
          </a:prstGeom>
          <a:noFill/>
        </p:spPr>
        <p:txBody>
          <a:bodyPr wrap="none" rtlCol="0">
            <a:spAutoFit/>
          </a:bodyPr>
          <a:lstStyle/>
          <a:p>
            <a:r>
              <a:rPr lang="de-CH" sz="1050" i="1" dirty="0"/>
              <a:t>Auszug aus Vigiers Engagement für Sicherheit und Gesundheit</a:t>
            </a:r>
            <a:endParaRPr lang="fr-FR" sz="1050" i="1" dirty="0"/>
          </a:p>
        </p:txBody>
      </p:sp>
      <p:pic>
        <p:nvPicPr>
          <p:cNvPr id="7" name="Grafik 6"/>
          <p:cNvPicPr>
            <a:picLocks noChangeAspect="1"/>
          </p:cNvPicPr>
          <p:nvPr/>
        </p:nvPicPr>
        <p:blipFill>
          <a:blip r:embed="rId3"/>
          <a:stretch>
            <a:fillRect/>
          </a:stretch>
        </p:blipFill>
        <p:spPr>
          <a:xfrm>
            <a:off x="759990" y="1488648"/>
            <a:ext cx="4010646" cy="5676607"/>
          </a:xfrm>
          <a:prstGeom prst="rect">
            <a:avLst/>
          </a:prstGeom>
        </p:spPr>
      </p:pic>
      <p:sp>
        <p:nvSpPr>
          <p:cNvPr id="8" name="ZoneTexte 7"/>
          <p:cNvSpPr txBox="1"/>
          <p:nvPr/>
        </p:nvSpPr>
        <p:spPr>
          <a:xfrm rot="21274500">
            <a:off x="6406525" y="5408619"/>
            <a:ext cx="2506971" cy="1200329"/>
          </a:xfrm>
          <a:prstGeom prst="rect">
            <a:avLst/>
          </a:prstGeom>
          <a:solidFill>
            <a:srgbClr val="FFFFFF"/>
          </a:solidFill>
        </p:spPr>
        <p:txBody>
          <a:bodyPr wrap="square" rtlCol="0">
            <a:spAutoFit/>
          </a:bodyPr>
          <a:lstStyle/>
          <a:p>
            <a:pPr algn="ctr"/>
            <a:r>
              <a:rPr lang="pt-BR" sz="1800" b="1" dirty="0"/>
              <a:t>ICH HABE DAS RECHT, </a:t>
            </a:r>
          </a:p>
          <a:p>
            <a:pPr algn="ctr"/>
            <a:r>
              <a:rPr lang="pt-BR" sz="1800" b="1" dirty="0">
                <a:solidFill>
                  <a:srgbClr val="FF0000"/>
                </a:solidFill>
              </a:rPr>
              <a:t>STOPP</a:t>
            </a:r>
            <a:r>
              <a:rPr lang="pt-BR" sz="1800" b="1" dirty="0"/>
              <a:t> </a:t>
            </a:r>
          </a:p>
          <a:p>
            <a:pPr algn="ctr"/>
            <a:r>
              <a:rPr lang="pt-BR" sz="1800" b="1" dirty="0"/>
              <a:t>ZU SAGEN</a:t>
            </a:r>
          </a:p>
        </p:txBody>
      </p:sp>
      <p:sp>
        <p:nvSpPr>
          <p:cNvPr id="2" name="Rectangle 1"/>
          <p:cNvSpPr/>
          <p:nvPr/>
        </p:nvSpPr>
        <p:spPr bwMode="auto">
          <a:xfrm rot="21363143">
            <a:off x="6506860" y="6523126"/>
            <a:ext cx="2456211" cy="129749"/>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Tree>
    <p:extLst>
      <p:ext uri="{BB962C8B-B14F-4D97-AF65-F5344CB8AC3E}">
        <p14:creationId xmlns:p14="http://schemas.microsoft.com/office/powerpoint/2010/main" val="414093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40271"/>
            <a:ext cx="7683500" cy="864096"/>
          </a:xfrm>
        </p:spPr>
        <p:txBody>
          <a:bodyPr/>
          <a:lstStyle/>
          <a:p>
            <a:r>
              <a:rPr lang="fr-CH" sz="3400" dirty="0" err="1"/>
              <a:t>Verkehrsplan</a:t>
            </a:r>
            <a:r>
              <a:rPr lang="fr-CH" sz="3400" dirty="0"/>
              <a:t> des </a:t>
            </a:r>
            <a:r>
              <a:rPr lang="fr-CH" sz="3400" dirty="0" err="1"/>
              <a:t>Standorts</a:t>
            </a:r>
            <a:endParaRPr lang="fr-CH" sz="3400" dirty="0"/>
          </a:p>
        </p:txBody>
      </p:sp>
      <p:sp>
        <p:nvSpPr>
          <p:cNvPr id="5" name="ZoneTexte 4"/>
          <p:cNvSpPr txBox="1"/>
          <p:nvPr/>
        </p:nvSpPr>
        <p:spPr>
          <a:xfrm>
            <a:off x="810196" y="7119132"/>
            <a:ext cx="2465976" cy="292259"/>
          </a:xfrm>
          <a:prstGeom prst="rect">
            <a:avLst/>
          </a:prstGeom>
          <a:solidFill>
            <a:srgbClr val="FFFFFF"/>
          </a:solidFill>
        </p:spPr>
        <p:txBody>
          <a:bodyPr wrap="square" rtlCol="0">
            <a:spAutoFit/>
          </a:bodyPr>
          <a:lstStyle/>
          <a:p>
            <a:pPr>
              <a:lnSpc>
                <a:spcPct val="115000"/>
              </a:lnSpc>
              <a:spcAft>
                <a:spcPts val="1000"/>
              </a:spcAft>
            </a:pPr>
            <a:r>
              <a:rPr lang="fr-CH" sz="1200" b="1" dirty="0" err="1">
                <a:latin typeface="Calibri" panose="020F0502020204030204" pitchFamily="34" charset="0"/>
                <a:ea typeface="Calibri" panose="020F0502020204030204" pitchFamily="34" charset="0"/>
                <a:cs typeface="Times New Roman" panose="02020603050405020304" pitchFamily="18" charset="0"/>
              </a:rPr>
              <a:t>Zugang</a:t>
            </a:r>
            <a:r>
              <a:rPr lang="fr-CH" sz="1200" b="1" dirty="0">
                <a:latin typeface="Calibri" panose="020F0502020204030204" pitchFamily="34" charset="0"/>
                <a:ea typeface="Calibri" panose="020F0502020204030204" pitchFamily="34" charset="0"/>
                <a:cs typeface="Times New Roman" panose="02020603050405020304" pitchFamily="18" charset="0"/>
              </a:rPr>
              <a:t> </a:t>
            </a:r>
            <a:r>
              <a:rPr lang="fr-CH" sz="1200" b="1" dirty="0" err="1">
                <a:latin typeface="Calibri" panose="020F0502020204030204" pitchFamily="34" charset="0"/>
                <a:ea typeface="Calibri" panose="020F0502020204030204" pitchFamily="34" charset="0"/>
                <a:cs typeface="Times New Roman" panose="02020603050405020304" pitchFamily="18" charset="0"/>
              </a:rPr>
              <a:t>für</a:t>
            </a:r>
            <a:r>
              <a:rPr lang="fr-CH" sz="1200" b="1" dirty="0">
                <a:latin typeface="Calibri" panose="020F0502020204030204" pitchFamily="34" charset="0"/>
                <a:ea typeface="Calibri" panose="020F0502020204030204" pitchFamily="34" charset="0"/>
                <a:cs typeface="Times New Roman" panose="02020603050405020304" pitchFamily="18" charset="0"/>
              </a:rPr>
              <a:t> </a:t>
            </a:r>
            <a:r>
              <a:rPr lang="fr-CH" sz="1200" b="1" dirty="0" err="1">
                <a:latin typeface="Calibri" panose="020F0502020204030204" pitchFamily="34" charset="0"/>
                <a:ea typeface="Calibri" panose="020F0502020204030204" pitchFamily="34" charset="0"/>
                <a:cs typeface="Times New Roman" panose="02020603050405020304" pitchFamily="18" charset="0"/>
              </a:rPr>
              <a:t>Fluffabladung</a:t>
            </a:r>
            <a:r>
              <a:rPr lang="fr-CH" sz="1200" b="1" dirty="0">
                <a:latin typeface="Calibri" panose="020F0502020204030204" pitchFamily="34" charset="0"/>
                <a:ea typeface="Calibri" panose="020F0502020204030204" pitchFamily="34" charset="0"/>
                <a:cs typeface="Times New Roman" panose="02020603050405020304" pitchFamily="18" charset="0"/>
              </a:rPr>
              <a:t> </a:t>
            </a:r>
            <a:r>
              <a:rPr lang="fr-CH" sz="1200" b="1" dirty="0" err="1">
                <a:latin typeface="Calibri" panose="020F0502020204030204" pitchFamily="34" charset="0"/>
                <a:ea typeface="Calibri" panose="020F0502020204030204" pitchFamily="34" charset="0"/>
                <a:cs typeface="Times New Roman" panose="02020603050405020304" pitchFamily="18" charset="0"/>
              </a:rPr>
              <a:t>rückwärts</a:t>
            </a:r>
            <a:endParaRPr lang="fr-CH" sz="1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p:cNvSpPr txBox="1"/>
          <p:nvPr/>
        </p:nvSpPr>
        <p:spPr>
          <a:xfrm>
            <a:off x="8869030" y="7130789"/>
            <a:ext cx="1020093" cy="276999"/>
          </a:xfrm>
          <a:prstGeom prst="rect">
            <a:avLst/>
          </a:prstGeom>
          <a:solidFill>
            <a:srgbClr val="FFFFFF"/>
          </a:solidFill>
        </p:spPr>
        <p:txBody>
          <a:bodyPr wrap="square" rtlCol="0">
            <a:spAutoFit/>
          </a:bodyPr>
          <a:lstStyle/>
          <a:p>
            <a:r>
              <a:rPr lang="fr-CH" sz="1200" b="1" dirty="0" err="1">
                <a:solidFill>
                  <a:srgbClr val="0070C0"/>
                </a:solidFill>
              </a:rPr>
              <a:t>Steinbruch</a:t>
            </a:r>
            <a:endParaRPr lang="fr-CH" sz="1200" b="1" dirty="0">
              <a:solidFill>
                <a:srgbClr val="0070C0"/>
              </a:solidFill>
            </a:endParaRPr>
          </a:p>
        </p:txBody>
      </p:sp>
      <p:sp>
        <p:nvSpPr>
          <p:cNvPr id="9" name="Espace réservé du contenu 8">
            <a:extLst>
              <a:ext uri="{FF2B5EF4-FFF2-40B4-BE49-F238E27FC236}">
                <a16:creationId xmlns:a16="http://schemas.microsoft.com/office/drawing/2014/main" id="{52720868-B20D-42B4-DAC7-DF89EEFD9916}"/>
              </a:ext>
            </a:extLst>
          </p:cNvPr>
          <p:cNvSpPr>
            <a:spLocks noGrp="1"/>
          </p:cNvSpPr>
          <p:nvPr>
            <p:ph idx="1"/>
          </p:nvPr>
        </p:nvSpPr>
        <p:spPr/>
        <p:txBody>
          <a:bodyPr/>
          <a:lstStyle/>
          <a:p>
            <a:endParaRPr lang="fr-CH"/>
          </a:p>
        </p:txBody>
      </p:sp>
      <p:pic>
        <p:nvPicPr>
          <p:cNvPr id="10" name="Espace réservé du contenu 4">
            <a:extLst>
              <a:ext uri="{FF2B5EF4-FFF2-40B4-BE49-F238E27FC236}">
                <a16:creationId xmlns:a16="http://schemas.microsoft.com/office/drawing/2014/main" id="{1770315E-F869-5A96-4C0D-A7847064D459}"/>
              </a:ext>
            </a:extLst>
          </p:cNvPr>
          <p:cNvPicPr>
            <a:picLocks noChangeAspect="1"/>
          </p:cNvPicPr>
          <p:nvPr/>
        </p:nvPicPr>
        <p:blipFill>
          <a:blip r:embed="rId2"/>
          <a:stretch>
            <a:fillRect/>
          </a:stretch>
        </p:blipFill>
        <p:spPr bwMode="auto">
          <a:xfrm>
            <a:off x="237232" y="1495425"/>
            <a:ext cx="10456168" cy="5421952"/>
          </a:xfrm>
          <a:prstGeom prst="rect">
            <a:avLst/>
          </a:prstGeom>
          <a:noFill/>
          <a:ln w="9525">
            <a:noFill/>
            <a:miter lim="800000"/>
            <a:headEnd/>
            <a:tailEnd/>
          </a:ln>
        </p:spPr>
      </p:pic>
      <p:sp>
        <p:nvSpPr>
          <p:cNvPr id="12" name="Heptagone 11">
            <a:extLst>
              <a:ext uri="{FF2B5EF4-FFF2-40B4-BE49-F238E27FC236}">
                <a16:creationId xmlns:a16="http://schemas.microsoft.com/office/drawing/2014/main" id="{6835E6BB-551E-010F-16D9-13FE8632C304}"/>
              </a:ext>
            </a:extLst>
          </p:cNvPr>
          <p:cNvSpPr/>
          <p:nvPr/>
        </p:nvSpPr>
        <p:spPr>
          <a:xfrm>
            <a:off x="6099493" y="3623151"/>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1</a:t>
            </a:r>
            <a:endParaRPr lang="fr-CH" sz="1100">
              <a:effectLst/>
              <a:ea typeface="Calibri" panose="020F0502020204030204" pitchFamily="34" charset="0"/>
              <a:cs typeface="Times New Roman" panose="02020603050405020304" pitchFamily="18" charset="0"/>
            </a:endParaRPr>
          </a:p>
        </p:txBody>
      </p:sp>
      <p:pic>
        <p:nvPicPr>
          <p:cNvPr id="13" name="Image 12">
            <a:extLst>
              <a:ext uri="{FF2B5EF4-FFF2-40B4-BE49-F238E27FC236}">
                <a16:creationId xmlns:a16="http://schemas.microsoft.com/office/drawing/2014/main" id="{C6368E16-1588-5C50-7C54-21D29B30E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056" y="3159601"/>
            <a:ext cx="175260" cy="175260"/>
          </a:xfrm>
          <a:prstGeom prst="rect">
            <a:avLst/>
          </a:prstGeom>
        </p:spPr>
      </p:pic>
      <p:pic>
        <p:nvPicPr>
          <p:cNvPr id="14" name="Image 13">
            <a:extLst>
              <a:ext uri="{FF2B5EF4-FFF2-40B4-BE49-F238E27FC236}">
                <a16:creationId xmlns:a16="http://schemas.microsoft.com/office/drawing/2014/main" id="{A478EB7B-73E1-2E83-1A32-236386CB0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10000">
            <a:off x="5132997" y="2703226"/>
            <a:ext cx="194310" cy="194310"/>
          </a:xfrm>
          <a:prstGeom prst="rect">
            <a:avLst/>
          </a:prstGeom>
        </p:spPr>
      </p:pic>
      <p:sp>
        <p:nvSpPr>
          <p:cNvPr id="15" name="Heptagone 14">
            <a:extLst>
              <a:ext uri="{FF2B5EF4-FFF2-40B4-BE49-F238E27FC236}">
                <a16:creationId xmlns:a16="http://schemas.microsoft.com/office/drawing/2014/main" id="{9EE98F12-C476-A226-4937-A9254AFD9470}"/>
              </a:ext>
            </a:extLst>
          </p:cNvPr>
          <p:cNvSpPr/>
          <p:nvPr/>
        </p:nvSpPr>
        <p:spPr>
          <a:xfrm>
            <a:off x="8301513" y="3812857"/>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2</a:t>
            </a:r>
            <a:endParaRPr lang="fr-CH" sz="1100">
              <a:effectLst/>
              <a:ea typeface="Calibri" panose="020F0502020204030204" pitchFamily="34" charset="0"/>
              <a:cs typeface="Times New Roman" panose="02020603050405020304" pitchFamily="18" charset="0"/>
            </a:endParaRPr>
          </a:p>
        </p:txBody>
      </p:sp>
      <p:sp>
        <p:nvSpPr>
          <p:cNvPr id="16" name="Heptagone 15">
            <a:extLst>
              <a:ext uri="{FF2B5EF4-FFF2-40B4-BE49-F238E27FC236}">
                <a16:creationId xmlns:a16="http://schemas.microsoft.com/office/drawing/2014/main" id="{FB77CFB8-A2BD-A590-8A10-DC1BF13A5956}"/>
              </a:ext>
            </a:extLst>
          </p:cNvPr>
          <p:cNvSpPr/>
          <p:nvPr/>
        </p:nvSpPr>
        <p:spPr>
          <a:xfrm>
            <a:off x="2975292" y="3159601"/>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3</a:t>
            </a:r>
            <a:endParaRPr lang="fr-CH" sz="1100">
              <a:effectLst/>
              <a:ea typeface="Calibri" panose="020F0502020204030204" pitchFamily="34" charset="0"/>
              <a:cs typeface="Times New Roman" panose="02020603050405020304" pitchFamily="18" charset="0"/>
            </a:endParaRPr>
          </a:p>
        </p:txBody>
      </p:sp>
      <p:sp>
        <p:nvSpPr>
          <p:cNvPr id="17" name="Heptagone 16">
            <a:extLst>
              <a:ext uri="{FF2B5EF4-FFF2-40B4-BE49-F238E27FC236}">
                <a16:creationId xmlns:a16="http://schemas.microsoft.com/office/drawing/2014/main" id="{B79773EA-764A-CB21-FF64-76ABABC244CD}"/>
              </a:ext>
            </a:extLst>
          </p:cNvPr>
          <p:cNvSpPr/>
          <p:nvPr/>
        </p:nvSpPr>
        <p:spPr>
          <a:xfrm>
            <a:off x="6826915" y="5496089"/>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4</a:t>
            </a:r>
            <a:endParaRPr lang="fr-CH" sz="1100">
              <a:effectLst/>
              <a:ea typeface="Calibri" panose="020F0502020204030204" pitchFamily="34" charset="0"/>
              <a:cs typeface="Times New Roman" panose="02020603050405020304" pitchFamily="18" charset="0"/>
            </a:endParaRPr>
          </a:p>
        </p:txBody>
      </p:sp>
      <p:sp>
        <p:nvSpPr>
          <p:cNvPr id="18" name="Heptagone 17">
            <a:extLst>
              <a:ext uri="{FF2B5EF4-FFF2-40B4-BE49-F238E27FC236}">
                <a16:creationId xmlns:a16="http://schemas.microsoft.com/office/drawing/2014/main" id="{FB60C855-7C47-8A1B-8F74-B7195348DEBE}"/>
              </a:ext>
            </a:extLst>
          </p:cNvPr>
          <p:cNvSpPr/>
          <p:nvPr/>
        </p:nvSpPr>
        <p:spPr>
          <a:xfrm>
            <a:off x="6612156" y="4406742"/>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dirty="0">
                <a:solidFill>
                  <a:srgbClr val="FFFFFF"/>
                </a:solidFill>
                <a:effectLst/>
                <a:ea typeface="Calibri" panose="020F0502020204030204" pitchFamily="34" charset="0"/>
                <a:cs typeface="Times New Roman" panose="02020603050405020304" pitchFamily="18" charset="0"/>
              </a:rPr>
              <a:t>5</a:t>
            </a:r>
            <a:endParaRPr lang="fr-CH" sz="1100" dirty="0">
              <a:effectLst/>
              <a:ea typeface="Calibri" panose="020F0502020204030204" pitchFamily="34" charset="0"/>
              <a:cs typeface="Times New Roman" panose="02020603050405020304" pitchFamily="18" charset="0"/>
            </a:endParaRPr>
          </a:p>
        </p:txBody>
      </p:sp>
      <p:pic>
        <p:nvPicPr>
          <p:cNvPr id="19" name="Image 18">
            <a:extLst>
              <a:ext uri="{FF2B5EF4-FFF2-40B4-BE49-F238E27FC236}">
                <a16:creationId xmlns:a16="http://schemas.microsoft.com/office/drawing/2014/main" id="{AC3AC256-6C0D-ED6E-2FDE-FA3A43A42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8196" y="4640422"/>
            <a:ext cx="269240" cy="269240"/>
          </a:xfrm>
          <a:prstGeom prst="rect">
            <a:avLst/>
          </a:prstGeom>
        </p:spPr>
      </p:pic>
      <p:pic>
        <p:nvPicPr>
          <p:cNvPr id="20" name="Image 19">
            <a:extLst>
              <a:ext uri="{FF2B5EF4-FFF2-40B4-BE49-F238E27FC236}">
                <a16:creationId xmlns:a16="http://schemas.microsoft.com/office/drawing/2014/main" id="{11F38DF9-A2DF-1F42-BE15-042B4AE68B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5351" y="4338003"/>
            <a:ext cx="194310" cy="194310"/>
          </a:xfrm>
          <a:prstGeom prst="rect">
            <a:avLst/>
          </a:prstGeom>
        </p:spPr>
      </p:pic>
      <p:cxnSp>
        <p:nvCxnSpPr>
          <p:cNvPr id="21" name="AutoShape 34">
            <a:extLst>
              <a:ext uri="{FF2B5EF4-FFF2-40B4-BE49-F238E27FC236}">
                <a16:creationId xmlns:a16="http://schemas.microsoft.com/office/drawing/2014/main" id="{E2F4D4F5-0584-F47E-EE4E-D5A7278D0C0D}"/>
              </a:ext>
            </a:extLst>
          </p:cNvPr>
          <p:cNvCxnSpPr>
            <a:cxnSpLocks noChangeShapeType="1"/>
          </p:cNvCxnSpPr>
          <p:nvPr/>
        </p:nvCxnSpPr>
        <p:spPr bwMode="auto">
          <a:xfrm flipH="1">
            <a:off x="4664870" y="3030378"/>
            <a:ext cx="340753" cy="59277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22" name="Image 21">
            <a:extLst>
              <a:ext uri="{FF2B5EF4-FFF2-40B4-BE49-F238E27FC236}">
                <a16:creationId xmlns:a16="http://schemas.microsoft.com/office/drawing/2014/main" id="{35C589E2-41D2-E147-18BC-7FEE61C1CC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858747">
            <a:off x="4772277" y="3225958"/>
            <a:ext cx="194310" cy="194310"/>
          </a:xfrm>
          <a:prstGeom prst="rect">
            <a:avLst/>
          </a:prstGeom>
        </p:spPr>
      </p:pic>
      <p:cxnSp>
        <p:nvCxnSpPr>
          <p:cNvPr id="23" name="AutoShape 36">
            <a:extLst>
              <a:ext uri="{FF2B5EF4-FFF2-40B4-BE49-F238E27FC236}">
                <a16:creationId xmlns:a16="http://schemas.microsoft.com/office/drawing/2014/main" id="{E3A4C8F8-FE49-D75D-4832-EA202EDD4858}"/>
              </a:ext>
            </a:extLst>
          </p:cNvPr>
          <p:cNvCxnSpPr>
            <a:cxnSpLocks noChangeShapeType="1"/>
          </p:cNvCxnSpPr>
          <p:nvPr/>
        </p:nvCxnSpPr>
        <p:spPr bwMode="auto">
          <a:xfrm flipH="1">
            <a:off x="5000576" y="2917198"/>
            <a:ext cx="167640" cy="647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4" name="AutoShape 6">
            <a:extLst>
              <a:ext uri="{FF2B5EF4-FFF2-40B4-BE49-F238E27FC236}">
                <a16:creationId xmlns:a16="http://schemas.microsoft.com/office/drawing/2014/main" id="{E0E692B7-0F2D-B6B5-CCF3-36596512F191}"/>
              </a:ext>
            </a:extLst>
          </p:cNvPr>
          <p:cNvCxnSpPr>
            <a:cxnSpLocks noChangeShapeType="1"/>
          </p:cNvCxnSpPr>
          <p:nvPr/>
        </p:nvCxnSpPr>
        <p:spPr bwMode="auto">
          <a:xfrm flipH="1" flipV="1">
            <a:off x="3583405" y="2244632"/>
            <a:ext cx="653913" cy="238951"/>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5" name="AutoShape 5">
            <a:extLst>
              <a:ext uri="{FF2B5EF4-FFF2-40B4-BE49-F238E27FC236}">
                <a16:creationId xmlns:a16="http://schemas.microsoft.com/office/drawing/2014/main" id="{953BBF28-E808-0F3B-EBAA-09C37CD46781}"/>
              </a:ext>
            </a:extLst>
          </p:cNvPr>
          <p:cNvCxnSpPr>
            <a:cxnSpLocks noChangeShapeType="1"/>
          </p:cNvCxnSpPr>
          <p:nvPr/>
        </p:nvCxnSpPr>
        <p:spPr bwMode="auto">
          <a:xfrm flipH="1" flipV="1">
            <a:off x="5866765" y="3195637"/>
            <a:ext cx="845185" cy="41719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6" name="AutoShape 4">
            <a:extLst>
              <a:ext uri="{FF2B5EF4-FFF2-40B4-BE49-F238E27FC236}">
                <a16:creationId xmlns:a16="http://schemas.microsoft.com/office/drawing/2014/main" id="{F78CAF5E-D038-30D1-9040-C9DD442834F0}"/>
              </a:ext>
            </a:extLst>
          </p:cNvPr>
          <p:cNvCxnSpPr>
            <a:cxnSpLocks noChangeShapeType="1"/>
          </p:cNvCxnSpPr>
          <p:nvPr/>
        </p:nvCxnSpPr>
        <p:spPr bwMode="auto">
          <a:xfrm flipH="1" flipV="1">
            <a:off x="6727907" y="3619023"/>
            <a:ext cx="1077913" cy="427514"/>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7" name="AutoShape 2">
            <a:extLst>
              <a:ext uri="{FF2B5EF4-FFF2-40B4-BE49-F238E27FC236}">
                <a16:creationId xmlns:a16="http://schemas.microsoft.com/office/drawing/2014/main" id="{5FFDA312-F5A6-BAA6-38B3-2ABF0A5DD852}"/>
              </a:ext>
            </a:extLst>
          </p:cNvPr>
          <p:cNvCxnSpPr>
            <a:cxnSpLocks noChangeShapeType="1"/>
          </p:cNvCxnSpPr>
          <p:nvPr/>
        </p:nvCxnSpPr>
        <p:spPr bwMode="auto">
          <a:xfrm flipH="1" flipV="1">
            <a:off x="7877332" y="4091147"/>
            <a:ext cx="1038225" cy="20002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8" name="AutoShape 37">
            <a:extLst>
              <a:ext uri="{FF2B5EF4-FFF2-40B4-BE49-F238E27FC236}">
                <a16:creationId xmlns:a16="http://schemas.microsoft.com/office/drawing/2014/main" id="{8BD4E460-9451-35D5-FE16-8AF0783E5C8B}"/>
              </a:ext>
            </a:extLst>
          </p:cNvPr>
          <p:cNvCxnSpPr>
            <a:cxnSpLocks noChangeShapeType="1"/>
          </p:cNvCxnSpPr>
          <p:nvPr/>
        </p:nvCxnSpPr>
        <p:spPr bwMode="auto">
          <a:xfrm>
            <a:off x="5227426" y="3020116"/>
            <a:ext cx="394335" cy="18986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9" name="AutoShape 34">
            <a:extLst>
              <a:ext uri="{FF2B5EF4-FFF2-40B4-BE49-F238E27FC236}">
                <a16:creationId xmlns:a16="http://schemas.microsoft.com/office/drawing/2014/main" id="{E04E3058-AEBB-41BD-73E4-372AE0864A31}"/>
              </a:ext>
            </a:extLst>
          </p:cNvPr>
          <p:cNvCxnSpPr>
            <a:cxnSpLocks noChangeShapeType="1"/>
          </p:cNvCxnSpPr>
          <p:nvPr/>
        </p:nvCxnSpPr>
        <p:spPr bwMode="auto">
          <a:xfrm flipH="1">
            <a:off x="4292674" y="3679649"/>
            <a:ext cx="346795" cy="69758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0" name="AutoShape 17">
            <a:extLst>
              <a:ext uri="{FF2B5EF4-FFF2-40B4-BE49-F238E27FC236}">
                <a16:creationId xmlns:a16="http://schemas.microsoft.com/office/drawing/2014/main" id="{F2DA3555-D031-D935-9838-37D0BF2C1E6F}"/>
              </a:ext>
            </a:extLst>
          </p:cNvPr>
          <p:cNvCxnSpPr>
            <a:cxnSpLocks noChangeShapeType="1"/>
          </p:cNvCxnSpPr>
          <p:nvPr/>
        </p:nvCxnSpPr>
        <p:spPr bwMode="auto">
          <a:xfrm flipH="1" flipV="1">
            <a:off x="3206246" y="3910363"/>
            <a:ext cx="1026160" cy="480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1" name="AutoShape 16">
            <a:extLst>
              <a:ext uri="{FF2B5EF4-FFF2-40B4-BE49-F238E27FC236}">
                <a16:creationId xmlns:a16="http://schemas.microsoft.com/office/drawing/2014/main" id="{B30557EC-4071-F23E-9918-302AEDDA6018}"/>
              </a:ext>
            </a:extLst>
          </p:cNvPr>
          <p:cNvCxnSpPr>
            <a:cxnSpLocks noChangeShapeType="1"/>
          </p:cNvCxnSpPr>
          <p:nvPr/>
        </p:nvCxnSpPr>
        <p:spPr bwMode="auto">
          <a:xfrm flipH="1" flipV="1">
            <a:off x="2659950" y="3323113"/>
            <a:ext cx="538854" cy="58145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2" name="AutoShape 15">
            <a:extLst>
              <a:ext uri="{FF2B5EF4-FFF2-40B4-BE49-F238E27FC236}">
                <a16:creationId xmlns:a16="http://schemas.microsoft.com/office/drawing/2014/main" id="{BDBD6F20-C79E-8AD4-5A59-364CFEA62D78}"/>
              </a:ext>
            </a:extLst>
          </p:cNvPr>
          <p:cNvCxnSpPr>
            <a:cxnSpLocks noChangeShapeType="1"/>
          </p:cNvCxnSpPr>
          <p:nvPr/>
        </p:nvCxnSpPr>
        <p:spPr bwMode="auto">
          <a:xfrm flipH="1" flipV="1">
            <a:off x="2061796" y="2929629"/>
            <a:ext cx="569718" cy="38637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3" name="AutoShape 14">
            <a:extLst>
              <a:ext uri="{FF2B5EF4-FFF2-40B4-BE49-F238E27FC236}">
                <a16:creationId xmlns:a16="http://schemas.microsoft.com/office/drawing/2014/main" id="{367CB2A2-7298-3CC1-873D-D0CEF2E5498F}"/>
              </a:ext>
            </a:extLst>
          </p:cNvPr>
          <p:cNvCxnSpPr>
            <a:cxnSpLocks noChangeShapeType="1"/>
          </p:cNvCxnSpPr>
          <p:nvPr/>
        </p:nvCxnSpPr>
        <p:spPr bwMode="auto">
          <a:xfrm flipH="1" flipV="1">
            <a:off x="1315806" y="2697774"/>
            <a:ext cx="711200" cy="226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4" name="AutoShape 13">
            <a:extLst>
              <a:ext uri="{FF2B5EF4-FFF2-40B4-BE49-F238E27FC236}">
                <a16:creationId xmlns:a16="http://schemas.microsoft.com/office/drawing/2014/main" id="{D202FDF1-6DCD-1608-15C0-9A297A1FE742}"/>
              </a:ext>
            </a:extLst>
          </p:cNvPr>
          <p:cNvCxnSpPr>
            <a:cxnSpLocks noChangeShapeType="1"/>
          </p:cNvCxnSpPr>
          <p:nvPr/>
        </p:nvCxnSpPr>
        <p:spPr bwMode="auto">
          <a:xfrm flipV="1">
            <a:off x="1400492" y="2161195"/>
            <a:ext cx="62865" cy="4838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5" name="AutoShape 12">
            <a:extLst>
              <a:ext uri="{FF2B5EF4-FFF2-40B4-BE49-F238E27FC236}">
                <a16:creationId xmlns:a16="http://schemas.microsoft.com/office/drawing/2014/main" id="{3C2E2841-BC8D-A564-DC44-68291028AF05}"/>
              </a:ext>
            </a:extLst>
          </p:cNvPr>
          <p:cNvCxnSpPr>
            <a:cxnSpLocks noChangeShapeType="1"/>
          </p:cNvCxnSpPr>
          <p:nvPr/>
        </p:nvCxnSpPr>
        <p:spPr bwMode="auto">
          <a:xfrm flipV="1">
            <a:off x="1463357" y="1835440"/>
            <a:ext cx="58420" cy="32575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6" name="AutoShape 11">
            <a:extLst>
              <a:ext uri="{FF2B5EF4-FFF2-40B4-BE49-F238E27FC236}">
                <a16:creationId xmlns:a16="http://schemas.microsoft.com/office/drawing/2014/main" id="{446F8464-6264-B80C-2EE1-91103DE6DE9B}"/>
              </a:ext>
            </a:extLst>
          </p:cNvPr>
          <p:cNvCxnSpPr>
            <a:cxnSpLocks noChangeShapeType="1"/>
          </p:cNvCxnSpPr>
          <p:nvPr/>
        </p:nvCxnSpPr>
        <p:spPr bwMode="auto">
          <a:xfrm flipV="1">
            <a:off x="1541866" y="1795467"/>
            <a:ext cx="129540" cy="3997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7" name="AutoShape 10">
            <a:extLst>
              <a:ext uri="{FF2B5EF4-FFF2-40B4-BE49-F238E27FC236}">
                <a16:creationId xmlns:a16="http://schemas.microsoft.com/office/drawing/2014/main" id="{73F7F617-F376-8809-D4CA-1C8F04AD4056}"/>
              </a:ext>
            </a:extLst>
          </p:cNvPr>
          <p:cNvCxnSpPr>
            <a:cxnSpLocks noChangeShapeType="1"/>
          </p:cNvCxnSpPr>
          <p:nvPr/>
        </p:nvCxnSpPr>
        <p:spPr bwMode="auto">
          <a:xfrm>
            <a:off x="1691495" y="1814659"/>
            <a:ext cx="804055" cy="128866"/>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8" name="AutoShape 8">
            <a:extLst>
              <a:ext uri="{FF2B5EF4-FFF2-40B4-BE49-F238E27FC236}">
                <a16:creationId xmlns:a16="http://schemas.microsoft.com/office/drawing/2014/main" id="{03AD0831-5E2A-D539-EA9E-0AF0623D1A32}"/>
              </a:ext>
            </a:extLst>
          </p:cNvPr>
          <p:cNvCxnSpPr>
            <a:cxnSpLocks noChangeShapeType="1"/>
          </p:cNvCxnSpPr>
          <p:nvPr/>
        </p:nvCxnSpPr>
        <p:spPr bwMode="auto">
          <a:xfrm>
            <a:off x="2509651" y="1952256"/>
            <a:ext cx="696595" cy="23477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9" name="AutoShape 7">
            <a:extLst>
              <a:ext uri="{FF2B5EF4-FFF2-40B4-BE49-F238E27FC236}">
                <a16:creationId xmlns:a16="http://schemas.microsoft.com/office/drawing/2014/main" id="{5BB248CF-862D-6665-F2AB-31757F7C3B0C}"/>
              </a:ext>
            </a:extLst>
          </p:cNvPr>
          <p:cNvCxnSpPr>
            <a:cxnSpLocks noChangeShapeType="1"/>
          </p:cNvCxnSpPr>
          <p:nvPr/>
        </p:nvCxnSpPr>
        <p:spPr bwMode="auto">
          <a:xfrm>
            <a:off x="3276172" y="2187031"/>
            <a:ext cx="1724404" cy="68314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0" name="AutoShape 40">
            <a:extLst>
              <a:ext uri="{FF2B5EF4-FFF2-40B4-BE49-F238E27FC236}">
                <a16:creationId xmlns:a16="http://schemas.microsoft.com/office/drawing/2014/main" id="{6DA37D98-7C90-188A-1673-DEF3BFF70925}"/>
              </a:ext>
            </a:extLst>
          </p:cNvPr>
          <p:cNvCxnSpPr>
            <a:cxnSpLocks noChangeShapeType="1"/>
          </p:cNvCxnSpPr>
          <p:nvPr/>
        </p:nvCxnSpPr>
        <p:spPr bwMode="auto">
          <a:xfrm>
            <a:off x="5648366" y="3217068"/>
            <a:ext cx="714375" cy="35242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1" name="AutoShape 41">
            <a:extLst>
              <a:ext uri="{FF2B5EF4-FFF2-40B4-BE49-F238E27FC236}">
                <a16:creationId xmlns:a16="http://schemas.microsoft.com/office/drawing/2014/main" id="{A78F94F2-7087-98F4-3F88-2A2406EA9150}"/>
              </a:ext>
            </a:extLst>
          </p:cNvPr>
          <p:cNvCxnSpPr>
            <a:cxnSpLocks noChangeShapeType="1"/>
          </p:cNvCxnSpPr>
          <p:nvPr/>
        </p:nvCxnSpPr>
        <p:spPr bwMode="auto">
          <a:xfrm>
            <a:off x="6422148" y="3586002"/>
            <a:ext cx="725805" cy="34925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2" name="AutoShape 42">
            <a:extLst>
              <a:ext uri="{FF2B5EF4-FFF2-40B4-BE49-F238E27FC236}">
                <a16:creationId xmlns:a16="http://schemas.microsoft.com/office/drawing/2014/main" id="{7E296850-DAFE-A664-864E-3A1A356E1A71}"/>
              </a:ext>
            </a:extLst>
          </p:cNvPr>
          <p:cNvCxnSpPr>
            <a:cxnSpLocks noChangeShapeType="1"/>
          </p:cNvCxnSpPr>
          <p:nvPr/>
        </p:nvCxnSpPr>
        <p:spPr bwMode="auto">
          <a:xfrm>
            <a:off x="7159269" y="3928271"/>
            <a:ext cx="952310" cy="35480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3" name="AutoShape 43">
            <a:extLst>
              <a:ext uri="{FF2B5EF4-FFF2-40B4-BE49-F238E27FC236}">
                <a16:creationId xmlns:a16="http://schemas.microsoft.com/office/drawing/2014/main" id="{4DD282E2-1AC4-1A19-5F46-06537B0E52FE}"/>
              </a:ext>
            </a:extLst>
          </p:cNvPr>
          <p:cNvCxnSpPr>
            <a:cxnSpLocks noChangeShapeType="1"/>
          </p:cNvCxnSpPr>
          <p:nvPr/>
        </p:nvCxnSpPr>
        <p:spPr bwMode="auto">
          <a:xfrm>
            <a:off x="8150292" y="4288473"/>
            <a:ext cx="563245" cy="14668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4" name="AutoShape 24">
            <a:extLst>
              <a:ext uri="{FF2B5EF4-FFF2-40B4-BE49-F238E27FC236}">
                <a16:creationId xmlns:a16="http://schemas.microsoft.com/office/drawing/2014/main" id="{4577673E-849D-7D73-3BB9-5C9060690B72}"/>
              </a:ext>
            </a:extLst>
          </p:cNvPr>
          <p:cNvCxnSpPr>
            <a:cxnSpLocks noChangeShapeType="1"/>
          </p:cNvCxnSpPr>
          <p:nvPr/>
        </p:nvCxnSpPr>
        <p:spPr bwMode="auto">
          <a:xfrm>
            <a:off x="6802062" y="4592322"/>
            <a:ext cx="1309517" cy="711518"/>
          </a:xfrm>
          <a:prstGeom prst="straightConnector1">
            <a:avLst/>
          </a:prstGeom>
          <a:noFill/>
          <a:ln w="28575" cap="flat">
            <a:solidFill>
              <a:srgbClr val="C0000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5" name="AutoShape 24">
            <a:extLst>
              <a:ext uri="{FF2B5EF4-FFF2-40B4-BE49-F238E27FC236}">
                <a16:creationId xmlns:a16="http://schemas.microsoft.com/office/drawing/2014/main" id="{EADB8A8F-317C-5DF1-EA22-FCA0B5230C39}"/>
              </a:ext>
            </a:extLst>
          </p:cNvPr>
          <p:cNvCxnSpPr>
            <a:cxnSpLocks noChangeShapeType="1"/>
          </p:cNvCxnSpPr>
          <p:nvPr/>
        </p:nvCxnSpPr>
        <p:spPr bwMode="auto">
          <a:xfrm>
            <a:off x="375236" y="7011095"/>
            <a:ext cx="488364" cy="15053"/>
          </a:xfrm>
          <a:prstGeom prst="straightConnector1">
            <a:avLst/>
          </a:prstGeom>
          <a:noFill/>
          <a:ln w="28575" cap="flat">
            <a:solidFill>
              <a:srgbClr val="C0000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6" name="AutoShape 17">
            <a:extLst>
              <a:ext uri="{FF2B5EF4-FFF2-40B4-BE49-F238E27FC236}">
                <a16:creationId xmlns:a16="http://schemas.microsoft.com/office/drawing/2014/main" id="{266D66E0-6C5E-503F-92EE-B9599C624A6A}"/>
              </a:ext>
            </a:extLst>
          </p:cNvPr>
          <p:cNvCxnSpPr>
            <a:cxnSpLocks noChangeShapeType="1"/>
          </p:cNvCxnSpPr>
          <p:nvPr/>
        </p:nvCxnSpPr>
        <p:spPr bwMode="auto">
          <a:xfrm flipH="1" flipV="1">
            <a:off x="4356352" y="4460682"/>
            <a:ext cx="1026160" cy="480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7" name="AutoShape 7">
            <a:extLst>
              <a:ext uri="{FF2B5EF4-FFF2-40B4-BE49-F238E27FC236}">
                <a16:creationId xmlns:a16="http://schemas.microsoft.com/office/drawing/2014/main" id="{E7AD0320-C2E9-BC48-BE66-A4D5AB2EAEC4}"/>
              </a:ext>
            </a:extLst>
          </p:cNvPr>
          <p:cNvCxnSpPr>
            <a:cxnSpLocks noChangeShapeType="1"/>
          </p:cNvCxnSpPr>
          <p:nvPr/>
        </p:nvCxnSpPr>
        <p:spPr bwMode="auto">
          <a:xfrm>
            <a:off x="4359237" y="4608722"/>
            <a:ext cx="1005614" cy="45984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8" name="AutoShape 7">
            <a:extLst>
              <a:ext uri="{FF2B5EF4-FFF2-40B4-BE49-F238E27FC236}">
                <a16:creationId xmlns:a16="http://schemas.microsoft.com/office/drawing/2014/main" id="{93E242D1-5E68-A603-74D0-C6C032C12DF1}"/>
              </a:ext>
            </a:extLst>
          </p:cNvPr>
          <p:cNvCxnSpPr>
            <a:cxnSpLocks noChangeShapeType="1"/>
          </p:cNvCxnSpPr>
          <p:nvPr/>
        </p:nvCxnSpPr>
        <p:spPr bwMode="auto">
          <a:xfrm>
            <a:off x="5377686" y="5073919"/>
            <a:ext cx="1137414" cy="75778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9" name="AutoShape 7">
            <a:extLst>
              <a:ext uri="{FF2B5EF4-FFF2-40B4-BE49-F238E27FC236}">
                <a16:creationId xmlns:a16="http://schemas.microsoft.com/office/drawing/2014/main" id="{1D5C6FBC-FCF3-A2B2-74D5-4FAEE725FD8C}"/>
              </a:ext>
            </a:extLst>
          </p:cNvPr>
          <p:cNvCxnSpPr>
            <a:cxnSpLocks noChangeShapeType="1"/>
          </p:cNvCxnSpPr>
          <p:nvPr/>
        </p:nvCxnSpPr>
        <p:spPr bwMode="auto">
          <a:xfrm>
            <a:off x="6522423" y="5836336"/>
            <a:ext cx="1192827" cy="749006"/>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50" name="Image 49">
            <a:extLst>
              <a:ext uri="{FF2B5EF4-FFF2-40B4-BE49-F238E27FC236}">
                <a16:creationId xmlns:a16="http://schemas.microsoft.com/office/drawing/2014/main" id="{98CAACEB-F6CC-1698-CD9A-316EC54DC3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8995" y="6288317"/>
            <a:ext cx="194310" cy="194310"/>
          </a:xfrm>
          <a:prstGeom prst="rect">
            <a:avLst/>
          </a:prstGeom>
        </p:spPr>
      </p:pic>
      <p:cxnSp>
        <p:nvCxnSpPr>
          <p:cNvPr id="51" name="AutoShape 24">
            <a:extLst>
              <a:ext uri="{FF2B5EF4-FFF2-40B4-BE49-F238E27FC236}">
                <a16:creationId xmlns:a16="http://schemas.microsoft.com/office/drawing/2014/main" id="{6E1438C6-3EB2-BA76-3FE1-19ACF8FAC197}"/>
              </a:ext>
            </a:extLst>
          </p:cNvPr>
          <p:cNvCxnSpPr>
            <a:cxnSpLocks noChangeShapeType="1"/>
          </p:cNvCxnSpPr>
          <p:nvPr/>
        </p:nvCxnSpPr>
        <p:spPr bwMode="auto">
          <a:xfrm flipV="1">
            <a:off x="7763557" y="6463954"/>
            <a:ext cx="456518" cy="146494"/>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2" name="AutoShape 24">
            <a:extLst>
              <a:ext uri="{FF2B5EF4-FFF2-40B4-BE49-F238E27FC236}">
                <a16:creationId xmlns:a16="http://schemas.microsoft.com/office/drawing/2014/main" id="{569C4EF4-FBEA-F922-1A25-09FB6ED89E27}"/>
              </a:ext>
            </a:extLst>
          </p:cNvPr>
          <p:cNvCxnSpPr>
            <a:cxnSpLocks noChangeShapeType="1"/>
          </p:cNvCxnSpPr>
          <p:nvPr/>
        </p:nvCxnSpPr>
        <p:spPr bwMode="auto">
          <a:xfrm flipH="1" flipV="1">
            <a:off x="7906150" y="6157025"/>
            <a:ext cx="263992" cy="24439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3" name="AutoShape 24">
            <a:extLst>
              <a:ext uri="{FF2B5EF4-FFF2-40B4-BE49-F238E27FC236}">
                <a16:creationId xmlns:a16="http://schemas.microsoft.com/office/drawing/2014/main" id="{08401736-56FA-1235-5CE5-C4CFBE37E15F}"/>
              </a:ext>
            </a:extLst>
          </p:cNvPr>
          <p:cNvCxnSpPr>
            <a:cxnSpLocks noChangeShapeType="1"/>
          </p:cNvCxnSpPr>
          <p:nvPr/>
        </p:nvCxnSpPr>
        <p:spPr bwMode="auto">
          <a:xfrm flipH="1" flipV="1">
            <a:off x="7266863" y="6094489"/>
            <a:ext cx="610469" cy="5039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4" name="AutoShape 17">
            <a:extLst>
              <a:ext uri="{FF2B5EF4-FFF2-40B4-BE49-F238E27FC236}">
                <a16:creationId xmlns:a16="http://schemas.microsoft.com/office/drawing/2014/main" id="{48473663-6649-61E0-9FB6-12D72335884F}"/>
              </a:ext>
            </a:extLst>
          </p:cNvPr>
          <p:cNvCxnSpPr>
            <a:cxnSpLocks noChangeShapeType="1"/>
          </p:cNvCxnSpPr>
          <p:nvPr/>
        </p:nvCxnSpPr>
        <p:spPr bwMode="auto">
          <a:xfrm flipH="1" flipV="1">
            <a:off x="6194425" y="5543023"/>
            <a:ext cx="1072438" cy="52281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5" name="AutoShape 17">
            <a:extLst>
              <a:ext uri="{FF2B5EF4-FFF2-40B4-BE49-F238E27FC236}">
                <a16:creationId xmlns:a16="http://schemas.microsoft.com/office/drawing/2014/main" id="{08777DD5-9023-42A1-7F7D-96C8F130BBB6}"/>
              </a:ext>
            </a:extLst>
          </p:cNvPr>
          <p:cNvCxnSpPr>
            <a:cxnSpLocks noChangeShapeType="1"/>
          </p:cNvCxnSpPr>
          <p:nvPr/>
        </p:nvCxnSpPr>
        <p:spPr bwMode="auto">
          <a:xfrm flipH="1" flipV="1">
            <a:off x="5424593" y="4966707"/>
            <a:ext cx="788292" cy="57027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6" name="Connecteur droit 55">
            <a:extLst>
              <a:ext uri="{FF2B5EF4-FFF2-40B4-BE49-F238E27FC236}">
                <a16:creationId xmlns:a16="http://schemas.microsoft.com/office/drawing/2014/main" id="{38A651A0-45F1-7BCD-E171-9F5BBE8601EB}"/>
              </a:ext>
            </a:extLst>
          </p:cNvPr>
          <p:cNvCxnSpPr/>
          <p:nvPr/>
        </p:nvCxnSpPr>
        <p:spPr>
          <a:xfrm>
            <a:off x="4277218" y="4340216"/>
            <a:ext cx="112395" cy="78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AutoShape 34">
            <a:extLst>
              <a:ext uri="{FF2B5EF4-FFF2-40B4-BE49-F238E27FC236}">
                <a16:creationId xmlns:a16="http://schemas.microsoft.com/office/drawing/2014/main" id="{66AB960F-AD9D-5D16-0421-3ED267CC20FA}"/>
              </a:ext>
            </a:extLst>
          </p:cNvPr>
          <p:cNvCxnSpPr>
            <a:cxnSpLocks noChangeShapeType="1"/>
          </p:cNvCxnSpPr>
          <p:nvPr/>
        </p:nvCxnSpPr>
        <p:spPr bwMode="auto">
          <a:xfrm flipH="1">
            <a:off x="8117624" y="4488873"/>
            <a:ext cx="392531" cy="85998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8" name="AutoShape 34">
            <a:extLst>
              <a:ext uri="{FF2B5EF4-FFF2-40B4-BE49-F238E27FC236}">
                <a16:creationId xmlns:a16="http://schemas.microsoft.com/office/drawing/2014/main" id="{14375250-EA14-99B9-8AF2-64BA21CA2815}"/>
              </a:ext>
            </a:extLst>
          </p:cNvPr>
          <p:cNvCxnSpPr>
            <a:cxnSpLocks noChangeShapeType="1"/>
          </p:cNvCxnSpPr>
          <p:nvPr/>
        </p:nvCxnSpPr>
        <p:spPr bwMode="auto">
          <a:xfrm>
            <a:off x="8605587" y="5765082"/>
            <a:ext cx="1455509" cy="70920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59" name="Forme libre : forme 58">
            <a:extLst>
              <a:ext uri="{FF2B5EF4-FFF2-40B4-BE49-F238E27FC236}">
                <a16:creationId xmlns:a16="http://schemas.microsoft.com/office/drawing/2014/main" id="{FAB2EDB7-3A10-A3D0-2B96-3FA85F070526}"/>
              </a:ext>
            </a:extLst>
          </p:cNvPr>
          <p:cNvSpPr/>
          <p:nvPr/>
        </p:nvSpPr>
        <p:spPr bwMode="auto">
          <a:xfrm>
            <a:off x="8111579" y="5443065"/>
            <a:ext cx="495300" cy="323850"/>
          </a:xfrm>
          <a:custGeom>
            <a:avLst/>
            <a:gdLst>
              <a:gd name="connsiteX0" fmla="*/ 0 w 495300"/>
              <a:gd name="connsiteY0" fmla="*/ 0 h 323850"/>
              <a:gd name="connsiteX1" fmla="*/ 180975 w 495300"/>
              <a:gd name="connsiteY1" fmla="*/ 209550 h 323850"/>
              <a:gd name="connsiteX2" fmla="*/ 495300 w 495300"/>
              <a:gd name="connsiteY2" fmla="*/ 323850 h 323850"/>
              <a:gd name="connsiteX3" fmla="*/ 495300 w 4953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495300" h="323850">
                <a:moveTo>
                  <a:pt x="0" y="0"/>
                </a:moveTo>
                <a:cubicBezTo>
                  <a:pt x="49212" y="77787"/>
                  <a:pt x="98425" y="155575"/>
                  <a:pt x="180975" y="209550"/>
                </a:cubicBezTo>
                <a:cubicBezTo>
                  <a:pt x="263525" y="263525"/>
                  <a:pt x="495300" y="323850"/>
                  <a:pt x="495300" y="323850"/>
                </a:cubicBezTo>
                <a:lnTo>
                  <a:pt x="495300" y="323850"/>
                </a:lnTo>
              </a:path>
            </a:pathLst>
          </a:custGeom>
          <a:noFill/>
          <a:ln w="38100" cap="flat" cmpd="sng" algn="ctr">
            <a:solidFill>
              <a:srgbClr val="00B0F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cxnSp>
        <p:nvCxnSpPr>
          <p:cNvPr id="60" name="AutoShape 7">
            <a:extLst>
              <a:ext uri="{FF2B5EF4-FFF2-40B4-BE49-F238E27FC236}">
                <a16:creationId xmlns:a16="http://schemas.microsoft.com/office/drawing/2014/main" id="{79C3D600-D1F1-62D1-8947-B5295D5B0032}"/>
              </a:ext>
            </a:extLst>
          </p:cNvPr>
          <p:cNvCxnSpPr>
            <a:cxnSpLocks noChangeShapeType="1"/>
          </p:cNvCxnSpPr>
          <p:nvPr/>
        </p:nvCxnSpPr>
        <p:spPr bwMode="auto">
          <a:xfrm>
            <a:off x="10188905" y="6517450"/>
            <a:ext cx="449548" cy="13578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1" name="AutoShape 7">
            <a:extLst>
              <a:ext uri="{FF2B5EF4-FFF2-40B4-BE49-F238E27FC236}">
                <a16:creationId xmlns:a16="http://schemas.microsoft.com/office/drawing/2014/main" id="{C19DE454-FF58-BBC8-8233-8898AB8C0E5B}"/>
              </a:ext>
            </a:extLst>
          </p:cNvPr>
          <p:cNvCxnSpPr>
            <a:cxnSpLocks noChangeShapeType="1"/>
          </p:cNvCxnSpPr>
          <p:nvPr/>
        </p:nvCxnSpPr>
        <p:spPr bwMode="auto">
          <a:xfrm flipH="1" flipV="1">
            <a:off x="10154481" y="6376359"/>
            <a:ext cx="421676" cy="110561"/>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62" name="Image 61" descr="Une image contenant texte, graphiques vectoriels, clipart&#10;&#10;Description générée automatiquement">
            <a:extLst>
              <a:ext uri="{FF2B5EF4-FFF2-40B4-BE49-F238E27FC236}">
                <a16:creationId xmlns:a16="http://schemas.microsoft.com/office/drawing/2014/main" id="{AD1108DA-CED7-A69B-8F02-AE87024B63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2056" y="6104143"/>
            <a:ext cx="431344" cy="213392"/>
          </a:xfrm>
          <a:prstGeom prst="rect">
            <a:avLst/>
          </a:prstGeom>
        </p:spPr>
      </p:pic>
      <p:cxnSp>
        <p:nvCxnSpPr>
          <p:cNvPr id="63" name="AutoShape 24">
            <a:extLst>
              <a:ext uri="{FF2B5EF4-FFF2-40B4-BE49-F238E27FC236}">
                <a16:creationId xmlns:a16="http://schemas.microsoft.com/office/drawing/2014/main" id="{B797D47F-82E3-652A-3BE7-6CBE19137BF6}"/>
              </a:ext>
            </a:extLst>
          </p:cNvPr>
          <p:cNvCxnSpPr>
            <a:cxnSpLocks noChangeShapeType="1"/>
          </p:cNvCxnSpPr>
          <p:nvPr/>
        </p:nvCxnSpPr>
        <p:spPr bwMode="auto">
          <a:xfrm flipH="1" flipV="1">
            <a:off x="7343775" y="5886404"/>
            <a:ext cx="540880" cy="25848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64" name="Image 63">
            <a:extLst>
              <a:ext uri="{FF2B5EF4-FFF2-40B4-BE49-F238E27FC236}">
                <a16:creationId xmlns:a16="http://schemas.microsoft.com/office/drawing/2014/main" id="{56AD5DA5-90C5-C19C-06EA-D7DAF7D7D5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616" y="2761740"/>
            <a:ext cx="269240" cy="269240"/>
          </a:xfrm>
          <a:prstGeom prst="rect">
            <a:avLst/>
          </a:prstGeom>
        </p:spPr>
      </p:pic>
      <p:pic>
        <p:nvPicPr>
          <p:cNvPr id="65" name="Image 64">
            <a:extLst>
              <a:ext uri="{FF2B5EF4-FFF2-40B4-BE49-F238E27FC236}">
                <a16:creationId xmlns:a16="http://schemas.microsoft.com/office/drawing/2014/main" id="{BDF0F4EF-21BC-B112-516A-2393EE220B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3677533" y="4076669"/>
            <a:ext cx="194310" cy="194310"/>
          </a:xfrm>
          <a:prstGeom prst="rect">
            <a:avLst/>
          </a:prstGeom>
        </p:spPr>
      </p:pic>
      <p:pic>
        <p:nvPicPr>
          <p:cNvPr id="66" name="Image 65">
            <a:extLst>
              <a:ext uri="{FF2B5EF4-FFF2-40B4-BE49-F238E27FC236}">
                <a16:creationId xmlns:a16="http://schemas.microsoft.com/office/drawing/2014/main" id="{F71DDF22-9EB3-3C52-9BFA-B7040145DD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49804">
            <a:off x="1352160" y="2181164"/>
            <a:ext cx="194310" cy="194310"/>
          </a:xfrm>
          <a:prstGeom prst="rect">
            <a:avLst/>
          </a:prstGeom>
        </p:spPr>
      </p:pic>
      <p:pic>
        <p:nvPicPr>
          <p:cNvPr id="67" name="Image 66">
            <a:extLst>
              <a:ext uri="{FF2B5EF4-FFF2-40B4-BE49-F238E27FC236}">
                <a16:creationId xmlns:a16="http://schemas.microsoft.com/office/drawing/2014/main" id="{08550CD7-72FD-C0D4-9E7D-D7FDA39263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3890075" y="2362159"/>
            <a:ext cx="194310" cy="194310"/>
          </a:xfrm>
          <a:prstGeom prst="rect">
            <a:avLst/>
          </a:prstGeom>
        </p:spPr>
      </p:pic>
      <p:pic>
        <p:nvPicPr>
          <p:cNvPr id="68" name="Image 67">
            <a:extLst>
              <a:ext uri="{FF2B5EF4-FFF2-40B4-BE49-F238E27FC236}">
                <a16:creationId xmlns:a16="http://schemas.microsoft.com/office/drawing/2014/main" id="{6808817A-5B3E-D3F5-CA3D-4C4E7B8D8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5961870" y="5179391"/>
            <a:ext cx="194310" cy="194310"/>
          </a:xfrm>
          <a:prstGeom prst="rect">
            <a:avLst/>
          </a:prstGeom>
        </p:spPr>
      </p:pic>
      <p:pic>
        <p:nvPicPr>
          <p:cNvPr id="69" name="Image 68">
            <a:extLst>
              <a:ext uri="{FF2B5EF4-FFF2-40B4-BE49-F238E27FC236}">
                <a16:creationId xmlns:a16="http://schemas.microsoft.com/office/drawing/2014/main" id="{10E4D087-8B89-12DF-901B-BEF3897D17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5492972" y="5139624"/>
            <a:ext cx="194310" cy="194310"/>
          </a:xfrm>
          <a:prstGeom prst="rect">
            <a:avLst/>
          </a:prstGeom>
        </p:spPr>
      </p:pic>
      <p:pic>
        <p:nvPicPr>
          <p:cNvPr id="70" name="Image 69">
            <a:extLst>
              <a:ext uri="{FF2B5EF4-FFF2-40B4-BE49-F238E27FC236}">
                <a16:creationId xmlns:a16="http://schemas.microsoft.com/office/drawing/2014/main" id="{0E0D42AF-A8FB-2E7B-FDB4-71206205D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6666155" y="5943168"/>
            <a:ext cx="194310" cy="194310"/>
          </a:xfrm>
          <a:prstGeom prst="rect">
            <a:avLst/>
          </a:prstGeom>
        </p:spPr>
      </p:pic>
      <p:pic>
        <p:nvPicPr>
          <p:cNvPr id="71" name="Image 70">
            <a:extLst>
              <a:ext uri="{FF2B5EF4-FFF2-40B4-BE49-F238E27FC236}">
                <a16:creationId xmlns:a16="http://schemas.microsoft.com/office/drawing/2014/main" id="{27686DA1-C8BB-F9CA-3AB6-ED828D2173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6014446" y="3356850"/>
            <a:ext cx="194310" cy="194310"/>
          </a:xfrm>
          <a:prstGeom prst="rect">
            <a:avLst/>
          </a:prstGeom>
        </p:spPr>
      </p:pic>
      <p:pic>
        <p:nvPicPr>
          <p:cNvPr id="72" name="Image 71">
            <a:extLst>
              <a:ext uri="{FF2B5EF4-FFF2-40B4-BE49-F238E27FC236}">
                <a16:creationId xmlns:a16="http://schemas.microsoft.com/office/drawing/2014/main" id="{A6592D31-2437-7707-D952-2356692204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6666823" y="3531743"/>
            <a:ext cx="194310" cy="194310"/>
          </a:xfrm>
          <a:prstGeom prst="rect">
            <a:avLst/>
          </a:prstGeom>
        </p:spPr>
      </p:pic>
      <p:cxnSp>
        <p:nvCxnSpPr>
          <p:cNvPr id="73" name="AutoShape 14">
            <a:extLst>
              <a:ext uri="{FF2B5EF4-FFF2-40B4-BE49-F238E27FC236}">
                <a16:creationId xmlns:a16="http://schemas.microsoft.com/office/drawing/2014/main" id="{0D90F881-F888-3C64-4E38-94C6EC96DEAF}"/>
              </a:ext>
            </a:extLst>
          </p:cNvPr>
          <p:cNvCxnSpPr>
            <a:cxnSpLocks noChangeShapeType="1"/>
          </p:cNvCxnSpPr>
          <p:nvPr/>
        </p:nvCxnSpPr>
        <p:spPr bwMode="auto">
          <a:xfrm flipH="1">
            <a:off x="229681" y="2754663"/>
            <a:ext cx="1070483" cy="404938"/>
          </a:xfrm>
          <a:prstGeom prst="straightConnector1">
            <a:avLst/>
          </a:prstGeom>
          <a:noFill/>
          <a:ln w="28575" cap="flat">
            <a:solidFill>
              <a:srgbClr val="FFC000"/>
            </a:solidFill>
            <a:prstDash val="sysDot"/>
            <a:round/>
            <a:headEnd type="none" w="med" len="med"/>
            <a:tailEnd type="triangle" w="med" len="lg"/>
          </a:ln>
          <a:extLst>
            <a:ext uri="{909E8E84-426E-40DD-AFC4-6F175D3DCCD1}">
              <a14:hiddenFill xmlns:a14="http://schemas.microsoft.com/office/drawing/2010/main">
                <a:noFill/>
              </a14:hiddenFill>
            </a:ext>
          </a:extLst>
        </p:spPr>
      </p:cxnSp>
      <p:sp>
        <p:nvSpPr>
          <p:cNvPr id="74" name="ZoneTexte 73">
            <a:extLst>
              <a:ext uri="{FF2B5EF4-FFF2-40B4-BE49-F238E27FC236}">
                <a16:creationId xmlns:a16="http://schemas.microsoft.com/office/drawing/2014/main" id="{D4D0ABAE-2A24-D7E7-A698-572F2002EFE7}"/>
              </a:ext>
            </a:extLst>
          </p:cNvPr>
          <p:cNvSpPr txBox="1"/>
          <p:nvPr/>
        </p:nvSpPr>
        <p:spPr>
          <a:xfrm rot="20336139">
            <a:off x="191747" y="3026545"/>
            <a:ext cx="1111971" cy="584775"/>
          </a:xfrm>
          <a:prstGeom prst="rect">
            <a:avLst/>
          </a:prstGeom>
          <a:noFill/>
        </p:spPr>
        <p:txBody>
          <a:bodyPr wrap="none" rtlCol="0">
            <a:spAutoFit/>
          </a:bodyPr>
          <a:lstStyle/>
          <a:p>
            <a:r>
              <a:rPr lang="fr-CH" sz="1600" b="1" dirty="0">
                <a:solidFill>
                  <a:srgbClr val="FFC000"/>
                </a:solidFill>
                <a:latin typeface="Calibri" panose="020F0502020204030204" pitchFamily="34" charset="0"/>
                <a:cs typeface="Calibri" panose="020F0502020204030204" pitchFamily="34" charset="0"/>
              </a:rPr>
              <a:t>Parking</a:t>
            </a:r>
          </a:p>
          <a:p>
            <a:r>
              <a:rPr lang="fr-CH" sz="1600" b="1" dirty="0" err="1">
                <a:solidFill>
                  <a:srgbClr val="FFC000"/>
                </a:solidFill>
                <a:latin typeface="Calibri" panose="020F0502020204030204" pitchFamily="34" charset="0"/>
                <a:cs typeface="Calibri" panose="020F0502020204030204" pitchFamily="34" charset="0"/>
              </a:rPr>
              <a:t>Revisionen</a:t>
            </a:r>
            <a:endParaRPr lang="fr-CH" sz="1600" b="1" dirty="0">
              <a:solidFill>
                <a:srgbClr val="FFC000"/>
              </a:solidFill>
              <a:latin typeface="Calibri" panose="020F0502020204030204" pitchFamily="34" charset="0"/>
              <a:cs typeface="Calibri" panose="020F0502020204030204" pitchFamily="34" charset="0"/>
            </a:endParaRPr>
          </a:p>
        </p:txBody>
      </p:sp>
      <p:pic>
        <p:nvPicPr>
          <p:cNvPr id="75" name="Picture 4" descr="Panneau de signalisation Interdiction de Tourner à droite PNG transparents  - StickPNG">
            <a:extLst>
              <a:ext uri="{FF2B5EF4-FFF2-40B4-BE49-F238E27FC236}">
                <a16:creationId xmlns:a16="http://schemas.microsoft.com/office/drawing/2014/main" id="{1403FB00-F59D-5F7F-4763-E9C85707F9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1658" y="4327171"/>
            <a:ext cx="194970" cy="1944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Panneau stop en France — Wikipédia">
            <a:extLst>
              <a:ext uri="{FF2B5EF4-FFF2-40B4-BE49-F238E27FC236}">
                <a16:creationId xmlns:a16="http://schemas.microsoft.com/office/drawing/2014/main" id="{41885B36-E4B8-B626-BBBE-3D0BE5E80CA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7789" y="414077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Panneau d'interdiction aux véhicules affectés au transport de marchandises  en France — Wikipédia">
            <a:extLst>
              <a:ext uri="{FF2B5EF4-FFF2-40B4-BE49-F238E27FC236}">
                <a16:creationId xmlns:a16="http://schemas.microsoft.com/office/drawing/2014/main" id="{DAE060F5-627C-C96F-290C-F93F18DD40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99741" y="2436142"/>
            <a:ext cx="194400" cy="1944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Panneau d'interdiction aux véhicules affectés au transport de marchandises  en France — Wikipédia">
            <a:extLst>
              <a:ext uri="{FF2B5EF4-FFF2-40B4-BE49-F238E27FC236}">
                <a16:creationId xmlns:a16="http://schemas.microsoft.com/office/drawing/2014/main" id="{6FDF4C21-D484-518C-EE98-D41C882D659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22593" y="4229690"/>
            <a:ext cx="194400" cy="194400"/>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AutoShape 17">
            <a:extLst>
              <a:ext uri="{FF2B5EF4-FFF2-40B4-BE49-F238E27FC236}">
                <a16:creationId xmlns:a16="http://schemas.microsoft.com/office/drawing/2014/main" id="{3BCE40E4-96B9-33C7-E0A0-193BCF2751FC}"/>
              </a:ext>
            </a:extLst>
          </p:cNvPr>
          <p:cNvCxnSpPr>
            <a:cxnSpLocks noChangeShapeType="1"/>
          </p:cNvCxnSpPr>
          <p:nvPr/>
        </p:nvCxnSpPr>
        <p:spPr bwMode="auto">
          <a:xfrm flipH="1" flipV="1">
            <a:off x="8599316" y="5648242"/>
            <a:ext cx="1493864" cy="68043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80" name="Forme libre : forme 79">
            <a:extLst>
              <a:ext uri="{FF2B5EF4-FFF2-40B4-BE49-F238E27FC236}">
                <a16:creationId xmlns:a16="http://schemas.microsoft.com/office/drawing/2014/main" id="{1AD55916-448B-9521-5466-1092DBD2C4E4}"/>
              </a:ext>
            </a:extLst>
          </p:cNvPr>
          <p:cNvSpPr/>
          <p:nvPr/>
        </p:nvSpPr>
        <p:spPr bwMode="auto">
          <a:xfrm>
            <a:off x="8236396" y="5292481"/>
            <a:ext cx="495300" cy="323850"/>
          </a:xfrm>
          <a:custGeom>
            <a:avLst/>
            <a:gdLst>
              <a:gd name="connsiteX0" fmla="*/ 0 w 495300"/>
              <a:gd name="connsiteY0" fmla="*/ 0 h 323850"/>
              <a:gd name="connsiteX1" fmla="*/ 180975 w 495300"/>
              <a:gd name="connsiteY1" fmla="*/ 209550 h 323850"/>
              <a:gd name="connsiteX2" fmla="*/ 495300 w 495300"/>
              <a:gd name="connsiteY2" fmla="*/ 323850 h 323850"/>
              <a:gd name="connsiteX3" fmla="*/ 495300 w 4953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495300" h="323850">
                <a:moveTo>
                  <a:pt x="0" y="0"/>
                </a:moveTo>
                <a:cubicBezTo>
                  <a:pt x="49212" y="77787"/>
                  <a:pt x="98425" y="155575"/>
                  <a:pt x="180975" y="209550"/>
                </a:cubicBezTo>
                <a:cubicBezTo>
                  <a:pt x="263525" y="263525"/>
                  <a:pt x="495300" y="323850"/>
                  <a:pt x="495300" y="323850"/>
                </a:cubicBezTo>
                <a:lnTo>
                  <a:pt x="495300" y="323850"/>
                </a:lnTo>
              </a:path>
            </a:pathLst>
          </a:custGeom>
          <a:noFill/>
          <a:ln w="38100" cap="flat" cmpd="sng" algn="ctr">
            <a:solidFill>
              <a:srgbClr val="00B0F0"/>
            </a:solidFill>
            <a:prstDash val="dash"/>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cxnSp>
        <p:nvCxnSpPr>
          <p:cNvPr id="81" name="AutoShape 34">
            <a:extLst>
              <a:ext uri="{FF2B5EF4-FFF2-40B4-BE49-F238E27FC236}">
                <a16:creationId xmlns:a16="http://schemas.microsoft.com/office/drawing/2014/main" id="{85E58B55-9D64-B5F5-31B8-0A0AD0983E1C}"/>
              </a:ext>
            </a:extLst>
          </p:cNvPr>
          <p:cNvCxnSpPr>
            <a:cxnSpLocks noChangeShapeType="1"/>
          </p:cNvCxnSpPr>
          <p:nvPr/>
        </p:nvCxnSpPr>
        <p:spPr bwMode="auto">
          <a:xfrm flipH="1">
            <a:off x="8239232" y="4518926"/>
            <a:ext cx="348964" cy="780712"/>
          </a:xfrm>
          <a:prstGeom prst="straightConnector1">
            <a:avLst/>
          </a:prstGeom>
          <a:noFill/>
          <a:ln w="28575" cap="flat">
            <a:solidFill>
              <a:srgbClr val="00B0F0"/>
            </a:solidFill>
            <a:prstDash val="dash"/>
            <a:round/>
            <a:headEnd type="triangle" w="med" len="med"/>
            <a:tailEnd type="none" w="med" len="lg"/>
          </a:ln>
          <a:extLst>
            <a:ext uri="{909E8E84-426E-40DD-AFC4-6F175D3DCCD1}">
              <a14:hiddenFill xmlns:a14="http://schemas.microsoft.com/office/drawing/2010/main">
                <a:noFill/>
              </a14:hiddenFill>
            </a:ext>
          </a:extLst>
        </p:spPr>
      </p:cxnSp>
      <p:pic>
        <p:nvPicPr>
          <p:cNvPr id="82" name="Picture 2" descr="Panneau de cédez le passage à la circulation venant en sens inverse en  France — Wikipédia">
            <a:extLst>
              <a:ext uri="{FF2B5EF4-FFF2-40B4-BE49-F238E27FC236}">
                <a16:creationId xmlns:a16="http://schemas.microsoft.com/office/drawing/2014/main" id="{180A23F2-4DA5-F624-D9EB-C911D89EF88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590996">
            <a:off x="9065538" y="5875958"/>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Panneau de cédez le passage à la circulation venant en sens inverse en  France — Wikipédia">
            <a:extLst>
              <a:ext uri="{FF2B5EF4-FFF2-40B4-BE49-F238E27FC236}">
                <a16:creationId xmlns:a16="http://schemas.microsoft.com/office/drawing/2014/main" id="{D68084F9-79D8-24B4-95C1-0FBE76ADF31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5882">
            <a:off x="8184953" y="4917185"/>
            <a:ext cx="216000"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AutoShape 6">
            <a:extLst>
              <a:ext uri="{FF2B5EF4-FFF2-40B4-BE49-F238E27FC236}">
                <a16:creationId xmlns:a16="http://schemas.microsoft.com/office/drawing/2014/main" id="{EE9584FA-4703-9767-D7F8-C9B95FD41D44}"/>
              </a:ext>
            </a:extLst>
          </p:cNvPr>
          <p:cNvCxnSpPr>
            <a:cxnSpLocks noChangeShapeType="1"/>
          </p:cNvCxnSpPr>
          <p:nvPr/>
        </p:nvCxnSpPr>
        <p:spPr bwMode="auto">
          <a:xfrm flipH="1" flipV="1">
            <a:off x="4482604" y="2577827"/>
            <a:ext cx="594360" cy="266700"/>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85" name="AutoShape 6">
            <a:extLst>
              <a:ext uri="{FF2B5EF4-FFF2-40B4-BE49-F238E27FC236}">
                <a16:creationId xmlns:a16="http://schemas.microsoft.com/office/drawing/2014/main" id="{642B74DD-88AE-1E84-5D7E-C194C69909EA}"/>
              </a:ext>
            </a:extLst>
          </p:cNvPr>
          <p:cNvCxnSpPr>
            <a:cxnSpLocks noChangeShapeType="1"/>
          </p:cNvCxnSpPr>
          <p:nvPr/>
        </p:nvCxnSpPr>
        <p:spPr bwMode="auto">
          <a:xfrm flipH="1" flipV="1">
            <a:off x="5237039" y="2922344"/>
            <a:ext cx="594360" cy="26670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86" name="AutoShape 6">
            <a:extLst>
              <a:ext uri="{FF2B5EF4-FFF2-40B4-BE49-F238E27FC236}">
                <a16:creationId xmlns:a16="http://schemas.microsoft.com/office/drawing/2014/main" id="{F5C76901-CE65-5E74-19E2-1382FFB99CB7}"/>
              </a:ext>
            </a:extLst>
          </p:cNvPr>
          <p:cNvCxnSpPr>
            <a:cxnSpLocks noChangeShapeType="1"/>
          </p:cNvCxnSpPr>
          <p:nvPr/>
        </p:nvCxnSpPr>
        <p:spPr bwMode="auto">
          <a:xfrm flipH="1" flipV="1">
            <a:off x="2789120" y="1959067"/>
            <a:ext cx="743014" cy="274218"/>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87" name="AutoShape 6">
            <a:extLst>
              <a:ext uri="{FF2B5EF4-FFF2-40B4-BE49-F238E27FC236}">
                <a16:creationId xmlns:a16="http://schemas.microsoft.com/office/drawing/2014/main" id="{F092D1B4-9940-C1B2-16E5-9F9DDC7D702C}"/>
              </a:ext>
            </a:extLst>
          </p:cNvPr>
          <p:cNvCxnSpPr>
            <a:cxnSpLocks noChangeShapeType="1"/>
          </p:cNvCxnSpPr>
          <p:nvPr/>
        </p:nvCxnSpPr>
        <p:spPr bwMode="auto">
          <a:xfrm flipH="1" flipV="1">
            <a:off x="1339734" y="1675350"/>
            <a:ext cx="1408168" cy="279900"/>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88" name="Picture 6" descr="Panneau d'interdiction de tourner à droite ou à gauche en France — Wikipédia">
            <a:extLst>
              <a:ext uri="{FF2B5EF4-FFF2-40B4-BE49-F238E27FC236}">
                <a16:creationId xmlns:a16="http://schemas.microsoft.com/office/drawing/2014/main" id="{8274E0DA-E6CB-51B2-73D1-335CCF3D5E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1536872" y="1613295"/>
            <a:ext cx="194400" cy="194400"/>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e 88">
            <a:extLst>
              <a:ext uri="{FF2B5EF4-FFF2-40B4-BE49-F238E27FC236}">
                <a16:creationId xmlns:a16="http://schemas.microsoft.com/office/drawing/2014/main" id="{86A4F967-CB48-7190-4994-2C8B2DCE5010}"/>
              </a:ext>
            </a:extLst>
          </p:cNvPr>
          <p:cNvGrpSpPr/>
          <p:nvPr/>
        </p:nvGrpSpPr>
        <p:grpSpPr>
          <a:xfrm>
            <a:off x="3708684" y="6324382"/>
            <a:ext cx="2345261" cy="552282"/>
            <a:chOff x="4101366" y="6139478"/>
            <a:chExt cx="2345261" cy="552282"/>
          </a:xfrm>
        </p:grpSpPr>
        <p:sp>
          <p:nvSpPr>
            <p:cNvPr id="90" name="Rectangle 89">
              <a:extLst>
                <a:ext uri="{FF2B5EF4-FFF2-40B4-BE49-F238E27FC236}">
                  <a16:creationId xmlns:a16="http://schemas.microsoft.com/office/drawing/2014/main" id="{A143391E-C983-B69C-CF46-3153996FE166}"/>
                </a:ext>
              </a:extLst>
            </p:cNvPr>
            <p:cNvSpPr/>
            <p:nvPr/>
          </p:nvSpPr>
          <p:spPr bwMode="auto">
            <a:xfrm>
              <a:off x="4101366" y="6139478"/>
              <a:ext cx="2345261" cy="55228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1800" dirty="0">
                  <a:solidFill>
                    <a:schemeClr val="tx1"/>
                  </a:solidFill>
                  <a:latin typeface="Lucida Grande" charset="0"/>
                  <a:ea typeface="Geneva" charset="0"/>
                  <a:cs typeface="Geneva" charset="0"/>
                </a:rPr>
                <a:t>       </a:t>
              </a:r>
              <a:r>
                <a:rPr lang="fr-CH" sz="1200" b="1" dirty="0">
                  <a:solidFill>
                    <a:schemeClr val="tx1"/>
                  </a:solidFill>
                  <a:latin typeface="Lucida Grande" charset="0"/>
                  <a:ea typeface="Geneva" charset="0"/>
                  <a:cs typeface="Geneva" charset="0"/>
                </a:rPr>
                <a:t>Poids-lourds / LKW</a:t>
              </a:r>
            </a:p>
            <a:p>
              <a:pPr marL="0" marR="0" indent="0" algn="l" defTabSz="914400" rtl="0" eaLnBrk="0" fontAlgn="base" latinLnBrk="0" hangingPunct="0">
                <a:lnSpc>
                  <a:spcPct val="100000"/>
                </a:lnSpc>
                <a:spcBef>
                  <a:spcPct val="0"/>
                </a:spcBef>
                <a:spcAft>
                  <a:spcPct val="0"/>
                </a:spcAft>
                <a:buClrTx/>
                <a:buSzTx/>
                <a:buFontTx/>
                <a:buNone/>
                <a:tabLst/>
              </a:pPr>
              <a:r>
                <a:rPr kumimoji="0" lang="fr-CH" sz="1200" b="1" i="0" u="none" strike="noStrike" cap="none" normalizeH="0" baseline="0" dirty="0">
                  <a:ln>
                    <a:noFill/>
                  </a:ln>
                  <a:solidFill>
                    <a:schemeClr val="tx1"/>
                  </a:solidFill>
                  <a:effectLst/>
                  <a:latin typeface="Lucida Grande" charset="0"/>
                  <a:ea typeface="Geneva" charset="0"/>
                  <a:cs typeface="Geneva" charset="0"/>
                </a:rPr>
                <a:t>       </a:t>
              </a:r>
              <a:r>
                <a:rPr lang="fr-CH" sz="1200" b="1" dirty="0">
                  <a:solidFill>
                    <a:schemeClr val="tx1"/>
                  </a:solidFill>
                  <a:latin typeface="Lucida Grande" charset="0"/>
                  <a:ea typeface="Geneva" charset="0"/>
                  <a:cs typeface="Geneva" charset="0"/>
                </a:rPr>
                <a:t>   VL uniquement / </a:t>
              </a:r>
              <a:r>
                <a:rPr lang="fr-CH" sz="1200" b="1" dirty="0" err="1">
                  <a:solidFill>
                    <a:schemeClr val="tx1"/>
                  </a:solidFill>
                  <a:latin typeface="Lucida Grande" charset="0"/>
                  <a:ea typeface="Geneva" charset="0"/>
                  <a:cs typeface="Geneva" charset="0"/>
                </a:rPr>
                <a:t>nur</a:t>
              </a:r>
              <a:r>
                <a:rPr lang="fr-CH" sz="1200" b="1" dirty="0">
                  <a:solidFill>
                    <a:schemeClr val="tx1"/>
                  </a:solidFill>
                  <a:latin typeface="Lucida Grande" charset="0"/>
                  <a:ea typeface="Geneva" charset="0"/>
                  <a:cs typeface="Geneva" charset="0"/>
                </a:rPr>
                <a:t> PKW</a:t>
              </a:r>
              <a:endParaRPr kumimoji="0" lang="fr-CH" sz="1800" b="1" i="0" u="none" strike="noStrike" cap="none" normalizeH="0" baseline="0" dirty="0">
                <a:ln>
                  <a:noFill/>
                </a:ln>
                <a:solidFill>
                  <a:schemeClr val="tx1"/>
                </a:solidFill>
                <a:effectLst/>
                <a:latin typeface="Lucida Grande" charset="0"/>
                <a:ea typeface="Geneva" charset="0"/>
                <a:cs typeface="Geneva" charset="0"/>
              </a:endParaRPr>
            </a:p>
          </p:txBody>
        </p:sp>
        <p:cxnSp>
          <p:nvCxnSpPr>
            <p:cNvPr id="91" name="AutoShape 14">
              <a:extLst>
                <a:ext uri="{FF2B5EF4-FFF2-40B4-BE49-F238E27FC236}">
                  <a16:creationId xmlns:a16="http://schemas.microsoft.com/office/drawing/2014/main" id="{DEC94CE5-6DB8-8457-3C35-EB1FDF5817EE}"/>
                </a:ext>
              </a:extLst>
            </p:cNvPr>
            <p:cNvCxnSpPr>
              <a:cxnSpLocks noChangeShapeType="1"/>
            </p:cNvCxnSpPr>
            <p:nvPr/>
          </p:nvCxnSpPr>
          <p:spPr bwMode="auto">
            <a:xfrm>
              <a:off x="4156876" y="6292451"/>
              <a:ext cx="325728" cy="1283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2" name="AutoShape 6">
              <a:extLst>
                <a:ext uri="{FF2B5EF4-FFF2-40B4-BE49-F238E27FC236}">
                  <a16:creationId xmlns:a16="http://schemas.microsoft.com/office/drawing/2014/main" id="{9D0298E5-C714-946B-25F5-9568EA31CB1D}"/>
                </a:ext>
              </a:extLst>
            </p:cNvPr>
            <p:cNvCxnSpPr>
              <a:cxnSpLocks noChangeShapeType="1"/>
            </p:cNvCxnSpPr>
            <p:nvPr/>
          </p:nvCxnSpPr>
          <p:spPr bwMode="auto">
            <a:xfrm>
              <a:off x="4189356" y="6496075"/>
              <a:ext cx="260767" cy="12909"/>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grpSp>
      <p:cxnSp>
        <p:nvCxnSpPr>
          <p:cNvPr id="93" name="AutoShape 6">
            <a:extLst>
              <a:ext uri="{FF2B5EF4-FFF2-40B4-BE49-F238E27FC236}">
                <a16:creationId xmlns:a16="http://schemas.microsoft.com/office/drawing/2014/main" id="{4C0353D1-4982-0851-CF92-E565C601A61A}"/>
              </a:ext>
            </a:extLst>
          </p:cNvPr>
          <p:cNvCxnSpPr>
            <a:cxnSpLocks noChangeShapeType="1"/>
          </p:cNvCxnSpPr>
          <p:nvPr/>
        </p:nvCxnSpPr>
        <p:spPr bwMode="auto">
          <a:xfrm flipV="1">
            <a:off x="4386332" y="3869921"/>
            <a:ext cx="246037" cy="484538"/>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94" name="Image 93">
            <a:extLst>
              <a:ext uri="{FF2B5EF4-FFF2-40B4-BE49-F238E27FC236}">
                <a16:creationId xmlns:a16="http://schemas.microsoft.com/office/drawing/2014/main" id="{4EA933E8-3A68-594B-9708-2DD924A5B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858747">
            <a:off x="4399185" y="3903910"/>
            <a:ext cx="194310" cy="194310"/>
          </a:xfrm>
          <a:prstGeom prst="rect">
            <a:avLst/>
          </a:prstGeom>
        </p:spPr>
      </p:pic>
      <p:cxnSp>
        <p:nvCxnSpPr>
          <p:cNvPr id="95" name="AutoShape 6">
            <a:extLst>
              <a:ext uri="{FF2B5EF4-FFF2-40B4-BE49-F238E27FC236}">
                <a16:creationId xmlns:a16="http://schemas.microsoft.com/office/drawing/2014/main" id="{8EB9BEEB-37A3-40E6-427F-D80572380AB7}"/>
              </a:ext>
            </a:extLst>
          </p:cNvPr>
          <p:cNvCxnSpPr>
            <a:cxnSpLocks noChangeShapeType="1"/>
          </p:cNvCxnSpPr>
          <p:nvPr/>
        </p:nvCxnSpPr>
        <p:spPr bwMode="auto">
          <a:xfrm flipV="1">
            <a:off x="4740247" y="3001551"/>
            <a:ext cx="340502" cy="658429"/>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6" name="ZoneTexte 5"/>
          <p:cNvSpPr txBox="1"/>
          <p:nvPr/>
        </p:nvSpPr>
        <p:spPr>
          <a:xfrm>
            <a:off x="245461" y="5437706"/>
            <a:ext cx="3384376" cy="1477328"/>
          </a:xfrm>
          <a:prstGeom prst="rect">
            <a:avLst/>
          </a:prstGeom>
          <a:solidFill>
            <a:srgbClr val="7E7E7E"/>
          </a:solidFill>
        </p:spPr>
        <p:txBody>
          <a:bodyPr wrap="square" rtlCol="0">
            <a:spAutoFit/>
          </a:bodyPr>
          <a:lstStyle/>
          <a:p>
            <a:pPr marL="228600" indent="-228600">
              <a:lnSpc>
                <a:spcPct val="150000"/>
              </a:lnSpc>
              <a:buAutoNum type="arabicParenR"/>
            </a:pPr>
            <a:r>
              <a:rPr lang="fr-CH" sz="1200" b="1" dirty="0" err="1">
                <a:solidFill>
                  <a:srgbClr val="002060"/>
                </a:solidFill>
              </a:rPr>
              <a:t>Empfang</a:t>
            </a:r>
            <a:r>
              <a:rPr lang="fr-CH" sz="1200" b="1" dirty="0">
                <a:solidFill>
                  <a:srgbClr val="002060"/>
                </a:solidFill>
              </a:rPr>
              <a:t>	</a:t>
            </a:r>
          </a:p>
          <a:p>
            <a:pPr marL="228600" indent="-228600">
              <a:lnSpc>
                <a:spcPct val="150000"/>
              </a:lnSpc>
              <a:buAutoNum type="arabicParenR"/>
            </a:pPr>
            <a:r>
              <a:rPr lang="fr-CH" sz="1200" b="1" dirty="0" err="1">
                <a:solidFill>
                  <a:srgbClr val="002060"/>
                </a:solidFill>
              </a:rPr>
              <a:t>Logistik</a:t>
            </a:r>
            <a:r>
              <a:rPr lang="fr-CH" sz="1200" b="1" dirty="0">
                <a:solidFill>
                  <a:srgbClr val="002060"/>
                </a:solidFill>
              </a:rPr>
              <a:t> – </a:t>
            </a:r>
            <a:r>
              <a:rPr lang="fr-CH" sz="1200" b="1" dirty="0" err="1">
                <a:solidFill>
                  <a:srgbClr val="002060"/>
                </a:solidFill>
              </a:rPr>
              <a:t>Versand</a:t>
            </a:r>
            <a:r>
              <a:rPr lang="fr-CH" sz="1200" b="1" dirty="0">
                <a:solidFill>
                  <a:srgbClr val="002060"/>
                </a:solidFill>
              </a:rPr>
              <a:t> </a:t>
            </a:r>
          </a:p>
          <a:p>
            <a:pPr marL="228600" indent="-228600">
              <a:lnSpc>
                <a:spcPct val="150000"/>
              </a:lnSpc>
              <a:buAutoNum type="arabicParenR"/>
            </a:pPr>
            <a:r>
              <a:rPr lang="fr-CH" sz="1200" b="1" dirty="0" err="1">
                <a:solidFill>
                  <a:srgbClr val="002060"/>
                </a:solidFill>
              </a:rPr>
              <a:t>Holzhalle</a:t>
            </a:r>
            <a:endParaRPr lang="fr-CH" sz="1200" b="1" dirty="0">
              <a:solidFill>
                <a:srgbClr val="002060"/>
              </a:solidFill>
            </a:endParaRPr>
          </a:p>
          <a:p>
            <a:pPr marL="228600" indent="-228600">
              <a:lnSpc>
                <a:spcPct val="150000"/>
              </a:lnSpc>
              <a:buAutoNum type="arabicParenR"/>
            </a:pPr>
            <a:r>
              <a:rPr lang="fr-CH" sz="1200" b="1" dirty="0" err="1">
                <a:solidFill>
                  <a:srgbClr val="002060"/>
                </a:solidFill>
              </a:rPr>
              <a:t>Altöl</a:t>
            </a:r>
            <a:r>
              <a:rPr lang="fr-CH" sz="1200" b="1" dirty="0">
                <a:solidFill>
                  <a:srgbClr val="002060"/>
                </a:solidFill>
              </a:rPr>
              <a:t> – </a:t>
            </a:r>
            <a:r>
              <a:rPr lang="fr-CH" sz="1200" b="1" dirty="0" err="1">
                <a:solidFill>
                  <a:srgbClr val="002060"/>
                </a:solidFill>
              </a:rPr>
              <a:t>Chlöpfwasser</a:t>
            </a:r>
            <a:endParaRPr lang="fr-CH" sz="1200" b="1" dirty="0">
              <a:solidFill>
                <a:srgbClr val="002060"/>
              </a:solidFill>
            </a:endParaRPr>
          </a:p>
          <a:p>
            <a:pPr marL="228600" indent="-228600">
              <a:lnSpc>
                <a:spcPct val="150000"/>
              </a:lnSpc>
              <a:buAutoNum type="arabicParenR"/>
            </a:pPr>
            <a:r>
              <a:rPr lang="fr-CH" sz="1200" b="1" dirty="0">
                <a:solidFill>
                  <a:srgbClr val="002060"/>
                </a:solidFill>
              </a:rPr>
              <a:t>FLUFF </a:t>
            </a:r>
          </a:p>
        </p:txBody>
      </p:sp>
      <p:cxnSp>
        <p:nvCxnSpPr>
          <p:cNvPr id="96" name="AutoShape 34">
            <a:extLst>
              <a:ext uri="{FF2B5EF4-FFF2-40B4-BE49-F238E27FC236}">
                <a16:creationId xmlns:a16="http://schemas.microsoft.com/office/drawing/2014/main" id="{713D2ACB-87DC-033C-759D-379180BF6370}"/>
              </a:ext>
            </a:extLst>
          </p:cNvPr>
          <p:cNvCxnSpPr>
            <a:cxnSpLocks noChangeShapeType="1"/>
          </p:cNvCxnSpPr>
          <p:nvPr/>
        </p:nvCxnSpPr>
        <p:spPr bwMode="auto">
          <a:xfrm flipH="1">
            <a:off x="9741428" y="6427045"/>
            <a:ext cx="322744" cy="72686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7" name="AutoShape 34">
            <a:extLst>
              <a:ext uri="{FF2B5EF4-FFF2-40B4-BE49-F238E27FC236}">
                <a16:creationId xmlns:a16="http://schemas.microsoft.com/office/drawing/2014/main" id="{2B02C9E2-3514-0FFD-0394-70D10BF1D605}"/>
              </a:ext>
            </a:extLst>
          </p:cNvPr>
          <p:cNvCxnSpPr>
            <a:cxnSpLocks noChangeShapeType="1"/>
          </p:cNvCxnSpPr>
          <p:nvPr/>
        </p:nvCxnSpPr>
        <p:spPr bwMode="auto">
          <a:xfrm flipV="1">
            <a:off x="9889330" y="6479103"/>
            <a:ext cx="273774" cy="69391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8" name="AutoShape 17">
            <a:extLst>
              <a:ext uri="{FF2B5EF4-FFF2-40B4-BE49-F238E27FC236}">
                <a16:creationId xmlns:a16="http://schemas.microsoft.com/office/drawing/2014/main" id="{C0E5C383-CBEE-5178-9BE8-3E80A1EAB7B8}"/>
              </a:ext>
            </a:extLst>
          </p:cNvPr>
          <p:cNvCxnSpPr>
            <a:cxnSpLocks noChangeShapeType="1"/>
          </p:cNvCxnSpPr>
          <p:nvPr/>
        </p:nvCxnSpPr>
        <p:spPr bwMode="auto">
          <a:xfrm flipH="1" flipV="1">
            <a:off x="8220075" y="6427045"/>
            <a:ext cx="1493864" cy="68043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9" name="AutoShape 34">
            <a:extLst>
              <a:ext uri="{FF2B5EF4-FFF2-40B4-BE49-F238E27FC236}">
                <a16:creationId xmlns:a16="http://schemas.microsoft.com/office/drawing/2014/main" id="{4EFA202B-5AB6-F50A-17FE-9DFDE90A51DE}"/>
              </a:ext>
            </a:extLst>
          </p:cNvPr>
          <p:cNvCxnSpPr>
            <a:cxnSpLocks noChangeShapeType="1"/>
          </p:cNvCxnSpPr>
          <p:nvPr/>
        </p:nvCxnSpPr>
        <p:spPr bwMode="auto">
          <a:xfrm>
            <a:off x="8192586" y="6510813"/>
            <a:ext cx="1521353" cy="6834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100" name="AutoShape 24">
            <a:extLst>
              <a:ext uri="{FF2B5EF4-FFF2-40B4-BE49-F238E27FC236}">
                <a16:creationId xmlns:a16="http://schemas.microsoft.com/office/drawing/2014/main" id="{752D7DD5-2C08-710B-0938-DA249E71D1E0}"/>
              </a:ext>
            </a:extLst>
          </p:cNvPr>
          <p:cNvCxnSpPr>
            <a:cxnSpLocks noChangeShapeType="1"/>
          </p:cNvCxnSpPr>
          <p:nvPr/>
        </p:nvCxnSpPr>
        <p:spPr bwMode="auto">
          <a:xfrm flipH="1" flipV="1">
            <a:off x="9716720" y="7221928"/>
            <a:ext cx="266700" cy="95541"/>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101" name="AutoShape 24">
            <a:extLst>
              <a:ext uri="{FF2B5EF4-FFF2-40B4-BE49-F238E27FC236}">
                <a16:creationId xmlns:a16="http://schemas.microsoft.com/office/drawing/2014/main" id="{8F2A8094-78E6-6075-C37D-878FE80ED235}"/>
              </a:ext>
            </a:extLst>
          </p:cNvPr>
          <p:cNvCxnSpPr>
            <a:cxnSpLocks noChangeShapeType="1"/>
          </p:cNvCxnSpPr>
          <p:nvPr/>
        </p:nvCxnSpPr>
        <p:spPr bwMode="auto">
          <a:xfrm>
            <a:off x="9795674" y="7143977"/>
            <a:ext cx="257887" cy="10061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9275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40271"/>
            <a:ext cx="7683500" cy="864096"/>
          </a:xfrm>
        </p:spPr>
        <p:txBody>
          <a:bodyPr/>
          <a:lstStyle/>
          <a:p>
            <a:r>
              <a:rPr lang="fr-CH" sz="3400" dirty="0" err="1"/>
              <a:t>Verkehr</a:t>
            </a:r>
            <a:r>
              <a:rPr lang="fr-CH" sz="3400" dirty="0"/>
              <a:t> </a:t>
            </a:r>
            <a:r>
              <a:rPr lang="fr-CH" sz="3400" dirty="0" err="1"/>
              <a:t>und</a:t>
            </a:r>
            <a:r>
              <a:rPr lang="fr-CH" sz="3400" dirty="0"/>
              <a:t> </a:t>
            </a:r>
            <a:r>
              <a:rPr lang="fr-CH" sz="3400" dirty="0" err="1"/>
              <a:t>Parken</a:t>
            </a:r>
            <a:endParaRPr lang="fr-FR" sz="3400" dirty="0"/>
          </a:p>
        </p:txBody>
      </p:sp>
      <p:sp>
        <p:nvSpPr>
          <p:cNvPr id="12" name="Rectangle à coins arrondis 11"/>
          <p:cNvSpPr/>
          <p:nvPr/>
        </p:nvSpPr>
        <p:spPr bwMode="auto">
          <a:xfrm>
            <a:off x="8484040" y="1622994"/>
            <a:ext cx="2208325" cy="4010755"/>
          </a:xfrm>
          <a:prstGeom prst="roundRect">
            <a:avLst/>
          </a:prstGeom>
          <a:solidFill>
            <a:schemeClr val="accent1"/>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69" eaLnBrk="1" fontAlgn="auto" hangingPunct="1">
              <a:spcBef>
                <a:spcPct val="20000"/>
              </a:spcBef>
              <a:spcAft>
                <a:spcPts val="0"/>
              </a:spcAft>
              <a:buClr>
                <a:srgbClr val="0092D2"/>
              </a:buClr>
              <a:buSzPct val="100000"/>
              <a:defRPr/>
            </a:pPr>
            <a:r>
              <a:rPr lang="de-CH" altLang="fr-FR" sz="2000" dirty="0">
                <a:solidFill>
                  <a:schemeClr val="bg1"/>
                </a:solidFill>
                <a:latin typeface="Arial"/>
                <a:cs typeface="Arial"/>
              </a:rPr>
              <a:t>Beachten Sie den Verkehrsplan und die Beschilderung.</a:t>
            </a:r>
          </a:p>
          <a:p>
            <a:pPr lvl="0" defTabSz="457169" eaLnBrk="1" fontAlgn="auto" hangingPunct="1">
              <a:spcBef>
                <a:spcPct val="20000"/>
              </a:spcBef>
              <a:spcAft>
                <a:spcPts val="0"/>
              </a:spcAft>
              <a:buClr>
                <a:srgbClr val="0092D2"/>
              </a:buClr>
              <a:buSzPct val="100000"/>
              <a:defRPr/>
            </a:pPr>
            <a:r>
              <a:rPr lang="de-DE" altLang="fr-FR" sz="2000" b="1" dirty="0">
                <a:solidFill>
                  <a:srgbClr val="FF0000"/>
                </a:solidFill>
                <a:latin typeface="Arial"/>
                <a:cs typeface="Arial"/>
              </a:rPr>
              <a:t>Halten Sie immer Sichtkontakt zu Fahrern von Baumaschinen und Zügen.</a:t>
            </a:r>
            <a:endParaRPr lang="fr-FR" altLang="fr-FR" sz="2000" b="1" dirty="0">
              <a:solidFill>
                <a:srgbClr val="FF0000"/>
              </a:solidFill>
              <a:latin typeface="Arial"/>
              <a:cs typeface="Arial"/>
            </a:endParaRPr>
          </a:p>
        </p:txBody>
      </p:sp>
      <p:pic>
        <p:nvPicPr>
          <p:cNvPr id="14" name="Image 13" descr="Vocabulaire Astérix chez les Belges Flashcards | Quizlet">
            <a:extLst>
              <a:ext uri="{FF2B5EF4-FFF2-40B4-BE49-F238E27FC236}">
                <a16:creationId xmlns:a16="http://schemas.microsoft.com/office/drawing/2014/main" id="{EB75216A-984F-47CB-9434-27CF4FC672C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9432" y="7199881"/>
            <a:ext cx="288032" cy="253158"/>
          </a:xfrm>
          <a:prstGeom prst="rect">
            <a:avLst/>
          </a:prstGeom>
          <a:noFill/>
          <a:ln>
            <a:noFill/>
          </a:ln>
        </p:spPr>
      </p:pic>
      <p:sp>
        <p:nvSpPr>
          <p:cNvPr id="15" name="ZoneTexte 14">
            <a:extLst>
              <a:ext uri="{FF2B5EF4-FFF2-40B4-BE49-F238E27FC236}">
                <a16:creationId xmlns:a16="http://schemas.microsoft.com/office/drawing/2014/main" id="{7FFE48A3-85E9-407A-BEF5-378428CC669E}"/>
              </a:ext>
            </a:extLst>
          </p:cNvPr>
          <p:cNvSpPr txBox="1"/>
          <p:nvPr/>
        </p:nvSpPr>
        <p:spPr>
          <a:xfrm>
            <a:off x="2106340" y="7151661"/>
            <a:ext cx="6696744" cy="338554"/>
          </a:xfrm>
          <a:prstGeom prst="rect">
            <a:avLst/>
          </a:prstGeom>
          <a:noFill/>
        </p:spPr>
        <p:txBody>
          <a:bodyPr wrap="square" rtlCol="0">
            <a:spAutoFit/>
          </a:bodyPr>
          <a:lstStyle/>
          <a:p>
            <a:r>
              <a:rPr lang="de-DE" sz="1600" b="1" dirty="0"/>
              <a:t>Während der Revisionen Parkplätze für externe Firmen gesperrt</a:t>
            </a:r>
          </a:p>
        </p:txBody>
      </p:sp>
      <p:pic>
        <p:nvPicPr>
          <p:cNvPr id="4" name="Image 3">
            <a:extLst>
              <a:ext uri="{FF2B5EF4-FFF2-40B4-BE49-F238E27FC236}">
                <a16:creationId xmlns:a16="http://schemas.microsoft.com/office/drawing/2014/main" id="{DA4DFD81-0E5D-1765-B8BC-B35AAF6556A4}"/>
              </a:ext>
            </a:extLst>
          </p:cNvPr>
          <p:cNvPicPr>
            <a:picLocks noChangeAspect="1"/>
          </p:cNvPicPr>
          <p:nvPr/>
        </p:nvPicPr>
        <p:blipFill>
          <a:blip r:embed="rId3"/>
          <a:stretch>
            <a:fillRect/>
          </a:stretch>
        </p:blipFill>
        <p:spPr>
          <a:xfrm>
            <a:off x="25445" y="1467144"/>
            <a:ext cx="8434186" cy="5442468"/>
          </a:xfrm>
          <a:prstGeom prst="rect">
            <a:avLst/>
          </a:prstGeom>
        </p:spPr>
      </p:pic>
      <p:grpSp>
        <p:nvGrpSpPr>
          <p:cNvPr id="3" name="Groupe 2">
            <a:extLst>
              <a:ext uri="{FF2B5EF4-FFF2-40B4-BE49-F238E27FC236}">
                <a16:creationId xmlns:a16="http://schemas.microsoft.com/office/drawing/2014/main" id="{2C59E99E-057A-2890-52DF-1BB868C536E6}"/>
              </a:ext>
            </a:extLst>
          </p:cNvPr>
          <p:cNvGrpSpPr/>
          <p:nvPr/>
        </p:nvGrpSpPr>
        <p:grpSpPr>
          <a:xfrm>
            <a:off x="1098228" y="5485087"/>
            <a:ext cx="2880320" cy="1569660"/>
            <a:chOff x="9379148" y="4932759"/>
            <a:chExt cx="2880320" cy="1569660"/>
          </a:xfrm>
        </p:grpSpPr>
        <p:sp>
          <p:nvSpPr>
            <p:cNvPr id="7" name="ZoneTexte 6"/>
            <p:cNvSpPr txBox="1"/>
            <p:nvPr/>
          </p:nvSpPr>
          <p:spPr>
            <a:xfrm>
              <a:off x="9379148" y="4932759"/>
              <a:ext cx="2880320" cy="1569660"/>
            </a:xfrm>
            <a:prstGeom prst="rect">
              <a:avLst/>
            </a:prstGeom>
            <a:solidFill>
              <a:srgbClr val="FFFFFF"/>
            </a:solidFill>
          </p:spPr>
          <p:txBody>
            <a:bodyPr wrap="square" rtlCol="0">
              <a:spAutoFit/>
            </a:bodyPr>
            <a:lstStyle/>
            <a:p>
              <a:r>
                <a:rPr lang="fr-CH" sz="1200" b="1" dirty="0">
                  <a:latin typeface="Calibri" panose="020F0502020204030204" pitchFamily="34" charset="0"/>
                  <a:cs typeface="Calibri" panose="020F0502020204030204" pitchFamily="34" charset="0"/>
                </a:rPr>
                <a:t>31 </a:t>
              </a:r>
              <a:r>
                <a:rPr lang="fr-CH" sz="1200" b="1" dirty="0" err="1">
                  <a:latin typeface="Calibri" panose="020F0502020204030204" pitchFamily="34" charset="0"/>
                  <a:cs typeface="Calibri" panose="020F0502020204030204" pitchFamily="34" charset="0"/>
                </a:rPr>
                <a:t>Plätze</a:t>
              </a:r>
              <a:endParaRPr lang="fr-CH" sz="1200" b="1" dirty="0">
                <a:latin typeface="Calibri" panose="020F0502020204030204" pitchFamily="34" charset="0"/>
                <a:cs typeface="Calibri" panose="020F0502020204030204" pitchFamily="34" charset="0"/>
              </a:endParaRPr>
            </a:p>
            <a:p>
              <a:r>
                <a:rPr lang="fr-CH" sz="1200" b="1" dirty="0">
                  <a:latin typeface="Calibri" panose="020F0502020204030204" pitchFamily="34" charset="0"/>
                  <a:cs typeface="Calibri" panose="020F0502020204030204" pitchFamily="34" charset="0"/>
                </a:rPr>
                <a:t>12 </a:t>
              </a:r>
              <a:r>
                <a:rPr lang="fr-CH" sz="1200" b="1" dirty="0" err="1">
                  <a:latin typeface="Calibri" panose="020F0502020204030204" pitchFamily="34" charset="0"/>
                  <a:cs typeface="Calibri" panose="020F0502020204030204" pitchFamily="34" charset="0"/>
                </a:rPr>
                <a:t>Plätze</a:t>
              </a:r>
              <a:r>
                <a:rPr lang="fr-CH" sz="1200" b="1" dirty="0">
                  <a:latin typeface="Calibri" panose="020F0502020204030204" pitchFamily="34" charset="0"/>
                  <a:cs typeface="Calibri" panose="020F0502020204030204" pitchFamily="34" charset="0"/>
                </a:rPr>
                <a:t> </a:t>
              </a:r>
            </a:p>
            <a:p>
              <a:r>
                <a:rPr lang="fr-CH" sz="1200" b="1" dirty="0">
                  <a:latin typeface="Calibri" panose="020F0502020204030204" pitchFamily="34" charset="0"/>
                  <a:cs typeface="Calibri" panose="020F0502020204030204" pitchFamily="34" charset="0"/>
                </a:rPr>
                <a:t>  7 </a:t>
              </a:r>
              <a:r>
                <a:rPr lang="fr-CH" sz="1200" b="1" dirty="0" err="1">
                  <a:latin typeface="Calibri" panose="020F0502020204030204" pitchFamily="34" charset="0"/>
                  <a:cs typeface="Calibri" panose="020F0502020204030204" pitchFamily="34" charset="0"/>
                </a:rPr>
                <a:t>Plätze</a:t>
              </a:r>
              <a:r>
                <a:rPr lang="fr-CH" sz="1200" b="1" dirty="0">
                  <a:latin typeface="Calibri" panose="020F0502020204030204" pitchFamily="34" charset="0"/>
                  <a:cs typeface="Calibri" panose="020F0502020204030204" pitchFamily="34" charset="0"/>
                </a:rPr>
                <a:t> </a:t>
              </a:r>
            </a:p>
            <a:p>
              <a:r>
                <a:rPr lang="fr-CH" sz="1200" b="1" dirty="0">
                  <a:latin typeface="Calibri" panose="020F0502020204030204" pitchFamily="34" charset="0"/>
                  <a:cs typeface="Calibri" panose="020F0502020204030204" pitchFamily="34" charset="0"/>
                </a:rPr>
                <a:t>19 </a:t>
              </a:r>
              <a:r>
                <a:rPr lang="fr-CH" sz="1200" b="1" dirty="0" err="1">
                  <a:latin typeface="Calibri" panose="020F0502020204030204" pitchFamily="34" charset="0"/>
                  <a:cs typeface="Calibri" panose="020F0502020204030204" pitchFamily="34" charset="0"/>
                </a:rPr>
                <a:t>Plätze</a:t>
              </a:r>
              <a:r>
                <a:rPr lang="fr-CH" sz="1200" b="1" dirty="0">
                  <a:latin typeface="Calibri" panose="020F0502020204030204" pitchFamily="34" charset="0"/>
                  <a:cs typeface="Calibri" panose="020F0502020204030204" pitchFamily="34" charset="0"/>
                </a:rPr>
                <a:t> </a:t>
              </a:r>
              <a:r>
                <a:rPr lang="fr-CH" sz="1200" b="1" dirty="0" err="1">
                  <a:latin typeface="Calibri" panose="020F0502020204030204" pitchFamily="34" charset="0"/>
                  <a:cs typeface="Calibri" panose="020F0502020204030204" pitchFamily="34" charset="0"/>
                </a:rPr>
                <a:t>davon</a:t>
              </a:r>
              <a:r>
                <a:rPr lang="fr-CH" sz="1200" b="1" dirty="0">
                  <a:latin typeface="Calibri" panose="020F0502020204030204" pitchFamily="34" charset="0"/>
                  <a:cs typeface="Calibri" panose="020F0502020204030204" pitchFamily="34" charset="0"/>
                </a:rPr>
                <a:t> 6 </a:t>
              </a:r>
              <a:r>
                <a:rPr lang="fr-CH" sz="1200" b="1" dirty="0" err="1">
                  <a:latin typeface="Calibri" panose="020F0502020204030204" pitchFamily="34" charset="0"/>
                  <a:cs typeface="Calibri" panose="020F0502020204030204" pitchFamily="34" charset="0"/>
                </a:rPr>
                <a:t>elektrische</a:t>
              </a:r>
              <a:r>
                <a:rPr lang="fr-CH" sz="1200" b="1" dirty="0">
                  <a:latin typeface="Calibri" panose="020F0502020204030204" pitchFamily="34" charset="0"/>
                  <a:cs typeface="Calibri" panose="020F0502020204030204" pitchFamily="34" charset="0"/>
                </a:rPr>
                <a:t> </a:t>
              </a:r>
              <a:r>
                <a:rPr lang="fr-CH" sz="1200" b="1" dirty="0" err="1">
                  <a:latin typeface="Calibri" panose="020F0502020204030204" pitchFamily="34" charset="0"/>
                  <a:cs typeface="Calibri" panose="020F0502020204030204" pitchFamily="34" charset="0"/>
                </a:rPr>
                <a:t>Plätze</a:t>
              </a:r>
              <a:endParaRPr lang="fr-CH" sz="1200" b="1" dirty="0">
                <a:latin typeface="Calibri" panose="020F0502020204030204" pitchFamily="34" charset="0"/>
                <a:cs typeface="Calibri" panose="020F0502020204030204" pitchFamily="34" charset="0"/>
              </a:endParaRPr>
            </a:p>
            <a:p>
              <a:r>
                <a:rPr lang="fr-CH" sz="1200" b="1" dirty="0">
                  <a:latin typeface="Calibri" panose="020F0502020204030204" pitchFamily="34" charset="0"/>
                  <a:cs typeface="Calibri" panose="020F0502020204030204" pitchFamily="34" charset="0"/>
                </a:rPr>
                <a:t>21 </a:t>
              </a:r>
              <a:r>
                <a:rPr lang="fr-CH" sz="1200" b="1" dirty="0" err="1">
                  <a:latin typeface="Calibri" panose="020F0502020204030204" pitchFamily="34" charset="0"/>
                  <a:cs typeface="Calibri" panose="020F0502020204030204" pitchFamily="34" charset="0"/>
                </a:rPr>
                <a:t>Plätze</a:t>
              </a:r>
              <a:endParaRPr lang="fr-CH" sz="1200" b="1" dirty="0">
                <a:latin typeface="Calibri" panose="020F0502020204030204" pitchFamily="34" charset="0"/>
                <a:cs typeface="Calibri" panose="020F0502020204030204" pitchFamily="34" charset="0"/>
              </a:endParaRPr>
            </a:p>
            <a:p>
              <a:r>
                <a:rPr lang="fr-CH" sz="1200" b="1" dirty="0">
                  <a:latin typeface="Calibri" panose="020F0502020204030204" pitchFamily="34" charset="0"/>
                  <a:cs typeface="Calibri" panose="020F0502020204030204" pitchFamily="34" charset="0"/>
                </a:rPr>
                <a:t>30 </a:t>
              </a:r>
              <a:r>
                <a:rPr lang="fr-CH" sz="1200" b="1" dirty="0" err="1">
                  <a:latin typeface="Calibri" panose="020F0502020204030204" pitchFamily="34" charset="0"/>
                  <a:cs typeface="Calibri" panose="020F0502020204030204" pitchFamily="34" charset="0"/>
                </a:rPr>
                <a:t>Plätze</a:t>
              </a:r>
              <a:endParaRPr lang="fr-CH" sz="1200" b="1" dirty="0">
                <a:latin typeface="Calibri" panose="020F0502020204030204" pitchFamily="34" charset="0"/>
                <a:cs typeface="Calibri" panose="020F0502020204030204" pitchFamily="34" charset="0"/>
              </a:endParaRPr>
            </a:p>
            <a:p>
              <a:r>
                <a:rPr lang="fr-CH" sz="1200" b="1" dirty="0">
                  <a:latin typeface="Calibri" panose="020F0502020204030204" pitchFamily="34" charset="0"/>
                  <a:cs typeface="Calibri" panose="020F0502020204030204" pitchFamily="34" charset="0"/>
                </a:rPr>
                <a:t>100 </a:t>
              </a:r>
              <a:r>
                <a:rPr lang="fr-CH" sz="1200" b="1" dirty="0" err="1">
                  <a:latin typeface="Calibri" panose="020F0502020204030204" pitchFamily="34" charset="0"/>
                  <a:cs typeface="Calibri" panose="020F0502020204030204" pitchFamily="34" charset="0"/>
                </a:rPr>
                <a:t>Plätze</a:t>
              </a:r>
              <a:r>
                <a:rPr lang="fr-CH" sz="1200" b="1" dirty="0">
                  <a:latin typeface="Calibri" panose="020F0502020204030204" pitchFamily="34" charset="0"/>
                  <a:cs typeface="Calibri" panose="020F0502020204030204" pitchFamily="34" charset="0"/>
                </a:rPr>
                <a:t> </a:t>
              </a:r>
              <a:r>
                <a:rPr lang="de-DE" sz="1200" b="1" dirty="0">
                  <a:latin typeface="Calibri" panose="020F0502020204030204" pitchFamily="34" charset="0"/>
                  <a:cs typeface="Calibri" panose="020F0502020204030204" pitchFamily="34" charset="0"/>
                </a:rPr>
                <a:t>die von Externen während der Prüfungen genutzt werden</a:t>
              </a:r>
              <a:endParaRPr lang="fr-CH" sz="1200" b="1" dirty="0">
                <a:latin typeface="Calibri" panose="020F0502020204030204" pitchFamily="34" charset="0"/>
                <a:cs typeface="Calibri" panose="020F0502020204030204" pitchFamily="34" charset="0"/>
              </a:endParaRPr>
            </a:p>
          </p:txBody>
        </p:sp>
        <p:pic>
          <p:nvPicPr>
            <p:cNvPr id="8" name="Image 7"/>
            <p:cNvPicPr>
              <a:picLocks noChangeAspect="1"/>
            </p:cNvPicPr>
            <p:nvPr/>
          </p:nvPicPr>
          <p:blipFill>
            <a:blip r:embed="rId4"/>
            <a:stretch>
              <a:fillRect/>
            </a:stretch>
          </p:blipFill>
          <p:spPr>
            <a:xfrm>
              <a:off x="11755412" y="5548476"/>
              <a:ext cx="216024" cy="170546"/>
            </a:xfrm>
            <a:prstGeom prst="rect">
              <a:avLst/>
            </a:prstGeom>
          </p:spPr>
        </p:pic>
      </p:grpSp>
    </p:spTree>
    <p:extLst>
      <p:ext uri="{BB962C8B-B14F-4D97-AF65-F5344CB8AC3E}">
        <p14:creationId xmlns:p14="http://schemas.microsoft.com/office/powerpoint/2010/main" val="250864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40271"/>
            <a:ext cx="7683500" cy="864096"/>
          </a:xfrm>
        </p:spPr>
        <p:txBody>
          <a:bodyPr/>
          <a:lstStyle/>
          <a:p>
            <a:r>
              <a:rPr lang="fr-CH" sz="3400" dirty="0" err="1"/>
              <a:t>Fussgänger</a:t>
            </a:r>
            <a:r>
              <a:rPr lang="fr-CH" sz="3400" dirty="0"/>
              <a:t>/</a:t>
            </a:r>
            <a:r>
              <a:rPr lang="fr-CH" sz="3400" dirty="0" err="1"/>
              <a:t>innen</a:t>
            </a:r>
            <a:endParaRPr lang="fr-FR" sz="3400" dirty="0"/>
          </a:p>
        </p:txBody>
      </p:sp>
      <p:sp>
        <p:nvSpPr>
          <p:cNvPr id="4" name="Espace réservé du texte 2"/>
          <p:cNvSpPr txBox="1">
            <a:spLocks/>
          </p:cNvSpPr>
          <p:nvPr/>
        </p:nvSpPr>
        <p:spPr>
          <a:xfrm>
            <a:off x="738188" y="1547715"/>
            <a:ext cx="9105874" cy="5329260"/>
          </a:xfrm>
          <a:prstGeom prst="rect">
            <a:avLst/>
          </a:prstGeom>
        </p:spPr>
        <p:txBody>
          <a:bodyPr vert="horz" wrap="square" anchor="t">
            <a:normAutofit fontScale="92500" lnSpcReduction="20000"/>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fontAlgn="auto">
              <a:spcAft>
                <a:spcPts val="0"/>
              </a:spcAft>
              <a:defRPr/>
            </a:pPr>
            <a:r>
              <a:rPr lang="de-DE" altLang="fr-FR" dirty="0"/>
              <a:t>Parkverbot vor den Gebäudeeingängen, vor den Feuerlöschern und vor den elektrischen Räumen.</a:t>
            </a:r>
            <a:br>
              <a:rPr lang="de-DE" altLang="fr-FR" dirty="0"/>
            </a:br>
            <a:r>
              <a:rPr lang="fr-FR" altLang="fr-FR" dirty="0">
                <a:sym typeface="Wingdings 3" panose="05040102010807070707" pitchFamily="18" charset="2"/>
              </a:rPr>
              <a:t>  </a:t>
            </a:r>
            <a:r>
              <a:rPr lang="de-DE" altLang="fr-FR" dirty="0"/>
              <a:t>Während der Revisionen müssen externe Firmen </a:t>
            </a:r>
            <a:r>
              <a:rPr lang="de-DE" altLang="fr-FR" b="1" u="sng" dirty="0"/>
              <a:t>unbedingt</a:t>
            </a:r>
            <a:r>
              <a:rPr lang="de-DE" altLang="fr-FR" dirty="0"/>
              <a:t> auf dem Parkplatz     </a:t>
            </a:r>
            <a:r>
              <a:rPr lang="fr-FR" altLang="fr-FR" dirty="0">
                <a:sym typeface="Wingdings 3" panose="05040102010807070707" pitchFamily="18" charset="2"/>
              </a:rPr>
              <a:t> </a:t>
            </a:r>
            <a:r>
              <a:rPr lang="fr-FR" altLang="fr-FR" b="1" dirty="0">
                <a:solidFill>
                  <a:srgbClr val="131313"/>
                </a:solidFill>
                <a:sym typeface="Wingdings 3" panose="05040102010807070707" pitchFamily="18" charset="2"/>
              </a:rPr>
              <a:t>5</a:t>
            </a:r>
            <a:r>
              <a:rPr lang="de-DE" altLang="fr-FR" dirty="0"/>
              <a:t> parken</a:t>
            </a:r>
            <a:r>
              <a:rPr lang="de-CH" altLang="fr-FR" dirty="0"/>
              <a:t>.</a:t>
            </a:r>
          </a:p>
          <a:p>
            <a:pPr lvl="0" defTabSz="914400" fontAlgn="auto">
              <a:spcAft>
                <a:spcPts val="0"/>
              </a:spcAft>
              <a:defRPr/>
            </a:pPr>
            <a:endParaRPr lang="fr-FR" altLang="fr-FR" dirty="0"/>
          </a:p>
          <a:p>
            <a:pPr lvl="0" defTabSz="914400" fontAlgn="auto">
              <a:spcAft>
                <a:spcPts val="0"/>
              </a:spcAft>
              <a:defRPr/>
            </a:pPr>
            <a:r>
              <a:rPr lang="de-CH" altLang="fr-FR" dirty="0"/>
              <a:t>Kein Fahrzeug darf außerhalb der Parkplätze geparkt werden. </a:t>
            </a:r>
            <a:br>
              <a:rPr lang="de-CH" altLang="fr-FR" dirty="0"/>
            </a:br>
            <a:r>
              <a:rPr lang="de-CH" altLang="fr-FR" dirty="0"/>
              <a:t>Ausser mit einer Genehmigung:</a:t>
            </a:r>
            <a:endParaRPr kumimoji="0" lang="fr-CH" altLang="fr-FR" sz="2000"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altLang="fr-FR" sz="20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fr-FR" altLang="fr-FR" dirty="0" err="1"/>
              <a:t>Vorsicht</a:t>
            </a:r>
            <a:r>
              <a:rPr lang="fr-FR" altLang="fr-FR" dirty="0"/>
              <a:t> </a:t>
            </a:r>
            <a:r>
              <a:rPr lang="fr-FR" altLang="fr-FR" dirty="0" err="1"/>
              <a:t>beim</a:t>
            </a:r>
            <a:r>
              <a:rPr lang="fr-FR" altLang="fr-FR" dirty="0"/>
              <a:t> </a:t>
            </a:r>
            <a:r>
              <a:rPr lang="fr-FR" altLang="fr-FR" dirty="0" err="1"/>
              <a:t>Gehen</a:t>
            </a:r>
            <a:r>
              <a:rPr lang="fr-FR" altLang="fr-FR" dirty="0"/>
              <a:t>:</a:t>
            </a:r>
          </a:p>
          <a:p>
            <a:pPr lvl="0" fontAlgn="auto">
              <a:spcAft>
                <a:spcPts val="0"/>
              </a:spcAft>
              <a:defRPr/>
            </a:pPr>
            <a:endParaRPr lang="fr-FR" altLang="fr-FR" dirty="0"/>
          </a:p>
          <a:p>
            <a:pPr lvl="0" fontAlgn="auto">
              <a:spcAft>
                <a:spcPts val="0"/>
              </a:spcAft>
              <a:defRPr/>
            </a:pPr>
            <a:endParaRPr lang="fr-FR" altLang="fr-FR" dirty="0"/>
          </a:p>
          <a:p>
            <a:pPr marL="0" lvl="0" indent="0" fontAlgn="auto">
              <a:spcAft>
                <a:spcPts val="0"/>
              </a:spcAft>
              <a:buNone/>
              <a:defRPr/>
            </a:pPr>
            <a:endParaRPr lang="fr-FR" altLang="fr-FR" dirty="0"/>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br>
              <a:rPr lang="fr-FR" dirty="0"/>
            </a:b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de-CH" dirty="0"/>
              <a:t>Vorsicht bei Fahrzeugen, Maschinen und Zügen:</a:t>
            </a:r>
          </a:p>
          <a:p>
            <a:pPr marL="714375" lvl="0" indent="-341313" fontAlgn="auto">
              <a:spcAft>
                <a:spcPts val="0"/>
              </a:spcAft>
              <a:defRPr/>
            </a:pPr>
            <a:r>
              <a:rPr lang="de-CH" dirty="0">
                <a:solidFill>
                  <a:srgbClr val="131313"/>
                </a:solidFill>
              </a:rPr>
              <a:t>Achten Sie auf fahrende Fahrzeuge. </a:t>
            </a:r>
            <a:br>
              <a:rPr lang="de-CH" dirty="0">
                <a:solidFill>
                  <a:srgbClr val="131313"/>
                </a:solidFill>
              </a:rPr>
            </a:br>
            <a:r>
              <a:rPr lang="de-CH" dirty="0">
                <a:solidFill>
                  <a:srgbClr val="131313"/>
                </a:solidFill>
              </a:rPr>
              <a:t>Sie haben </a:t>
            </a:r>
            <a:r>
              <a:rPr lang="de-CH" b="1" dirty="0">
                <a:solidFill>
                  <a:srgbClr val="131313"/>
                </a:solidFill>
              </a:rPr>
              <a:t>kein</a:t>
            </a:r>
            <a:r>
              <a:rPr lang="de-CH" dirty="0">
                <a:solidFill>
                  <a:srgbClr val="131313"/>
                </a:solidFill>
              </a:rPr>
              <a:t> Vortritt bei Zügen und Baumaschinen.</a:t>
            </a:r>
          </a:p>
          <a:p>
            <a:pPr marL="714375" lvl="0" indent="-341313" fontAlgn="auto">
              <a:spcAft>
                <a:spcPts val="0"/>
              </a:spcAft>
              <a:defRPr/>
            </a:pPr>
            <a:r>
              <a:rPr lang="de-CH" dirty="0">
                <a:solidFill>
                  <a:srgbClr val="131313"/>
                </a:solidFill>
              </a:rPr>
              <a:t>Machen Sie sich beim Fahrenden bemerkbar und</a:t>
            </a:r>
            <a:br>
              <a:rPr lang="de-CH" dirty="0">
                <a:solidFill>
                  <a:srgbClr val="131313"/>
                </a:solidFill>
              </a:rPr>
            </a:br>
            <a:r>
              <a:rPr lang="de-CH" dirty="0">
                <a:solidFill>
                  <a:srgbClr val="131313"/>
                </a:solidFill>
              </a:rPr>
              <a:t>warten Sie auf dessen Zustimmung, bevor Sie passieren.</a:t>
            </a:r>
            <a:endParaRPr kumimoji="0" lang="fr-FR" sz="2000" b="0" i="0" u="none" strike="noStrike" kern="0" cap="none" spc="0" normalizeH="0" baseline="0" noProof="0" dirty="0">
              <a:ln>
                <a:noFill/>
              </a:ln>
              <a:solidFill>
                <a:srgbClr val="131313"/>
              </a:solidFill>
              <a:effectLst/>
              <a:uLnTx/>
              <a:uFillTx/>
              <a:ea typeface="ＭＳ Ｐゴシック"/>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6380" y="4088240"/>
            <a:ext cx="1157144"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03594" y="4088240"/>
            <a:ext cx="1097143"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a:picLocks noChangeAspect="1"/>
          </p:cNvPicPr>
          <p:nvPr/>
        </p:nvPicPr>
        <p:blipFill>
          <a:blip r:embed="rId5"/>
          <a:stretch>
            <a:fillRect/>
          </a:stretch>
        </p:blipFill>
        <p:spPr>
          <a:xfrm>
            <a:off x="8008604" y="5634693"/>
            <a:ext cx="2162631" cy="1584738"/>
          </a:xfrm>
          <a:prstGeom prst="rect">
            <a:avLst/>
          </a:prstGeom>
        </p:spPr>
      </p:pic>
      <p:pic>
        <p:nvPicPr>
          <p:cNvPr id="9" name="Image 8"/>
          <p:cNvPicPr>
            <a:picLocks noChangeAspect="1"/>
          </p:cNvPicPr>
          <p:nvPr/>
        </p:nvPicPr>
        <p:blipFill>
          <a:blip r:embed="rId6"/>
          <a:stretch>
            <a:fillRect/>
          </a:stretch>
        </p:blipFill>
        <p:spPr>
          <a:xfrm>
            <a:off x="8010996" y="2826300"/>
            <a:ext cx="1695118" cy="1178838"/>
          </a:xfrm>
          <a:prstGeom prst="rect">
            <a:avLst/>
          </a:prstGeom>
        </p:spPr>
      </p:pic>
      <p:pic>
        <p:nvPicPr>
          <p:cNvPr id="3" name="Image 2"/>
          <p:cNvPicPr>
            <a:picLocks noChangeAspect="1"/>
          </p:cNvPicPr>
          <p:nvPr/>
        </p:nvPicPr>
        <p:blipFill>
          <a:blip r:embed="rId7"/>
          <a:stretch>
            <a:fillRect/>
          </a:stretch>
        </p:blipFill>
        <p:spPr>
          <a:xfrm>
            <a:off x="8010996" y="4174409"/>
            <a:ext cx="2257180" cy="1326093"/>
          </a:xfrm>
          <a:prstGeom prst="rect">
            <a:avLst/>
          </a:prstGeom>
        </p:spPr>
      </p:pic>
      <p:pic>
        <p:nvPicPr>
          <p:cNvPr id="12" name="Image 11" descr="Résultat de recherche d'images pour &quot;symbole parking&quot;">
            <a:extLst>
              <a:ext uri="{FF2B5EF4-FFF2-40B4-BE49-F238E27FC236}">
                <a16:creationId xmlns:a16="http://schemas.microsoft.com/office/drawing/2014/main" id="{702D27B9-082B-4902-BA2E-96601FE93C7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0737" y="2246155"/>
            <a:ext cx="266700" cy="266700"/>
          </a:xfrm>
          <a:prstGeom prst="rect">
            <a:avLst/>
          </a:prstGeom>
          <a:noFill/>
          <a:ln>
            <a:noFill/>
          </a:ln>
        </p:spPr>
      </p:pic>
    </p:spTree>
    <p:extLst>
      <p:ext uri="{BB962C8B-B14F-4D97-AF65-F5344CB8AC3E}">
        <p14:creationId xmlns:p14="http://schemas.microsoft.com/office/powerpoint/2010/main" val="3661959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50A4-10B6-0C61-D38B-7EC32D91FE8A}"/>
              </a:ext>
            </a:extLst>
          </p:cNvPr>
          <p:cNvSpPr>
            <a:spLocks noGrp="1"/>
          </p:cNvSpPr>
          <p:nvPr>
            <p:ph type="title"/>
          </p:nvPr>
        </p:nvSpPr>
        <p:spPr/>
        <p:txBody>
          <a:bodyPr/>
          <a:lstStyle/>
          <a:p>
            <a:r>
              <a:rPr lang="fr-CH" dirty="0" err="1"/>
              <a:t>Warnsignale</a:t>
            </a:r>
            <a:endParaRPr lang="fr-CH" dirty="0"/>
          </a:p>
        </p:txBody>
      </p:sp>
      <p:pic>
        <p:nvPicPr>
          <p:cNvPr id="5" name="Image 4">
            <a:extLst>
              <a:ext uri="{FF2B5EF4-FFF2-40B4-BE49-F238E27FC236}">
                <a16:creationId xmlns:a16="http://schemas.microsoft.com/office/drawing/2014/main" id="{E5529AB7-A3E7-0E39-C20F-797785B299E6}"/>
              </a:ext>
            </a:extLst>
          </p:cNvPr>
          <p:cNvPicPr>
            <a:picLocks noChangeAspect="1"/>
          </p:cNvPicPr>
          <p:nvPr/>
        </p:nvPicPr>
        <p:blipFill>
          <a:blip r:embed="rId2"/>
          <a:stretch>
            <a:fillRect/>
          </a:stretch>
        </p:blipFill>
        <p:spPr>
          <a:xfrm>
            <a:off x="720655" y="3727037"/>
            <a:ext cx="1049882" cy="1367643"/>
          </a:xfrm>
          <a:prstGeom prst="rect">
            <a:avLst/>
          </a:prstGeom>
        </p:spPr>
      </p:pic>
      <p:pic>
        <p:nvPicPr>
          <p:cNvPr id="7" name="Image 6">
            <a:extLst>
              <a:ext uri="{FF2B5EF4-FFF2-40B4-BE49-F238E27FC236}">
                <a16:creationId xmlns:a16="http://schemas.microsoft.com/office/drawing/2014/main" id="{E33E0B21-EB87-0760-4068-54FB930E3ED3}"/>
              </a:ext>
            </a:extLst>
          </p:cNvPr>
          <p:cNvPicPr>
            <a:picLocks noChangeAspect="1"/>
          </p:cNvPicPr>
          <p:nvPr/>
        </p:nvPicPr>
        <p:blipFill>
          <a:blip r:embed="rId3"/>
          <a:stretch>
            <a:fillRect/>
          </a:stretch>
        </p:blipFill>
        <p:spPr>
          <a:xfrm>
            <a:off x="650854" y="2026040"/>
            <a:ext cx="1248373" cy="1132917"/>
          </a:xfrm>
          <a:prstGeom prst="rect">
            <a:avLst/>
          </a:prstGeom>
        </p:spPr>
      </p:pic>
      <p:pic>
        <p:nvPicPr>
          <p:cNvPr id="12" name="Image 11">
            <a:extLst>
              <a:ext uri="{FF2B5EF4-FFF2-40B4-BE49-F238E27FC236}">
                <a16:creationId xmlns:a16="http://schemas.microsoft.com/office/drawing/2014/main" id="{3D071D83-EFD3-6ED7-41D7-C06725AABCBA}"/>
              </a:ext>
            </a:extLst>
          </p:cNvPr>
          <p:cNvPicPr>
            <a:picLocks noChangeAspect="1"/>
          </p:cNvPicPr>
          <p:nvPr/>
        </p:nvPicPr>
        <p:blipFill>
          <a:blip r:embed="rId4"/>
          <a:stretch>
            <a:fillRect/>
          </a:stretch>
        </p:blipFill>
        <p:spPr>
          <a:xfrm>
            <a:off x="1899227" y="2137541"/>
            <a:ext cx="972600" cy="909917"/>
          </a:xfrm>
          <a:prstGeom prst="rect">
            <a:avLst/>
          </a:prstGeom>
        </p:spPr>
      </p:pic>
      <p:pic>
        <p:nvPicPr>
          <p:cNvPr id="13" name="Image 12">
            <a:extLst>
              <a:ext uri="{FF2B5EF4-FFF2-40B4-BE49-F238E27FC236}">
                <a16:creationId xmlns:a16="http://schemas.microsoft.com/office/drawing/2014/main" id="{78438061-DD35-A04D-72CE-72AEB9F18DAD}"/>
              </a:ext>
            </a:extLst>
          </p:cNvPr>
          <p:cNvPicPr>
            <a:picLocks noChangeAspect="1"/>
          </p:cNvPicPr>
          <p:nvPr/>
        </p:nvPicPr>
        <p:blipFill>
          <a:blip r:embed="rId4"/>
          <a:stretch>
            <a:fillRect/>
          </a:stretch>
        </p:blipFill>
        <p:spPr>
          <a:xfrm>
            <a:off x="1899227" y="3743273"/>
            <a:ext cx="1049882" cy="982218"/>
          </a:xfrm>
          <a:prstGeom prst="rect">
            <a:avLst/>
          </a:prstGeom>
        </p:spPr>
      </p:pic>
      <p:sp>
        <p:nvSpPr>
          <p:cNvPr id="14" name="Espace réservé du contenu 2">
            <a:extLst>
              <a:ext uri="{FF2B5EF4-FFF2-40B4-BE49-F238E27FC236}">
                <a16:creationId xmlns:a16="http://schemas.microsoft.com/office/drawing/2014/main" id="{81DEC34E-66DF-D7CE-D873-CB680406DF5E}"/>
              </a:ext>
            </a:extLst>
          </p:cNvPr>
          <p:cNvSpPr txBox="1">
            <a:spLocks/>
          </p:cNvSpPr>
          <p:nvPr/>
        </p:nvSpPr>
        <p:spPr bwMode="auto">
          <a:xfrm>
            <a:off x="3133952" y="2137541"/>
            <a:ext cx="5237084" cy="11329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a:lstStyle>
          <a:p>
            <a:r>
              <a:rPr lang="fr-CH" sz="3200" kern="0" dirty="0" err="1"/>
              <a:t>Gefahr</a:t>
            </a:r>
            <a:r>
              <a:rPr lang="fr-CH" sz="3200" kern="0" dirty="0"/>
              <a:t>: </a:t>
            </a:r>
            <a:r>
              <a:rPr lang="fr-CH" sz="3200" kern="0" dirty="0" err="1"/>
              <a:t>Stickstoffinjektion</a:t>
            </a:r>
            <a:r>
              <a:rPr lang="fr-CH" sz="3200" kern="0" dirty="0"/>
              <a:t>, </a:t>
            </a:r>
            <a:r>
              <a:rPr lang="fr-CH" sz="3200" kern="0" dirty="0" err="1"/>
              <a:t>Erstickungsgefahr</a:t>
            </a:r>
            <a:endParaRPr lang="fr-CH" sz="3200" kern="0" dirty="0"/>
          </a:p>
        </p:txBody>
      </p:sp>
      <p:sp>
        <p:nvSpPr>
          <p:cNvPr id="15" name="Espace réservé du contenu 2">
            <a:extLst>
              <a:ext uri="{FF2B5EF4-FFF2-40B4-BE49-F238E27FC236}">
                <a16:creationId xmlns:a16="http://schemas.microsoft.com/office/drawing/2014/main" id="{2FC5415A-DAC8-B248-4374-FCC611B63C39}"/>
              </a:ext>
            </a:extLst>
          </p:cNvPr>
          <p:cNvSpPr txBox="1">
            <a:spLocks/>
          </p:cNvSpPr>
          <p:nvPr/>
        </p:nvSpPr>
        <p:spPr bwMode="auto">
          <a:xfrm>
            <a:off x="3133952" y="4098803"/>
            <a:ext cx="5112568" cy="52693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a:lstStyle>
          <a:p>
            <a:r>
              <a:rPr lang="fr-CH" sz="3200" kern="0" dirty="0" err="1"/>
              <a:t>Gefahr</a:t>
            </a:r>
            <a:r>
              <a:rPr lang="fr-CH" sz="3200" kern="0" dirty="0"/>
              <a:t>: </a:t>
            </a:r>
            <a:r>
              <a:rPr lang="fr-CH" sz="3200" kern="0" dirty="0" err="1"/>
              <a:t>Zug</a:t>
            </a:r>
            <a:r>
              <a:rPr lang="fr-CH" sz="3200" kern="0" dirty="0"/>
              <a:t> in </a:t>
            </a:r>
            <a:r>
              <a:rPr lang="fr-CH" sz="3200" kern="0" dirty="0" err="1"/>
              <a:t>Bewegung</a:t>
            </a:r>
            <a:endParaRPr lang="fr-CH" sz="3200" kern="0" dirty="0"/>
          </a:p>
        </p:txBody>
      </p:sp>
      <p:pic>
        <p:nvPicPr>
          <p:cNvPr id="1026" name="Picture 2" descr="DuraSign pictogramme RISQUE D'ASPHYXIE (sans texte)">
            <a:extLst>
              <a:ext uri="{FF2B5EF4-FFF2-40B4-BE49-F238E27FC236}">
                <a16:creationId xmlns:a16="http://schemas.microsoft.com/office/drawing/2014/main" id="{E7CC440C-CEA3-7786-629C-827C7CD84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4410" y="1836415"/>
            <a:ext cx="1949816" cy="1749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ogramme Danger Attention aux trains W160">
            <a:extLst>
              <a:ext uri="{FF2B5EF4-FFF2-40B4-BE49-F238E27FC236}">
                <a16:creationId xmlns:a16="http://schemas.microsoft.com/office/drawing/2014/main" id="{14E0D1C6-5B52-F44A-644C-EAFE7F395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036" y="3449625"/>
            <a:ext cx="1825287" cy="1825287"/>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077A13F8-4878-239D-BE76-3D0106A84D57}"/>
              </a:ext>
            </a:extLst>
          </p:cNvPr>
          <p:cNvPicPr>
            <a:picLocks noChangeAspect="1"/>
          </p:cNvPicPr>
          <p:nvPr/>
        </p:nvPicPr>
        <p:blipFill>
          <a:blip r:embed="rId7"/>
          <a:stretch>
            <a:fillRect/>
          </a:stretch>
        </p:blipFill>
        <p:spPr>
          <a:xfrm>
            <a:off x="782087" y="5679753"/>
            <a:ext cx="988449" cy="1171097"/>
          </a:xfrm>
          <a:prstGeom prst="rect">
            <a:avLst/>
          </a:prstGeom>
        </p:spPr>
      </p:pic>
      <p:sp>
        <p:nvSpPr>
          <p:cNvPr id="17" name="Espace réservé du contenu 2">
            <a:extLst>
              <a:ext uri="{FF2B5EF4-FFF2-40B4-BE49-F238E27FC236}">
                <a16:creationId xmlns:a16="http://schemas.microsoft.com/office/drawing/2014/main" id="{2F850D34-78A5-8D35-3297-208C2EE57D25}"/>
              </a:ext>
            </a:extLst>
          </p:cNvPr>
          <p:cNvSpPr txBox="1">
            <a:spLocks/>
          </p:cNvSpPr>
          <p:nvPr/>
        </p:nvSpPr>
        <p:spPr bwMode="auto">
          <a:xfrm>
            <a:off x="1899227" y="5642979"/>
            <a:ext cx="7047873" cy="14500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a:lstStyle>
          <a:p>
            <a:r>
              <a:rPr lang="de-DE" sz="3200" kern="0" dirty="0"/>
              <a:t>Anruf auf Festnetztelefonen in lauten Bereichen (Wärmetauscher / Backofen und Mühlen)</a:t>
            </a:r>
            <a:endParaRPr lang="fr-CH" sz="3200" kern="0" dirty="0"/>
          </a:p>
        </p:txBody>
      </p:sp>
      <p:pic>
        <p:nvPicPr>
          <p:cNvPr id="20" name="Image 19">
            <a:extLst>
              <a:ext uri="{FF2B5EF4-FFF2-40B4-BE49-F238E27FC236}">
                <a16:creationId xmlns:a16="http://schemas.microsoft.com/office/drawing/2014/main" id="{D403D654-1674-B62D-9A90-25A2D184AF7F}"/>
              </a:ext>
            </a:extLst>
          </p:cNvPr>
          <p:cNvPicPr>
            <a:picLocks noChangeAspect="1"/>
          </p:cNvPicPr>
          <p:nvPr/>
        </p:nvPicPr>
        <p:blipFill>
          <a:blip r:embed="rId8"/>
          <a:stretch>
            <a:fillRect/>
          </a:stretch>
        </p:blipFill>
        <p:spPr>
          <a:xfrm>
            <a:off x="8799244" y="5468040"/>
            <a:ext cx="1609950" cy="1876687"/>
          </a:xfrm>
          <a:prstGeom prst="rect">
            <a:avLst/>
          </a:prstGeom>
        </p:spPr>
      </p:pic>
    </p:spTree>
    <p:extLst>
      <p:ext uri="{BB962C8B-B14F-4D97-AF65-F5344CB8AC3E}">
        <p14:creationId xmlns:p14="http://schemas.microsoft.com/office/powerpoint/2010/main" val="2366106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3E81234-3473-7D0F-33AD-906C4B1C997F}"/>
              </a:ext>
            </a:extLst>
          </p:cNvPr>
          <p:cNvPicPr>
            <a:picLocks noChangeAspect="1"/>
          </p:cNvPicPr>
          <p:nvPr/>
        </p:nvPicPr>
        <p:blipFill>
          <a:blip r:embed="rId2"/>
          <a:stretch>
            <a:fillRect/>
          </a:stretch>
        </p:blipFill>
        <p:spPr>
          <a:xfrm>
            <a:off x="34300" y="4976917"/>
            <a:ext cx="5755123" cy="2566638"/>
          </a:xfrm>
          <a:prstGeom prst="rect">
            <a:avLst/>
          </a:prstGeom>
        </p:spPr>
      </p:pic>
      <p:sp>
        <p:nvSpPr>
          <p:cNvPr id="2" name="Titre 1">
            <a:extLst>
              <a:ext uri="{FF2B5EF4-FFF2-40B4-BE49-F238E27FC236}">
                <a16:creationId xmlns:a16="http://schemas.microsoft.com/office/drawing/2014/main" id="{0F8C50A4-10B6-0C61-D38B-7EC32D91FE8A}"/>
              </a:ext>
            </a:extLst>
          </p:cNvPr>
          <p:cNvSpPr>
            <a:spLocks noGrp="1"/>
          </p:cNvSpPr>
          <p:nvPr>
            <p:ph type="title"/>
          </p:nvPr>
        </p:nvSpPr>
        <p:spPr/>
        <p:txBody>
          <a:bodyPr/>
          <a:lstStyle/>
          <a:p>
            <a:r>
              <a:rPr lang="fr-CH" dirty="0" err="1"/>
              <a:t>Warnsignale</a:t>
            </a:r>
            <a:endParaRPr lang="fr-CH" dirty="0"/>
          </a:p>
        </p:txBody>
      </p:sp>
      <p:sp>
        <p:nvSpPr>
          <p:cNvPr id="3" name="Espace réservé du contenu 2">
            <a:extLst>
              <a:ext uri="{FF2B5EF4-FFF2-40B4-BE49-F238E27FC236}">
                <a16:creationId xmlns:a16="http://schemas.microsoft.com/office/drawing/2014/main" id="{5497AAB5-9675-34FB-879A-D5AC6929AEB4}"/>
              </a:ext>
            </a:extLst>
          </p:cNvPr>
          <p:cNvSpPr>
            <a:spLocks noGrp="1"/>
          </p:cNvSpPr>
          <p:nvPr>
            <p:ph idx="1"/>
          </p:nvPr>
        </p:nvSpPr>
        <p:spPr>
          <a:xfrm>
            <a:off x="3580276" y="1836337"/>
            <a:ext cx="4070680" cy="1132917"/>
          </a:xfrm>
        </p:spPr>
        <p:txBody>
          <a:bodyPr/>
          <a:lstStyle/>
          <a:p>
            <a:r>
              <a:rPr lang="fr-CH" sz="3200" dirty="0" err="1"/>
              <a:t>Gefahr</a:t>
            </a:r>
            <a:r>
              <a:rPr lang="fr-CH" sz="3200" dirty="0"/>
              <a:t>: </a:t>
            </a:r>
            <a:r>
              <a:rPr lang="fr-CH" sz="3200" dirty="0" err="1"/>
              <a:t>Luftkanonen</a:t>
            </a:r>
            <a:r>
              <a:rPr lang="fr-CH" sz="3200" dirty="0"/>
              <a:t> in Aktion</a:t>
            </a:r>
          </a:p>
        </p:txBody>
      </p:sp>
      <p:pic>
        <p:nvPicPr>
          <p:cNvPr id="11" name="Image 10">
            <a:extLst>
              <a:ext uri="{FF2B5EF4-FFF2-40B4-BE49-F238E27FC236}">
                <a16:creationId xmlns:a16="http://schemas.microsoft.com/office/drawing/2014/main" id="{CF27E451-4DBB-2612-FEDE-1646438C8E91}"/>
              </a:ext>
            </a:extLst>
          </p:cNvPr>
          <p:cNvPicPr>
            <a:picLocks noChangeAspect="1"/>
          </p:cNvPicPr>
          <p:nvPr/>
        </p:nvPicPr>
        <p:blipFill>
          <a:blip r:embed="rId3"/>
          <a:stretch>
            <a:fillRect/>
          </a:stretch>
        </p:blipFill>
        <p:spPr>
          <a:xfrm>
            <a:off x="2607677" y="1946861"/>
            <a:ext cx="972599" cy="909916"/>
          </a:xfrm>
          <a:prstGeom prst="rect">
            <a:avLst/>
          </a:prstGeom>
        </p:spPr>
      </p:pic>
      <p:pic>
        <p:nvPicPr>
          <p:cNvPr id="12" name="Image 11">
            <a:extLst>
              <a:ext uri="{FF2B5EF4-FFF2-40B4-BE49-F238E27FC236}">
                <a16:creationId xmlns:a16="http://schemas.microsoft.com/office/drawing/2014/main" id="{3D071D83-EFD3-6ED7-41D7-C06725AABCBA}"/>
              </a:ext>
            </a:extLst>
          </p:cNvPr>
          <p:cNvPicPr>
            <a:picLocks noChangeAspect="1"/>
          </p:cNvPicPr>
          <p:nvPr/>
        </p:nvPicPr>
        <p:blipFill>
          <a:blip r:embed="rId3"/>
          <a:stretch>
            <a:fillRect/>
          </a:stretch>
        </p:blipFill>
        <p:spPr>
          <a:xfrm>
            <a:off x="174373" y="4228795"/>
            <a:ext cx="972600" cy="909917"/>
          </a:xfrm>
          <a:prstGeom prst="rect">
            <a:avLst/>
          </a:prstGeom>
        </p:spPr>
      </p:pic>
      <p:sp>
        <p:nvSpPr>
          <p:cNvPr id="14" name="Espace réservé du contenu 2">
            <a:extLst>
              <a:ext uri="{FF2B5EF4-FFF2-40B4-BE49-F238E27FC236}">
                <a16:creationId xmlns:a16="http://schemas.microsoft.com/office/drawing/2014/main" id="{81DEC34E-66DF-D7CE-D873-CB680406DF5E}"/>
              </a:ext>
            </a:extLst>
          </p:cNvPr>
          <p:cNvSpPr txBox="1">
            <a:spLocks/>
          </p:cNvSpPr>
          <p:nvPr/>
        </p:nvSpPr>
        <p:spPr bwMode="auto">
          <a:xfrm>
            <a:off x="1287045" y="4415397"/>
            <a:ext cx="5945339" cy="11329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a:lstStyle>
          <a:p>
            <a:r>
              <a:rPr lang="fr-CH" sz="3200" kern="0" dirty="0" err="1"/>
              <a:t>Gefahr</a:t>
            </a:r>
            <a:r>
              <a:rPr lang="fr-CH" sz="3200" kern="0" dirty="0"/>
              <a:t>: Zyklon-</a:t>
            </a:r>
            <a:r>
              <a:rPr lang="fr-CH" sz="3200" kern="0" dirty="0" err="1"/>
              <a:t>Verschluss</a:t>
            </a:r>
            <a:endParaRPr lang="fr-CH" sz="3200" kern="0" dirty="0"/>
          </a:p>
        </p:txBody>
      </p:sp>
      <p:pic>
        <p:nvPicPr>
          <p:cNvPr id="6" name="Image 5" descr="Une image contenant avion, tuyau, plein air, ingénierie&#10;&#10;Description générée automatiquement">
            <a:extLst>
              <a:ext uri="{FF2B5EF4-FFF2-40B4-BE49-F238E27FC236}">
                <a16:creationId xmlns:a16="http://schemas.microsoft.com/office/drawing/2014/main" id="{A043698C-4192-E0C6-932B-6F14980B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06907" y="1918311"/>
            <a:ext cx="3552394" cy="2664296"/>
          </a:xfrm>
          <a:prstGeom prst="rect">
            <a:avLst/>
          </a:prstGeom>
        </p:spPr>
      </p:pic>
      <p:pic>
        <p:nvPicPr>
          <p:cNvPr id="19" name="Image 18">
            <a:extLst>
              <a:ext uri="{FF2B5EF4-FFF2-40B4-BE49-F238E27FC236}">
                <a16:creationId xmlns:a16="http://schemas.microsoft.com/office/drawing/2014/main" id="{BB3A2539-A3A0-DFA8-F012-5A988DCDB623}"/>
              </a:ext>
            </a:extLst>
          </p:cNvPr>
          <p:cNvPicPr>
            <a:picLocks noChangeAspect="1"/>
          </p:cNvPicPr>
          <p:nvPr/>
        </p:nvPicPr>
        <p:blipFill>
          <a:blip r:embed="rId5"/>
          <a:stretch>
            <a:fillRect/>
          </a:stretch>
        </p:blipFill>
        <p:spPr>
          <a:xfrm>
            <a:off x="94386" y="1503956"/>
            <a:ext cx="2404244" cy="2348683"/>
          </a:xfrm>
          <a:prstGeom prst="rect">
            <a:avLst/>
          </a:prstGeom>
        </p:spPr>
      </p:pic>
      <p:pic>
        <p:nvPicPr>
          <p:cNvPr id="8" name="Image 7">
            <a:extLst>
              <a:ext uri="{FF2B5EF4-FFF2-40B4-BE49-F238E27FC236}">
                <a16:creationId xmlns:a16="http://schemas.microsoft.com/office/drawing/2014/main" id="{7C915401-371E-3641-8BFB-952FA97A8EA3}"/>
              </a:ext>
            </a:extLst>
          </p:cNvPr>
          <p:cNvPicPr>
            <a:picLocks noChangeAspect="1"/>
          </p:cNvPicPr>
          <p:nvPr/>
        </p:nvPicPr>
        <p:blipFill>
          <a:blip r:embed="rId6"/>
          <a:stretch>
            <a:fillRect/>
          </a:stretch>
        </p:blipFill>
        <p:spPr>
          <a:xfrm>
            <a:off x="6925789" y="5822861"/>
            <a:ext cx="3340102" cy="1524829"/>
          </a:xfrm>
          <a:prstGeom prst="rect">
            <a:avLst/>
          </a:prstGeom>
        </p:spPr>
      </p:pic>
    </p:spTree>
    <p:extLst>
      <p:ext uri="{BB962C8B-B14F-4D97-AF65-F5344CB8AC3E}">
        <p14:creationId xmlns:p14="http://schemas.microsoft.com/office/powerpoint/2010/main" val="1796705654"/>
      </p:ext>
    </p:extLst>
  </p:cSld>
  <p:clrMapOvr>
    <a:masterClrMapping/>
  </p:clrMapOvr>
</p:sld>
</file>

<file path=ppt/theme/theme1.xml><?xml version="1.0" encoding="utf-8"?>
<a:theme xmlns:a="http://schemas.openxmlformats.org/drawingml/2006/main" name="Leere Präsentation">
  <a:themeElements>
    <a:clrScheme name="Leere Präsentation 14">
      <a:dk1>
        <a:srgbClr val="9B9B9B"/>
      </a:dk1>
      <a:lt1>
        <a:srgbClr val="FFFFFF"/>
      </a:lt1>
      <a:dk2>
        <a:srgbClr val="646464"/>
      </a:dk2>
      <a:lt2>
        <a:srgbClr val="B2B2B2"/>
      </a:lt2>
      <a:accent1>
        <a:srgbClr val="7AB51D"/>
      </a:accent1>
      <a:accent2>
        <a:srgbClr val="C0D89F"/>
      </a:accent2>
      <a:accent3>
        <a:srgbClr val="FFFFFF"/>
      </a:accent3>
      <a:accent4>
        <a:srgbClr val="848484"/>
      </a:accent4>
      <a:accent5>
        <a:srgbClr val="BED7AB"/>
      </a:accent5>
      <a:accent6>
        <a:srgbClr val="AEC490"/>
      </a:accent6>
      <a:hlink>
        <a:srgbClr val="DD2B22"/>
      </a:hlink>
      <a:folHlink>
        <a:srgbClr val="056FB1"/>
      </a:folHlink>
    </a:clrScheme>
    <a:fontScheme name="Leere Präsentation">
      <a:majorFont>
        <a:latin typeface="Lucida Grande"/>
        <a:ea typeface="Geneva"/>
        <a:cs typeface="Geneva"/>
      </a:majorFont>
      <a:minorFont>
        <a:latin typeface="Lucida Grande"/>
        <a:ea typeface="Geneva"/>
        <a:cs typeface="Genev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rgbClr val="425C5C"/>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Lucida Grande"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12700" cap="flat" cmpd="sng" algn="ctr">
          <a:solidFill>
            <a:srgbClr val="425C5C"/>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Lucida Grande" charset="0"/>
            <a:ea typeface="Geneva" charset="0"/>
            <a:cs typeface="Geneva"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405C5C"/>
        </a:dk1>
        <a:lt1>
          <a:srgbClr val="FFFFFF"/>
        </a:lt1>
        <a:dk2>
          <a:srgbClr val="FF0C00"/>
        </a:dk2>
        <a:lt2>
          <a:srgbClr val="808080"/>
        </a:lt2>
        <a:accent1>
          <a:srgbClr val="FF0C00"/>
        </a:accent1>
        <a:accent2>
          <a:srgbClr val="3D5959"/>
        </a:accent2>
        <a:accent3>
          <a:srgbClr val="FFFFFF"/>
        </a:accent3>
        <a:accent4>
          <a:srgbClr val="354D4D"/>
        </a:accent4>
        <a:accent5>
          <a:srgbClr val="FFAAAA"/>
        </a:accent5>
        <a:accent6>
          <a:srgbClr val="365050"/>
        </a:accent6>
        <a:hlink>
          <a:srgbClr val="3D5959"/>
        </a:hlink>
        <a:folHlink>
          <a:srgbClr val="3D5959"/>
        </a:folHlink>
      </a:clrScheme>
      <a:clrMap bg1="lt1" tx1="dk1" bg2="lt2" tx2="dk2" accent1="accent1" accent2="accent2" accent3="accent3" accent4="accent4" accent5="accent5" accent6="accent6" hlink="hlink" folHlink="folHlink"/>
    </a:extraClrScheme>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405C5C"/>
        </a:dk1>
        <a:lt1>
          <a:srgbClr val="FFFFFF"/>
        </a:lt1>
        <a:dk2>
          <a:srgbClr val="FF0C00"/>
        </a:dk2>
        <a:lt2>
          <a:srgbClr val="808080"/>
        </a:lt2>
        <a:accent1>
          <a:srgbClr val="FF0C00"/>
        </a:accent1>
        <a:accent2>
          <a:srgbClr val="3D5959"/>
        </a:accent2>
        <a:accent3>
          <a:srgbClr val="FFFFFF"/>
        </a:accent3>
        <a:accent4>
          <a:srgbClr val="354D4D"/>
        </a:accent4>
        <a:accent5>
          <a:srgbClr val="FFAAAA"/>
        </a:accent5>
        <a:accent6>
          <a:srgbClr val="365050"/>
        </a:accent6>
        <a:hlink>
          <a:srgbClr val="3D5959"/>
        </a:hlink>
        <a:folHlink>
          <a:srgbClr val="3D5959"/>
        </a:folHlink>
      </a:clrScheme>
      <a:clrMap bg1="lt1" tx1="dk1" bg2="lt2" tx2="dk2" accent1="accent1" accent2="accent2" accent3="accent3" accent4="accent4" accent5="accent5" accent6="accent6" hlink="hlink" folHlink="folHlink"/>
    </a:extraClrScheme>
    <a:extraClrScheme>
      <a:clrScheme name="Leere Präsentation 14">
        <a:dk1>
          <a:srgbClr val="9B9B9B"/>
        </a:dk1>
        <a:lt1>
          <a:srgbClr val="FFFFFF"/>
        </a:lt1>
        <a:dk2>
          <a:srgbClr val="646464"/>
        </a:dk2>
        <a:lt2>
          <a:srgbClr val="B2B2B2"/>
        </a:lt2>
        <a:accent1>
          <a:srgbClr val="7AB51D"/>
        </a:accent1>
        <a:accent2>
          <a:srgbClr val="C0D89F"/>
        </a:accent2>
        <a:accent3>
          <a:srgbClr val="FFFFFF"/>
        </a:accent3>
        <a:accent4>
          <a:srgbClr val="848484"/>
        </a:accent4>
        <a:accent5>
          <a:srgbClr val="BED7AB"/>
        </a:accent5>
        <a:accent6>
          <a:srgbClr val="AEC490"/>
        </a:accent6>
        <a:hlink>
          <a:srgbClr val="DD2B22"/>
        </a:hlink>
        <a:folHlink>
          <a:srgbClr val="056FB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Powerpoint Vigier Ciment FR</Template>
  <TotalTime>36</TotalTime>
  <Words>1867</Words>
  <Application>Microsoft Office PowerPoint</Application>
  <PresentationFormat>Benutzerdefiniert</PresentationFormat>
  <Paragraphs>304</Paragraphs>
  <Slides>36</Slides>
  <Notes>0</Notes>
  <HiddenSlides>0</HiddenSlides>
  <MMClips>0</MMClips>
  <ScaleCrop>false</ScaleCrop>
  <HeadingPairs>
    <vt:vector size="4" baseType="variant">
      <vt:variant>
        <vt:lpstr>Design</vt:lpstr>
      </vt:variant>
      <vt:variant>
        <vt:i4>1</vt:i4>
      </vt:variant>
      <vt:variant>
        <vt:lpstr>Folientitel</vt:lpstr>
      </vt:variant>
      <vt:variant>
        <vt:i4>36</vt:i4>
      </vt:variant>
    </vt:vector>
  </HeadingPairs>
  <TitlesOfParts>
    <vt:vector size="37" baseType="lpstr">
      <vt:lpstr>Leere Präsentation</vt:lpstr>
      <vt:lpstr>Sicherheit und Umwelt für externe Mitarbeitende</vt:lpstr>
      <vt:lpstr>PowerPoint-Präsentation</vt:lpstr>
      <vt:lpstr>Sicherheit und Umwelt</vt:lpstr>
      <vt:lpstr>Sicherheit und Umwelt</vt:lpstr>
      <vt:lpstr>Verkehrsplan des Standorts</vt:lpstr>
      <vt:lpstr>Verkehr und Parken</vt:lpstr>
      <vt:lpstr>Fussgänger/innen</vt:lpstr>
      <vt:lpstr>Warnsignale</vt:lpstr>
      <vt:lpstr>Warnsignale</vt:lpstr>
      <vt:lpstr>Tragen von PSA auf dem Gelände</vt:lpstr>
      <vt:lpstr>Persönliche Schutzausrüstung (PSA)</vt:lpstr>
      <vt:lpstr>PSA – Zugang zum Wärmetauscher</vt:lpstr>
      <vt:lpstr>Vor Beginn der Arbeit</vt:lpstr>
      <vt:lpstr>Absperrung</vt:lpstr>
      <vt:lpstr>Unterhalt</vt:lpstr>
      <vt:lpstr>Einsatz von Kränen / Kranbrücken</vt:lpstr>
      <vt:lpstr>Elektrische Gefahren</vt:lpstr>
      <vt:lpstr>Absturzgefahr aus der Höhe</vt:lpstr>
      <vt:lpstr>Tägliche Überprüfung des Zustands eines Gerüsts</vt:lpstr>
      <vt:lpstr>Hebearbeiten</vt:lpstr>
      <vt:lpstr>Beengte / Eingeschränkte Räume</vt:lpstr>
      <vt:lpstr>Chemische Gefahren</vt:lpstr>
      <vt:lpstr>Ionisierende Strahlung</vt:lpstr>
      <vt:lpstr>Arbeiten mit Brandgefahr</vt:lpstr>
      <vt:lpstr>ATEX Gefahren</vt:lpstr>
      <vt:lpstr>ATEX Zonen</vt:lpstr>
      <vt:lpstr>Weitere Arbeiten (Ko-Aktivitäten)</vt:lpstr>
      <vt:lpstr>Ordnung und Sauberkeit</vt:lpstr>
      <vt:lpstr>Abfall / Umwelt / Energie</vt:lpstr>
      <vt:lpstr>PowerPoint-Präsentation</vt:lpstr>
      <vt:lpstr>PowerPoint-Präsentation</vt:lpstr>
      <vt:lpstr>Was ist im Falle eines Unfalls zu tun?</vt:lpstr>
      <vt:lpstr>Evakuationsplan</vt:lpstr>
      <vt:lpstr>Hygiene und Gesundheit – Hauptmaßnahmen und Empfehlungen</vt:lpstr>
      <vt:lpstr>Gutes Verhalten in Besprechungsräumen</vt:lpstr>
      <vt:lpstr>Vielen Dank für Ihre Aufmerksamkeit</vt:lpstr>
    </vt:vector>
  </TitlesOfParts>
  <Manager/>
  <Company>Vicat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Accueil sécurité environnement et énergie des Entreprises Extérieures (EE)</dc:title>
  <dc:subject/>
  <dc:creator>ISCHI DARIE Séverine</dc:creator>
  <cp:keywords/>
  <dc:description/>
  <cp:lastModifiedBy>ISCHI Séverine</cp:lastModifiedBy>
  <cp:revision>129</cp:revision>
  <cp:lastPrinted>2020-07-07T07:17:11Z</cp:lastPrinted>
  <dcterms:created xsi:type="dcterms:W3CDTF">2020-06-26T06:16:35Z</dcterms:created>
  <dcterms:modified xsi:type="dcterms:W3CDTF">2026-06-10T08:06:20Z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halt">
    <vt:lpwstr>1;#Dokumentation</vt:lpwstr>
  </property>
  <property fmtid="{D5CDD505-2E9C-101B-9397-08002B2CF9AE}" pid="3" name="Projektphase">
    <vt:lpwstr>3</vt:lpwstr>
  </property>
  <property fmtid="{D5CDD505-2E9C-101B-9397-08002B2CF9AE}" pid="4" name="ContentType">
    <vt:lpwstr>Kunden Dokument</vt:lpwstr>
  </property>
  <property fmtid="{D5CDD505-2E9C-101B-9397-08002B2CF9AE}" pid="5" name="Abteilung">
    <vt:lpwstr>2</vt:lpwstr>
  </property>
  <property fmtid="{D5CDD505-2E9C-101B-9397-08002B2CF9AE}" pid="6" name="Lieferdatum an LAG">
    <vt:lpwstr>2010-08-20T00:00:00Z</vt:lpwstr>
  </property>
  <property fmtid="{D5CDD505-2E9C-101B-9397-08002B2CF9AE}" pid="7" name="WPVersion">
    <vt:lpwstr/>
  </property>
  <property fmtid="{D5CDD505-2E9C-101B-9397-08002B2CF9AE}" pid="8" name="WPThema">
    <vt:lpwstr/>
  </property>
  <property fmtid="{D5CDD505-2E9C-101B-9397-08002B2CF9AE}" pid="9" name="WPPhase">
    <vt:lpwstr/>
  </property>
  <property fmtid="{D5CDD505-2E9C-101B-9397-08002B2CF9AE}" pid="10" name="WPProtokollNummer">
    <vt:lpwstr/>
  </property>
  <property fmtid="{D5CDD505-2E9C-101B-9397-08002B2CF9AE}" pid="11" name="WPSitzungsdatum">
    <vt:lpwstr/>
  </property>
  <property fmtid="{D5CDD505-2E9C-101B-9397-08002B2CF9AE}" pid="12" name="WPProjektName">
    <vt:lpwstr/>
  </property>
  <property fmtid="{D5CDD505-2E9C-101B-9397-08002B2CF9AE}" pid="13" name="WPKundenName">
    <vt:lpwstr/>
  </property>
  <property fmtid="{D5CDD505-2E9C-101B-9397-08002B2CF9AE}" pid="14" name="WPPruefungsdatum">
    <vt:lpwstr/>
  </property>
  <property fmtid="{D5CDD505-2E9C-101B-9397-08002B2CF9AE}" pid="15" name="UI">
    <vt:lpwstr>DE</vt:lpwstr>
  </property>
  <property fmtid="{D5CDD505-2E9C-101B-9397-08002B2CF9AE}" pid="16" name="Document">
    <vt:lpwstr>Standarddokumente</vt:lpwstr>
  </property>
  <property fmtid="{D5CDD505-2E9C-101B-9397-08002B2CF9AE}" pid="17" name="WPFirmaSourceId">
    <vt:lpwstr>20</vt:lpwstr>
  </property>
  <property fmtid="{D5CDD505-2E9C-101B-9397-08002B2CF9AE}" pid="18" name="WPSourceId">
    <vt:lpwstr>10021</vt:lpwstr>
  </property>
  <property fmtid="{D5CDD505-2E9C-101B-9397-08002B2CF9AE}" pid="19" name="LocationY">
    <vt:lpwstr>0</vt:lpwstr>
  </property>
  <property fmtid="{D5CDD505-2E9C-101B-9397-08002B2CF9AE}" pid="20" name="Width">
    <vt:lpwstr>823</vt:lpwstr>
  </property>
  <property fmtid="{D5CDD505-2E9C-101B-9397-08002B2CF9AE}" pid="21" name="Height">
    <vt:lpwstr>659</vt:lpwstr>
  </property>
  <property fmtid="{D5CDD505-2E9C-101B-9397-08002B2CF9AE}" pid="22" name="WindowState">
    <vt:lpwstr>Maximized</vt:lpwstr>
  </property>
  <property fmtid="{D5CDD505-2E9C-101B-9397-08002B2CF9AE}" pid="23" name="LocationX">
    <vt:lpwstr>0</vt:lpwstr>
  </property>
  <property fmtid="{D5CDD505-2E9C-101B-9397-08002B2CF9AE}" pid="24" name="WPAdresseFirma">
    <vt:lpwstr/>
  </property>
  <property fmtid="{D5CDD505-2E9C-101B-9397-08002B2CF9AE}" pid="25" name="WPAdresseAnrede">
    <vt:lpwstr/>
  </property>
  <property fmtid="{D5CDD505-2E9C-101B-9397-08002B2CF9AE}" pid="26" name="WPAdresseVersandart">
    <vt:lpwstr/>
  </property>
  <property fmtid="{D5CDD505-2E9C-101B-9397-08002B2CF9AE}" pid="27" name="WPAdresseStrasse">
    <vt:lpwstr/>
  </property>
  <property fmtid="{D5CDD505-2E9C-101B-9397-08002B2CF9AE}" pid="28" name="WPAdresseDescription">
    <vt:lpwstr/>
  </property>
  <property fmtid="{D5CDD505-2E9C-101B-9397-08002B2CF9AE}" pid="29" name="WPAdresseTelefax">
    <vt:lpwstr/>
  </property>
  <property fmtid="{D5CDD505-2E9C-101B-9397-08002B2CF9AE}" pid="30" name="WPAdresseVorname">
    <vt:lpwstr/>
  </property>
  <property fmtid="{D5CDD505-2E9C-101B-9397-08002B2CF9AE}" pid="31" name="WPAdresse">
    <vt:lpwstr/>
  </property>
  <property fmtid="{D5CDD505-2E9C-101B-9397-08002B2CF9AE}" pid="32" name="WPAdresseLand">
    <vt:lpwstr/>
  </property>
  <property fmtid="{D5CDD505-2E9C-101B-9397-08002B2CF9AE}" pid="33" name="WPAdresseEmail">
    <vt:lpwstr/>
  </property>
  <property fmtid="{D5CDD505-2E9C-101B-9397-08002B2CF9AE}" pid="34" name="WPAdresseName">
    <vt:lpwstr/>
  </property>
  <property fmtid="{D5CDD505-2E9C-101B-9397-08002B2CF9AE}" pid="35" name="WPAdresseOrt">
    <vt:lpwstr/>
  </property>
  <property fmtid="{D5CDD505-2E9C-101B-9397-08002B2CF9AE}" pid="36" name="WPAdressePLZ">
    <vt:lpwstr/>
  </property>
  <property fmtid="{D5CDD505-2E9C-101B-9397-08002B2CF9AE}" pid="37" name="CategoryPowerPoint">
    <vt:lpwstr>True</vt:lpwstr>
  </property>
  <property fmtid="{D5CDD505-2E9C-101B-9397-08002B2CF9AE}" pid="38" name="OfficeDialogDisplay">
    <vt:lpwstr>False</vt:lpwstr>
  </property>
  <property fmtid="{D5CDD505-2E9C-101B-9397-08002B2CF9AE}" pid="39" name="LastTemplate">
    <vt:lpwstr>97c5ad79-9ee7-487b-9b28-e5c2d9a680a8</vt:lpwstr>
  </property>
  <property fmtid="{D5CDD505-2E9C-101B-9397-08002B2CF9AE}" pid="40" name="Categorydbc80f31-a100-4f8e-80bb-c4b961b484e7@DisplayName">
    <vt:lpwstr>True</vt:lpwstr>
  </property>
  <property fmtid="{D5CDD505-2E9C-101B-9397-08002B2CF9AE}" pid="41" name="CategoryLAG Excel">
    <vt:lpwstr>True</vt:lpwstr>
  </property>
  <property fmtid="{D5CDD505-2E9C-101B-9397-08002B2CF9AE}" pid="42" name="Category399e00e7-2394-4fd7-a835-a02ba493b68c@DisplayName">
    <vt:lpwstr>True</vt:lpwstr>
  </property>
  <property fmtid="{D5CDD505-2E9C-101B-9397-08002B2CF9AE}" pid="43" name="Category9cadaa76-9e31-4bfd-bee3-5541de9b66b0@DisplayName">
    <vt:lpwstr>True</vt:lpwstr>
  </property>
  <property fmtid="{D5CDD505-2E9C-101B-9397-08002B2CF9AE}" pid="44" name="Category1160cc9c-beec-4145-ad94-d4ca27ba1aac@DisplayName">
    <vt:lpwstr>True</vt:lpwstr>
  </property>
  <property fmtid="{D5CDD505-2E9C-101B-9397-08002B2CF9AE}" pid="45" name="Category0f149edd-84c6-4429-a417-f6b43833c0fe@DisplayName">
    <vt:lpwstr>True</vt:lpwstr>
  </property>
  <property fmtid="{D5CDD505-2E9C-101B-9397-08002B2CF9AE}" pid="46" name="Category145c502d-d0e3-49de-ad6f-107ad929aa61@DisplayName">
    <vt:lpwstr>True</vt:lpwstr>
  </property>
  <property fmtid="{D5CDD505-2E9C-101B-9397-08002B2CF9AE}" pid="47" name="WPSitzungsleitungSourceId">
    <vt:lpwstr>32</vt:lpwstr>
  </property>
  <property fmtid="{D5CDD505-2E9C-101B-9397-08002B2CF9AE}" pid="48" name="WPPrueferSourceId">
    <vt:lpwstr>-1</vt:lpwstr>
  </property>
  <property fmtid="{D5CDD505-2E9C-101B-9397-08002B2CF9AE}" pid="49" name="WPAnsprechpartnerSourceId">
    <vt:lpwstr>32</vt:lpwstr>
  </property>
  <property fmtid="{D5CDD505-2E9C-101B-9397-08002B2CF9AE}" pid="50" name="WPBenutzerLinksSourceId">
    <vt:lpwstr>-1</vt:lpwstr>
  </property>
  <property fmtid="{D5CDD505-2E9C-101B-9397-08002B2CF9AE}" pid="51" name="WPVerfasserSourceId">
    <vt:lpwstr> </vt:lpwstr>
  </property>
  <property fmtid="{D5CDD505-2E9C-101B-9397-08002B2CF9AE}" pid="52" name="WPKontaktSourceId">
    <vt:lpwstr>-1</vt:lpwstr>
  </property>
  <property fmtid="{D5CDD505-2E9C-101B-9397-08002B2CF9AE}" pid="53" name="WPBenutzerRechtsSourceId">
    <vt:lpwstr>-1</vt:lpwstr>
  </property>
  <property fmtid="{D5CDD505-2E9C-101B-9397-08002B2CF9AE}" pid="54" name="Verteiler">
    <vt:lpwstr/>
  </property>
  <property fmtid="{D5CDD505-2E9C-101B-9397-08002B2CF9AE}" pid="55" name="VerteilerKopieAn">
    <vt:lpwstr/>
  </property>
  <property fmtid="{D5CDD505-2E9C-101B-9397-08002B2CF9AE}" pid="56" name="WPDescription">
    <vt:lpwstr>Vigier Ciment </vt:lpwstr>
  </property>
  <property fmtid="{D5CDD505-2E9C-101B-9397-08002B2CF9AE}" pid="57" name="WPFirmaDescription">
    <vt:lpwstr>Vigier Ciment </vt:lpwstr>
  </property>
  <property fmtid="{D5CDD505-2E9C-101B-9397-08002B2CF9AE}" pid="58" name="WPFirmenID">
    <vt:lpwstr>21</vt:lpwstr>
  </property>
  <property fmtid="{D5CDD505-2E9C-101B-9397-08002B2CF9AE}" pid="59" name="WPFirmaBezeichnung">
    <vt:lpwstr>Ciments Vigier SA</vt:lpwstr>
  </property>
  <property fmtid="{D5CDD505-2E9C-101B-9397-08002B2CF9AE}" pid="60" name="WPFirmaAdresszeile1">
    <vt:lpwstr>Zone industrielle Rondchâtel </vt:lpwstr>
  </property>
  <property fmtid="{D5CDD505-2E9C-101B-9397-08002B2CF9AE}" pid="61" name="WPFirmaAdresszeile2">
    <vt:lpwstr/>
  </property>
  <property fmtid="{D5CDD505-2E9C-101B-9397-08002B2CF9AE}" pid="62" name="WPFirmaPLZ">
    <vt:lpwstr>CH­2603</vt:lpwstr>
  </property>
  <property fmtid="{D5CDD505-2E9C-101B-9397-08002B2CF9AE}" pid="63" name="WPFirmaOrt">
    <vt:lpwstr>Péry</vt:lpwstr>
  </property>
  <property fmtid="{D5CDD505-2E9C-101B-9397-08002B2CF9AE}" pid="64" name="WPFirmaLand">
    <vt:lpwstr>Schweiz</vt:lpwstr>
  </property>
  <property fmtid="{D5CDD505-2E9C-101B-9397-08002B2CF9AE}" pid="65" name="WPFirmaTelefon">
    <vt:lpwstr>+41 (0)32 485 03 00</vt:lpwstr>
  </property>
  <property fmtid="{D5CDD505-2E9C-101B-9397-08002B2CF9AE}" pid="66" name="WPFirmaFax">
    <vt:lpwstr>+41 (0)32 485 03 32</vt:lpwstr>
  </property>
  <property fmtid="{D5CDD505-2E9C-101B-9397-08002B2CF9AE}" pid="67" name="WPFirmaMail">
    <vt:lpwstr>info@vigier-ciment.ch</vt:lpwstr>
  </property>
  <property fmtid="{D5CDD505-2E9C-101B-9397-08002B2CF9AE}" pid="68" name="WPFirmaWeb">
    <vt:lpwstr>www.vigier-ciment.ch</vt:lpwstr>
  </property>
  <property fmtid="{D5CDD505-2E9C-101B-9397-08002B2CF9AE}" pid="69" name="WPFirmaLogo">
    <vt:lpwstr>VigierCiment_hoch_pos_RGB_18mm.jpg</vt:lpwstr>
  </property>
  <property fmtid="{D5CDD505-2E9C-101B-9397-08002B2CF9AE}" pid="70" name="WPFirmaMwStNr">
    <vt:lpwstr>182 034</vt:lpwstr>
  </property>
  <property fmtid="{D5CDD505-2E9C-101B-9397-08002B2CF9AE}" pid="71" name="WPFirmaGruppenlogo">
    <vt:lpwstr>Zusatz_VICAT.png</vt:lpwstr>
  </property>
  <property fmtid="{D5CDD505-2E9C-101B-9397-08002B2CF9AE}" pid="72" name="WPFirmaQualitaetsmarke1">
    <vt:lpwstr>Iso9001.png</vt:lpwstr>
  </property>
  <property fmtid="{D5CDD505-2E9C-101B-9397-08002B2CF9AE}" pid="73" name="WPFirmaQualitaetsmarke2">
    <vt:lpwstr/>
  </property>
  <property fmtid="{D5CDD505-2E9C-101B-9397-08002B2CF9AE}" pid="74" name="WPFilialeBezeichnung">
    <vt:lpwstr/>
  </property>
  <property fmtid="{D5CDD505-2E9C-101B-9397-08002B2CF9AE}" pid="75" name="WPFilialeAdresszeile1">
    <vt:lpwstr/>
  </property>
  <property fmtid="{D5CDD505-2E9C-101B-9397-08002B2CF9AE}" pid="76" name="WPFirmaPPTHintergrund">
    <vt:lpwstr>vigierCiment_KV_210x148-rgb.jpg</vt:lpwstr>
  </property>
  <property fmtid="{D5CDD505-2E9C-101B-9397-08002B2CF9AE}" pid="77" name="WPFilialePLZ">
    <vt:lpwstr/>
  </property>
  <property fmtid="{D5CDD505-2E9C-101B-9397-08002B2CF9AE}" pid="78" name="WPFirmaPPTLogoClaim">
    <vt:lpwstr>VigierCiment.png</vt:lpwstr>
  </property>
  <property fmtid="{D5CDD505-2E9C-101B-9397-08002B2CF9AE}" pid="79" name="WPFilialeAdresszeile2">
    <vt:lpwstr/>
  </property>
  <property fmtid="{D5CDD505-2E9C-101B-9397-08002B2CF9AE}" pid="80" name="WPFilialeOrt">
    <vt:lpwstr/>
  </property>
  <property fmtid="{D5CDD505-2E9C-101B-9397-08002B2CF9AE}" pid="81" name="WPFirmaPPTLogoClaimTop">
    <vt:lpwstr>3.65</vt:lpwstr>
  </property>
  <property fmtid="{D5CDD505-2E9C-101B-9397-08002B2CF9AE}" pid="82" name="WPFilialeLand">
    <vt:lpwstr/>
  </property>
  <property fmtid="{D5CDD505-2E9C-101B-9397-08002B2CF9AE}" pid="83" name="WPFirmaPPTLogoClaimLeft">
    <vt:lpwstr>24.35</vt:lpwstr>
  </property>
  <property fmtid="{D5CDD505-2E9C-101B-9397-08002B2CF9AE}" pid="84" name="WPFilialeTelefon">
    <vt:lpwstr/>
  </property>
  <property fmtid="{D5CDD505-2E9C-101B-9397-08002B2CF9AE}" pid="85" name="WPFirmaPPTLogoClaimHeight">
    <vt:lpwstr>0</vt:lpwstr>
  </property>
  <property fmtid="{D5CDD505-2E9C-101B-9397-08002B2CF9AE}" pid="86" name="WPFilialeFax">
    <vt:lpwstr/>
  </property>
  <property fmtid="{D5CDD505-2E9C-101B-9397-08002B2CF9AE}" pid="87" name="WPFirmaPPTLogoClaimWidth">
    <vt:lpwstr>0</vt:lpwstr>
  </property>
  <property fmtid="{D5CDD505-2E9C-101B-9397-08002B2CF9AE}" pid="88" name="WPFilialeMail">
    <vt:lpwstr/>
  </property>
  <property fmtid="{D5CDD505-2E9C-101B-9397-08002B2CF9AE}" pid="89" name="WPFirmaPPTLogoTop">
    <vt:lpwstr>1.8</vt:lpwstr>
  </property>
  <property fmtid="{D5CDD505-2E9C-101B-9397-08002B2CF9AE}" pid="90" name="WPFilialeWeb">
    <vt:lpwstr/>
  </property>
  <property fmtid="{D5CDD505-2E9C-101B-9397-08002B2CF9AE}" pid="91" name="WPFirmaPPTLogoLeft">
    <vt:lpwstr>24.35</vt:lpwstr>
  </property>
  <property fmtid="{D5CDD505-2E9C-101B-9397-08002B2CF9AE}" pid="92" name="WPFirmaPPTLogoHeight">
    <vt:lpwstr>0</vt:lpwstr>
  </property>
  <property fmtid="{D5CDD505-2E9C-101B-9397-08002B2CF9AE}" pid="93" name="WPFirmaPPTTitelFarbe">
    <vt:lpwstr>108;118;124</vt:lpwstr>
  </property>
  <property fmtid="{D5CDD505-2E9C-101B-9397-08002B2CF9AE}" pid="94" name="WPFirmaPPTLogoWidth">
    <vt:lpwstr>0</vt:lpwstr>
  </property>
  <property fmtid="{D5CDD505-2E9C-101B-9397-08002B2CF9AE}" pid="95" name="WPFirmaLogoHoehe">
    <vt:lpwstr>0.9</vt:lpwstr>
  </property>
  <property fmtid="{D5CDD505-2E9C-101B-9397-08002B2CF9AE}" pid="96" name="WPFirmaRegion">
    <vt:lpwstr/>
  </property>
  <property fmtid="{D5CDD505-2E9C-101B-9397-08002B2CF9AE}" pid="97" name="WPFirmaLogoBreite">
    <vt:lpwstr>1.8</vt:lpwstr>
  </property>
  <property fmtid="{D5CDD505-2E9C-101B-9397-08002B2CF9AE}" pid="98" name="WPFirmaZusatzDE">
    <vt:lpwstr/>
  </property>
  <property fmtid="{D5CDD505-2E9C-101B-9397-08002B2CF9AE}" pid="99" name="WPFirmaZusatzFR">
    <vt:lpwstr/>
  </property>
  <property fmtid="{D5CDD505-2E9C-101B-9397-08002B2CF9AE}" pid="100" name="WPFirmaAdresszeile3">
    <vt:lpwstr/>
  </property>
  <property fmtid="{D5CDD505-2E9C-101B-9397-08002B2CF9AE}" pid="101" name="WPFirmaGruppenlogoFR">
    <vt:lpwstr>Zusatz_VICAT.png</vt:lpwstr>
  </property>
  <property fmtid="{D5CDD505-2E9C-101B-9397-08002B2CF9AE}" pid="102" name="WPVerfasserDescription">
    <vt:lpwstr> </vt:lpwstr>
  </property>
  <property fmtid="{D5CDD505-2E9C-101B-9397-08002B2CF9AE}" pid="103" name="WPVerfasserKurzzeichen">
    <vt:lpwstr> </vt:lpwstr>
  </property>
  <property fmtid="{D5CDD505-2E9C-101B-9397-08002B2CF9AE}" pid="104" name="WPVerfasserVorname">
    <vt:lpwstr> </vt:lpwstr>
  </property>
  <property fmtid="{D5CDD505-2E9C-101B-9397-08002B2CF9AE}" pid="105" name="WPVerfasserName">
    <vt:lpwstr> </vt:lpwstr>
  </property>
  <property fmtid="{D5CDD505-2E9C-101B-9397-08002B2CF9AE}" pid="106" name="WPVerfasserFunktionD">
    <vt:lpwstr> </vt:lpwstr>
  </property>
  <property fmtid="{D5CDD505-2E9C-101B-9397-08002B2CF9AE}" pid="107" name="WPVerfasserFunktionE">
    <vt:lpwstr> </vt:lpwstr>
  </property>
  <property fmtid="{D5CDD505-2E9C-101B-9397-08002B2CF9AE}" pid="108" name="WPVerfasserFunktionF">
    <vt:lpwstr> </vt:lpwstr>
  </property>
  <property fmtid="{D5CDD505-2E9C-101B-9397-08002B2CF9AE}" pid="109" name="WPVerfasserTelefonDirekt">
    <vt:lpwstr> </vt:lpwstr>
  </property>
  <property fmtid="{D5CDD505-2E9C-101B-9397-08002B2CF9AE}" pid="110" name="WPVerfasserTelefaxDirekt">
    <vt:lpwstr> </vt:lpwstr>
  </property>
  <property fmtid="{D5CDD505-2E9C-101B-9397-08002B2CF9AE}" pid="111" name="WPVerfasserMobil">
    <vt:lpwstr> </vt:lpwstr>
  </property>
  <property fmtid="{D5CDD505-2E9C-101B-9397-08002B2CF9AE}" pid="112" name="WPVerfasserEMail">
    <vt:lpwstr> </vt:lpwstr>
  </property>
  <property fmtid="{D5CDD505-2E9C-101B-9397-08002B2CF9AE}" pid="113" name="WPTitel">
    <vt:lpwstr/>
  </property>
  <property fmtid="{D5CDD505-2E9C-101B-9397-08002B2CF9AE}" pid="114" name="TemplateID">
    <vt:lpwstr>ebafede3-b690-4d4d-8524-2cf33cec7542</vt:lpwstr>
  </property>
  <property fmtid="{D5CDD505-2E9C-101B-9397-08002B2CF9AE}" pid="115" name="LanguageKey">
    <vt:lpwstr>FR</vt:lpwstr>
  </property>
  <property fmtid="{D5CDD505-2E9C-101B-9397-08002B2CF9AE}" pid="116" name="TaskPaneEnabled">
    <vt:lpwstr>True</vt:lpwstr>
  </property>
</Properties>
</file>