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88" r:id="rId5"/>
    <p:sldId id="338" r:id="rId6"/>
    <p:sldId id="287" r:id="rId7"/>
    <p:sldId id="260" r:id="rId8"/>
    <p:sldId id="341" r:id="rId9"/>
    <p:sldId id="343" r:id="rId10"/>
    <p:sldId id="337" r:id="rId11"/>
    <p:sldId id="262" r:id="rId12"/>
    <p:sldId id="342" r:id="rId13"/>
    <p:sldId id="263" r:id="rId14"/>
    <p:sldId id="264" r:id="rId15"/>
    <p:sldId id="265" r:id="rId16"/>
    <p:sldId id="266" r:id="rId17"/>
    <p:sldId id="269" r:id="rId18"/>
    <p:sldId id="268" r:id="rId19"/>
    <p:sldId id="339" r:id="rId20"/>
    <p:sldId id="271" r:id="rId21"/>
    <p:sldId id="270" r:id="rId22"/>
    <p:sldId id="274" r:id="rId23"/>
    <p:sldId id="273" r:id="rId24"/>
    <p:sldId id="275" r:id="rId25"/>
    <p:sldId id="272" r:id="rId26"/>
    <p:sldId id="267" r:id="rId27"/>
    <p:sldId id="280" r:id="rId28"/>
    <p:sldId id="279" r:id="rId29"/>
    <p:sldId id="278" r:id="rId30"/>
    <p:sldId id="2147473282" r:id="rId31"/>
    <p:sldId id="2147473283" r:id="rId32"/>
    <p:sldId id="282" r:id="rId33"/>
    <p:sldId id="285" r:id="rId34"/>
    <p:sldId id="290" r:id="rId35"/>
    <p:sldId id="293" r:id="rId36"/>
    <p:sldId id="283" r:id="rId37"/>
  </p:sldIdLst>
  <p:sldSz cx="10693400" cy="7561263"/>
  <p:notesSz cx="6797675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1pPr>
    <a:lvl2pPr marL="4572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2pPr>
    <a:lvl3pPr marL="9144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FE3"/>
    <a:srgbClr val="131313"/>
    <a:srgbClr val="FFFFFF"/>
    <a:srgbClr val="C0D89F"/>
    <a:srgbClr val="D6E9B6"/>
    <a:srgbClr val="5BAC35"/>
    <a:srgbClr val="E2001A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951" autoAdjust="0"/>
    <p:restoredTop sz="90929"/>
  </p:normalViewPr>
  <p:slideViewPr>
    <p:cSldViewPr>
      <p:cViewPr varScale="1">
        <p:scale>
          <a:sx n="100" d="100"/>
          <a:sy n="100" d="100"/>
        </p:scale>
        <p:origin x="1578" y="96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21" y="0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39775"/>
            <a:ext cx="523716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791" y="4690267"/>
            <a:ext cx="4984095" cy="444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8952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21" y="9378952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E04BF966-FF17-4CFD-AC7D-B6AA3E168B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8561388" y="1008063"/>
            <a:ext cx="2124075" cy="1331912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450156" y="1012825"/>
            <a:ext cx="7919144" cy="1331913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39" descr="wp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6175" y="1314450"/>
            <a:ext cx="1617663" cy="79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5619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450156" y="1006475"/>
            <a:ext cx="7915969" cy="1331913"/>
          </a:xfrm>
        </p:spPr>
        <p:txBody>
          <a:bodyPr tIns="64725" rIns="129450" bIns="64725" anchor="t"/>
          <a:lstStyle>
            <a:lvl1pPr algn="r">
              <a:defRPr sz="2600" b="0" smtClean="0">
                <a:solidFill>
                  <a:srgbClr val="6C767C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2725" y="3732213"/>
            <a:ext cx="4537075" cy="439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482725" y="476250"/>
            <a:ext cx="4537075" cy="3198813"/>
          </a:xfrm>
        </p:spPr>
        <p:txBody>
          <a:bodyPr lIns="73673" tIns="36837" rIns="73673" bIns="3683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2725" y="4171950"/>
            <a:ext cx="4537075" cy="625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389563" y="473075"/>
            <a:ext cx="1606550" cy="426561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6738" y="473075"/>
            <a:ext cx="4670425" cy="426561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6738" y="1655763"/>
            <a:ext cx="6429375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35063" y="3021013"/>
            <a:ext cx="5292725" cy="1362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Modifier le style des sous-titres du masque</a:t>
            </a:r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3425825"/>
            <a:ext cx="6429375" cy="10588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6900" y="2259013"/>
            <a:ext cx="6429375" cy="11668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539875"/>
            <a:ext cx="3138487" cy="319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57625" y="1539875"/>
            <a:ext cx="3138488" cy="319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5" y="212725"/>
            <a:ext cx="6807200" cy="889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7825" y="1193800"/>
            <a:ext cx="3341688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825" y="1690688"/>
            <a:ext cx="3341688" cy="3071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841750" y="1193800"/>
            <a:ext cx="3343275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841750" y="1690688"/>
            <a:ext cx="3343275" cy="3071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5" y="212725"/>
            <a:ext cx="2489200" cy="90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57513" y="212725"/>
            <a:ext cx="4227512" cy="4549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77825" y="1116013"/>
            <a:ext cx="2489200" cy="36464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719138" y="503238"/>
            <a:ext cx="7737475" cy="935037"/>
          </a:xfrm>
          <a:prstGeom prst="rect">
            <a:avLst/>
          </a:prstGeom>
          <a:solidFill>
            <a:srgbClr val="DDDDDD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8572500" y="503238"/>
            <a:ext cx="2124075" cy="935037"/>
          </a:xfrm>
          <a:prstGeom prst="rect">
            <a:avLst/>
          </a:prstGeom>
          <a:solidFill>
            <a:srgbClr val="DDDDDD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18" y="754856"/>
            <a:ext cx="76114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z="2400" dirty="0"/>
              <a:t>Accueil Sécurité &amp; Environnement des collaborateurs externes</a:t>
            </a:r>
            <a:endParaRPr lang="fr-CH" dirty="0"/>
          </a:p>
        </p:txBody>
      </p:sp>
      <p:sp>
        <p:nvSpPr>
          <p:cNvPr id="102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98638"/>
            <a:ext cx="7737475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 err="1"/>
              <a:t>Erste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1"/>
            <a:r>
              <a:rPr lang="fr-CH" dirty="0"/>
              <a:t> </a:t>
            </a:r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</p:txBody>
      </p:sp>
      <p:pic>
        <p:nvPicPr>
          <p:cNvPr id="1030" name="Picture 27" descr="wp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766175" y="647700"/>
            <a:ext cx="1638300" cy="633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 userDrawn="1"/>
        </p:nvSpPr>
        <p:spPr>
          <a:xfrm>
            <a:off x="666180" y="7165587"/>
            <a:ext cx="9793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12300" algn="r"/>
              </a:tabLst>
              <a:defRPr/>
            </a:pPr>
            <a:r>
              <a:rPr lang="de-CH" sz="800" dirty="0" err="1">
                <a:solidFill>
                  <a:srgbClr val="B2B2B2"/>
                </a:solidFill>
              </a:rPr>
              <a:t>Ciments</a:t>
            </a:r>
            <a:r>
              <a:rPr lang="de-CH" sz="800" dirty="0">
                <a:solidFill>
                  <a:srgbClr val="B2B2B2"/>
                </a:solidFill>
              </a:rPr>
              <a:t> Vigier SA	</a:t>
            </a:r>
            <a:fld id="{72B4828B-0E02-4EB9-9CB9-277E4C266AA6}" type="slidenum">
              <a:rPr lang="de-CH" sz="800" smtClean="0">
                <a:solidFill>
                  <a:srgbClr val="B2B2B2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9512300" algn="r"/>
                </a:tabLst>
                <a:defRPr/>
              </a:pPr>
              <a:t>‹Nr.›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sldNum="0" hdr="0" ftr="0" dt="0"/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rgbClr val="000000"/>
          </a:solidFill>
          <a:latin typeface="Arial" charset="0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5pPr>
      <a:lvl6pPr marL="4572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6pPr>
      <a:lvl7pPr marL="9144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7pPr>
      <a:lvl8pPr marL="13716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8pPr>
      <a:lvl9pPr marL="18288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9pPr>
    </p:titleStyle>
    <p:bodyStyle>
      <a:lvl1pPr marL="342900" indent="-342900" algn="l" defTabSz="993775" rtl="0" eaLnBrk="1" fontAlgn="base" hangingPunct="1">
        <a:spcBef>
          <a:spcPct val="20000"/>
        </a:spcBef>
        <a:spcAft>
          <a:spcPct val="0"/>
        </a:spcAft>
        <a:buClr>
          <a:srgbClr val="131313"/>
        </a:buClr>
        <a:defRPr b="1">
          <a:solidFill>
            <a:srgbClr val="131313"/>
          </a:solidFill>
          <a:latin typeface="Arial" charset="0"/>
          <a:ea typeface="+mn-ea"/>
          <a:cs typeface="+mn-cs"/>
        </a:defRPr>
      </a:lvl1pPr>
      <a:lvl2pPr marL="300038" indent="-120650" algn="l" defTabSz="993775" rtl="0" eaLnBrk="1" fontAlgn="base" hangingPunct="1">
        <a:spcBef>
          <a:spcPct val="20000"/>
        </a:spcBef>
        <a:spcAft>
          <a:spcPct val="0"/>
        </a:spcAft>
        <a:buClr>
          <a:srgbClr val="131313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2pPr>
      <a:lvl3pPr marL="601663" indent="-1222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3pPr>
      <a:lvl4pPr marL="915988" indent="-1349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4pPr>
      <a:lvl5pPr marL="1230313" indent="-1349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-"/>
        <a:defRPr>
          <a:solidFill>
            <a:srgbClr val="131313"/>
          </a:solidFill>
          <a:latin typeface="Arial" charset="0"/>
          <a:ea typeface="+mn-ea"/>
          <a:cs typeface="+mn-cs"/>
        </a:defRPr>
      </a:lvl5pPr>
      <a:lvl6pPr marL="21145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5717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0289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4861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11" Type="http://schemas.openxmlformats.org/officeDocument/2006/relationships/image" Target="../media/image49.gif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64.em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jpeg"/><Relationship Id="rId4" Type="http://schemas.openxmlformats.org/officeDocument/2006/relationships/image" Target="../media/image66.gif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8.png"/><Relationship Id="rId7" Type="http://schemas.openxmlformats.org/officeDocument/2006/relationships/image" Target="../media/image70.png"/><Relationship Id="rId12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11" Type="http://schemas.openxmlformats.org/officeDocument/2006/relationships/image" Target="../media/image72.png"/><Relationship Id="rId5" Type="http://schemas.openxmlformats.org/officeDocument/2006/relationships/image" Target="../media/image69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microsoft.com/office/2007/relationships/hdphoto" Target="../media/hdphoto8.wdp"/><Relationship Id="rId7" Type="http://schemas.openxmlformats.org/officeDocument/2006/relationships/image" Target="../media/image79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5.png"/><Relationship Id="rId9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emf"/><Relationship Id="rId5" Type="http://schemas.openxmlformats.org/officeDocument/2006/relationships/image" Target="../media/image85.jpe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10.wdp"/><Relationship Id="rId7" Type="http://schemas.openxmlformats.org/officeDocument/2006/relationships/image" Target="../media/image91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4.wdp"/><Relationship Id="rId5" Type="http://schemas.openxmlformats.org/officeDocument/2006/relationships/image" Target="../media/image96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1.jpeg"/><Relationship Id="rId5" Type="http://schemas.openxmlformats.org/officeDocument/2006/relationships/image" Target="../media/image100.gif"/><Relationship Id="rId4" Type="http://schemas.openxmlformats.org/officeDocument/2006/relationships/image" Target="../media/image99.jpe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7.png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7" Type="http://schemas.microsoft.com/office/2007/relationships/hdphoto" Target="../media/hdphoto18.wdp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jpe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7" Type="http://schemas.openxmlformats.org/officeDocument/2006/relationships/image" Target="../media/image123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tif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&lt;WPTitel&gt;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dirty="0"/>
              <a:t>Accueil Sécurité &amp; Environnement des collaborateurs externes</a:t>
            </a:r>
            <a:endParaRPr lang="fr-CH" sz="3200" dirty="0"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848" y="764355"/>
            <a:ext cx="5537200" cy="431800"/>
          </a:xfrm>
        </p:spPr>
        <p:txBody>
          <a:bodyPr/>
          <a:lstStyle/>
          <a:p>
            <a:r>
              <a:rPr lang="fr-CH" sz="3200" dirty="0"/>
              <a:t>Port des EPI sur le site</a:t>
            </a:r>
            <a:endParaRPr lang="fr-FR" sz="3200" dirty="0"/>
          </a:p>
        </p:txBody>
      </p:sp>
      <p:sp>
        <p:nvSpPr>
          <p:cNvPr id="4" name="ZoneTexte 3"/>
          <p:cNvSpPr txBox="1"/>
          <p:nvPr/>
        </p:nvSpPr>
        <p:spPr>
          <a:xfrm>
            <a:off x="2123448" y="2194665"/>
            <a:ext cx="517154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/>
              <a:t>Voies de circulation en zone «free»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20" y="2734263"/>
            <a:ext cx="10441160" cy="2836422"/>
          </a:xfrm>
          <a:prstGeom prst="rect">
            <a:avLst/>
          </a:prstGeom>
        </p:spPr>
      </p:pic>
      <p:sp>
        <p:nvSpPr>
          <p:cNvPr id="9" name="Forme libre 8"/>
          <p:cNvSpPr/>
          <p:nvPr/>
        </p:nvSpPr>
        <p:spPr bwMode="auto">
          <a:xfrm>
            <a:off x="685055" y="3355065"/>
            <a:ext cx="4133801" cy="336571"/>
          </a:xfrm>
          <a:custGeom>
            <a:avLst/>
            <a:gdLst>
              <a:gd name="connsiteX0" fmla="*/ 0 w 4086505"/>
              <a:gd name="connsiteY0" fmla="*/ 336571 h 336571"/>
              <a:gd name="connsiteX1" fmla="*/ 151904 w 4086505"/>
              <a:gd name="connsiteY1" fmla="*/ 71484 h 336571"/>
              <a:gd name="connsiteX2" fmla="*/ 568894 w 4086505"/>
              <a:gd name="connsiteY2" fmla="*/ 0 h 336571"/>
              <a:gd name="connsiteX3" fmla="*/ 2767028 w 4086505"/>
              <a:gd name="connsiteY3" fmla="*/ 11914 h 336571"/>
              <a:gd name="connsiteX4" fmla="*/ 3166148 w 4086505"/>
              <a:gd name="connsiteY4" fmla="*/ 169774 h 336571"/>
              <a:gd name="connsiteX5" fmla="*/ 4086505 w 4086505"/>
              <a:gd name="connsiteY5" fmla="*/ 142968 h 3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86505" h="336571">
                <a:moveTo>
                  <a:pt x="0" y="336571"/>
                </a:moveTo>
                <a:lnTo>
                  <a:pt x="151904" y="71484"/>
                </a:lnTo>
                <a:lnTo>
                  <a:pt x="568894" y="0"/>
                </a:lnTo>
                <a:lnTo>
                  <a:pt x="2767028" y="11914"/>
                </a:lnTo>
                <a:lnTo>
                  <a:pt x="3166148" y="169774"/>
                </a:lnTo>
                <a:lnTo>
                  <a:pt x="4086505" y="142968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3" name="Forme libre 12"/>
          <p:cNvSpPr/>
          <p:nvPr/>
        </p:nvSpPr>
        <p:spPr bwMode="auto">
          <a:xfrm>
            <a:off x="5140894" y="3429527"/>
            <a:ext cx="1861563" cy="101269"/>
          </a:xfrm>
          <a:custGeom>
            <a:avLst/>
            <a:gdLst>
              <a:gd name="connsiteX0" fmla="*/ 0 w 1861563"/>
              <a:gd name="connsiteY0" fmla="*/ 86377 h 101269"/>
              <a:gd name="connsiteX1" fmla="*/ 277000 w 1861563"/>
              <a:gd name="connsiteY1" fmla="*/ 101269 h 101269"/>
              <a:gd name="connsiteX2" fmla="*/ 1861563 w 1861563"/>
              <a:gd name="connsiteY2" fmla="*/ 0 h 101269"/>
              <a:gd name="connsiteX3" fmla="*/ 1861563 w 1861563"/>
              <a:gd name="connsiteY3" fmla="*/ 0 h 101269"/>
              <a:gd name="connsiteX4" fmla="*/ 1855606 w 1861563"/>
              <a:gd name="connsiteY4" fmla="*/ 2979 h 101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61563" h="101269">
                <a:moveTo>
                  <a:pt x="0" y="86377"/>
                </a:moveTo>
                <a:lnTo>
                  <a:pt x="277000" y="101269"/>
                </a:lnTo>
                <a:lnTo>
                  <a:pt x="1861563" y="0"/>
                </a:lnTo>
                <a:lnTo>
                  <a:pt x="1861563" y="0"/>
                </a:lnTo>
                <a:lnTo>
                  <a:pt x="1855606" y="2979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5" name="Forme libre 14"/>
          <p:cNvSpPr/>
          <p:nvPr/>
        </p:nvSpPr>
        <p:spPr bwMode="auto">
          <a:xfrm>
            <a:off x="7002457" y="3244860"/>
            <a:ext cx="1790080" cy="184666"/>
          </a:xfrm>
          <a:custGeom>
            <a:avLst/>
            <a:gdLst>
              <a:gd name="connsiteX0" fmla="*/ 0 w 1650090"/>
              <a:gd name="connsiteY0" fmla="*/ 178710 h 178710"/>
              <a:gd name="connsiteX1" fmla="*/ 1146723 w 1650090"/>
              <a:gd name="connsiteY1" fmla="*/ 89355 h 178710"/>
              <a:gd name="connsiteX2" fmla="*/ 1650090 w 1650090"/>
              <a:gd name="connsiteY2" fmla="*/ 0 h 178710"/>
              <a:gd name="connsiteX3" fmla="*/ 1650090 w 1650090"/>
              <a:gd name="connsiteY3" fmla="*/ 8936 h 178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0090" h="178710">
                <a:moveTo>
                  <a:pt x="0" y="178710"/>
                </a:moveTo>
                <a:lnTo>
                  <a:pt x="1146723" y="89355"/>
                </a:lnTo>
                <a:lnTo>
                  <a:pt x="1650090" y="0"/>
                </a:lnTo>
                <a:lnTo>
                  <a:pt x="1650090" y="8936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Forme libre 16"/>
          <p:cNvSpPr/>
          <p:nvPr/>
        </p:nvSpPr>
        <p:spPr bwMode="auto">
          <a:xfrm>
            <a:off x="8786580" y="2818935"/>
            <a:ext cx="1501165" cy="583786"/>
          </a:xfrm>
          <a:custGeom>
            <a:avLst/>
            <a:gdLst>
              <a:gd name="connsiteX0" fmla="*/ 0 w 1501165"/>
              <a:gd name="connsiteY0" fmla="*/ 425925 h 583786"/>
              <a:gd name="connsiteX1" fmla="*/ 556980 w 1501165"/>
              <a:gd name="connsiteY1" fmla="*/ 271043 h 583786"/>
              <a:gd name="connsiteX2" fmla="*/ 926314 w 1501165"/>
              <a:gd name="connsiteY2" fmla="*/ 148925 h 583786"/>
              <a:gd name="connsiteX3" fmla="*/ 1271820 w 1501165"/>
              <a:gd name="connsiteY3" fmla="*/ 0 h 583786"/>
              <a:gd name="connsiteX4" fmla="*/ 1307562 w 1501165"/>
              <a:gd name="connsiteY4" fmla="*/ 187645 h 583786"/>
              <a:gd name="connsiteX5" fmla="*/ 1349261 w 1501165"/>
              <a:gd name="connsiteY5" fmla="*/ 300828 h 583786"/>
              <a:gd name="connsiteX6" fmla="*/ 1376068 w 1501165"/>
              <a:gd name="connsiteY6" fmla="*/ 461667 h 583786"/>
              <a:gd name="connsiteX7" fmla="*/ 1417767 w 1501165"/>
              <a:gd name="connsiteY7" fmla="*/ 527194 h 583786"/>
              <a:gd name="connsiteX8" fmla="*/ 1459466 w 1501165"/>
              <a:gd name="connsiteY8" fmla="*/ 565915 h 583786"/>
              <a:gd name="connsiteX9" fmla="*/ 1501165 w 1501165"/>
              <a:gd name="connsiteY9" fmla="*/ 583786 h 583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01165" h="583786">
                <a:moveTo>
                  <a:pt x="0" y="425925"/>
                </a:moveTo>
                <a:lnTo>
                  <a:pt x="556980" y="271043"/>
                </a:lnTo>
                <a:lnTo>
                  <a:pt x="926314" y="148925"/>
                </a:lnTo>
                <a:lnTo>
                  <a:pt x="1271820" y="0"/>
                </a:lnTo>
                <a:lnTo>
                  <a:pt x="1307562" y="187645"/>
                </a:lnTo>
                <a:lnTo>
                  <a:pt x="1349261" y="300828"/>
                </a:lnTo>
                <a:lnTo>
                  <a:pt x="1376068" y="461667"/>
                </a:lnTo>
                <a:lnTo>
                  <a:pt x="1417767" y="527194"/>
                </a:lnTo>
                <a:lnTo>
                  <a:pt x="1459466" y="565915"/>
                </a:lnTo>
                <a:lnTo>
                  <a:pt x="1501165" y="583786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20" name="Connecteur droit 19"/>
          <p:cNvCxnSpPr/>
          <p:nvPr/>
        </p:nvCxnSpPr>
        <p:spPr bwMode="auto">
          <a:xfrm>
            <a:off x="1619392" y="2502342"/>
            <a:ext cx="504056" cy="0"/>
          </a:xfrm>
          <a:prstGeom prst="line">
            <a:avLst/>
          </a:pr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Forme libre 11"/>
          <p:cNvSpPr/>
          <p:nvPr/>
        </p:nvSpPr>
        <p:spPr bwMode="auto">
          <a:xfrm rot="5179586">
            <a:off x="5303224" y="3650154"/>
            <a:ext cx="253172" cy="14892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4" name="Forme libre 13"/>
          <p:cNvSpPr/>
          <p:nvPr/>
        </p:nvSpPr>
        <p:spPr bwMode="auto">
          <a:xfrm>
            <a:off x="5445352" y="3776956"/>
            <a:ext cx="765444" cy="60092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Forme libre 15"/>
          <p:cNvSpPr/>
          <p:nvPr/>
        </p:nvSpPr>
        <p:spPr bwMode="auto">
          <a:xfrm rot="4375708">
            <a:off x="6019329" y="3992248"/>
            <a:ext cx="358492" cy="45719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9" name="Forme libre 18"/>
          <p:cNvSpPr/>
          <p:nvPr/>
        </p:nvSpPr>
        <p:spPr bwMode="auto">
          <a:xfrm flipV="1">
            <a:off x="6223851" y="4115632"/>
            <a:ext cx="563010" cy="73684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1" name="Forme libre 20"/>
          <p:cNvSpPr/>
          <p:nvPr/>
        </p:nvSpPr>
        <p:spPr bwMode="auto">
          <a:xfrm rot="5400000">
            <a:off x="6660275" y="3937480"/>
            <a:ext cx="253172" cy="155254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2" name="Forme libre 21"/>
          <p:cNvSpPr/>
          <p:nvPr/>
        </p:nvSpPr>
        <p:spPr bwMode="auto">
          <a:xfrm flipV="1">
            <a:off x="6806208" y="3776956"/>
            <a:ext cx="977569" cy="133776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3" name="Forme libre 22"/>
          <p:cNvSpPr/>
          <p:nvPr/>
        </p:nvSpPr>
        <p:spPr bwMode="auto">
          <a:xfrm rot="5179586" flipV="1">
            <a:off x="7561324" y="3565399"/>
            <a:ext cx="375237" cy="45719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4" name="Forme libre 23"/>
          <p:cNvSpPr/>
          <p:nvPr/>
        </p:nvSpPr>
        <p:spPr bwMode="auto">
          <a:xfrm rot="5179586">
            <a:off x="5921115" y="3630775"/>
            <a:ext cx="304429" cy="45719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5" name="Forme libre 24"/>
          <p:cNvSpPr/>
          <p:nvPr/>
        </p:nvSpPr>
        <p:spPr bwMode="auto">
          <a:xfrm rot="5179586" flipH="1" flipV="1">
            <a:off x="5815573" y="3300317"/>
            <a:ext cx="80667" cy="343552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7" name="Forme libre 26"/>
          <p:cNvSpPr/>
          <p:nvPr/>
        </p:nvSpPr>
        <p:spPr bwMode="auto">
          <a:xfrm rot="5179586" flipV="1">
            <a:off x="6864695" y="3609562"/>
            <a:ext cx="427205" cy="62270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8" name="Forme libre 27"/>
          <p:cNvSpPr/>
          <p:nvPr/>
        </p:nvSpPr>
        <p:spPr bwMode="auto">
          <a:xfrm rot="5400000" flipV="1">
            <a:off x="8616104" y="3371862"/>
            <a:ext cx="253172" cy="45719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9" name="Forme libre 28"/>
          <p:cNvSpPr/>
          <p:nvPr/>
        </p:nvSpPr>
        <p:spPr bwMode="auto">
          <a:xfrm rot="5179586">
            <a:off x="1920427" y="3912590"/>
            <a:ext cx="841914" cy="45719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30" name="Forme libre 29"/>
          <p:cNvSpPr/>
          <p:nvPr/>
        </p:nvSpPr>
        <p:spPr bwMode="auto">
          <a:xfrm>
            <a:off x="4818856" y="3500267"/>
            <a:ext cx="626496" cy="45719"/>
          </a:xfrm>
          <a:custGeom>
            <a:avLst/>
            <a:gdLst>
              <a:gd name="connsiteX0" fmla="*/ 0 w 253172"/>
              <a:gd name="connsiteY0" fmla="*/ 0 h 14892"/>
              <a:gd name="connsiteX1" fmla="*/ 253172 w 253172"/>
              <a:gd name="connsiteY1" fmla="*/ 14892 h 14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3172" h="14892">
                <a:moveTo>
                  <a:pt x="0" y="0"/>
                </a:moveTo>
                <a:lnTo>
                  <a:pt x="253172" y="14892"/>
                </a:lnTo>
              </a:path>
            </a:pathLst>
          </a:custGeom>
          <a:noFill/>
          <a:ln w="5715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3" name="Forme libre 2"/>
          <p:cNvSpPr/>
          <p:nvPr/>
        </p:nvSpPr>
        <p:spPr bwMode="auto">
          <a:xfrm>
            <a:off x="5440680" y="3414903"/>
            <a:ext cx="2322576" cy="722376"/>
          </a:xfrm>
          <a:custGeom>
            <a:avLst/>
            <a:gdLst>
              <a:gd name="connsiteX0" fmla="*/ 18288 w 2322576"/>
              <a:gd name="connsiteY0" fmla="*/ 146304 h 722376"/>
              <a:gd name="connsiteX1" fmla="*/ 0 w 2322576"/>
              <a:gd name="connsiteY1" fmla="*/ 329184 h 722376"/>
              <a:gd name="connsiteX2" fmla="*/ 768096 w 2322576"/>
              <a:gd name="connsiteY2" fmla="*/ 384048 h 722376"/>
              <a:gd name="connsiteX3" fmla="*/ 795528 w 2322576"/>
              <a:gd name="connsiteY3" fmla="*/ 722376 h 722376"/>
              <a:gd name="connsiteX4" fmla="*/ 1252728 w 2322576"/>
              <a:gd name="connsiteY4" fmla="*/ 676656 h 722376"/>
              <a:gd name="connsiteX5" fmla="*/ 1344168 w 2322576"/>
              <a:gd name="connsiteY5" fmla="*/ 557784 h 722376"/>
              <a:gd name="connsiteX6" fmla="*/ 1380744 w 2322576"/>
              <a:gd name="connsiteY6" fmla="*/ 448056 h 722376"/>
              <a:gd name="connsiteX7" fmla="*/ 2322576 w 2322576"/>
              <a:gd name="connsiteY7" fmla="*/ 347472 h 722376"/>
              <a:gd name="connsiteX8" fmla="*/ 2258568 w 2322576"/>
              <a:gd name="connsiteY8" fmla="*/ 0 h 722376"/>
              <a:gd name="connsiteX9" fmla="*/ 18288 w 2322576"/>
              <a:gd name="connsiteY9" fmla="*/ 146304 h 722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2576" h="722376">
                <a:moveTo>
                  <a:pt x="18288" y="146304"/>
                </a:moveTo>
                <a:lnTo>
                  <a:pt x="0" y="329184"/>
                </a:lnTo>
                <a:lnTo>
                  <a:pt x="768096" y="384048"/>
                </a:lnTo>
                <a:lnTo>
                  <a:pt x="795528" y="722376"/>
                </a:lnTo>
                <a:lnTo>
                  <a:pt x="1252728" y="676656"/>
                </a:lnTo>
                <a:lnTo>
                  <a:pt x="1344168" y="557784"/>
                </a:lnTo>
                <a:lnTo>
                  <a:pt x="1380744" y="448056"/>
                </a:lnTo>
                <a:lnTo>
                  <a:pt x="2322576" y="347472"/>
                </a:lnTo>
                <a:lnTo>
                  <a:pt x="2258568" y="0"/>
                </a:lnTo>
                <a:lnTo>
                  <a:pt x="18288" y="146304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40000"/>
            </a:schemeClr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fr-FR" sz="240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042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8188" y="533400"/>
            <a:ext cx="7683500" cy="870967"/>
          </a:xfrm>
        </p:spPr>
        <p:txBody>
          <a:bodyPr/>
          <a:lstStyle/>
          <a:p>
            <a:r>
              <a:rPr lang="fr-CH" sz="3400" dirty="0"/>
              <a:t>Equipements de Protection Individuels (EPI)</a:t>
            </a:r>
            <a:endParaRPr lang="fr-FR" sz="340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378148" y="1697260"/>
            <a:ext cx="9866336" cy="5611763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SONT OBLIGATOIRES </a:t>
            </a:r>
            <a:r>
              <a:rPr kumimoji="0" lang="fr-FR" sz="2000" b="0" i="0" u="none" strike="noStrike" kern="1200" cap="all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Dans les installations de production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Casque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Lunettes de sécurité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Chaussures de sécurité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Vêtements de travail haute visibilité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Le port de short/bermuda est interdit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lang="fr-FR" dirty="0"/>
              <a:t>D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’autres EPI peuvent être obligatoires en fonction des risques:</a:t>
            </a: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lang="fr-FR" dirty="0"/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lang="fr-FR" dirty="0"/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lang="fr-FR" dirty="0"/>
              <a:t>Pour les autres locaux, respecter les panneaux d’obligation affichés</a:t>
            </a:r>
          </a:p>
          <a:p>
            <a:pPr marL="73001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r>
              <a:rPr lang="fr-FR" dirty="0"/>
              <a:t>à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l’entrée des locaux</a:t>
            </a: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6" name="Image 15" descr="C:\Users\severine.ischi-darie\AppData\Local\Microsoft\Windows\INetCache\Content.MSO\C509931B.t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347" y="3205810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2" name="Image 1">
            <a:extLst>
              <a:ext uri="{FF2B5EF4-FFF2-40B4-BE49-F238E27FC236}">
                <a16:creationId xmlns:a16="http://schemas.microsoft.com/office/drawing/2014/main" id="{E30C90EB-3675-43B7-976F-A736B205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6700" y="212631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3" name="Image 13">
            <a:extLst>
              <a:ext uri="{FF2B5EF4-FFF2-40B4-BE49-F238E27FC236}">
                <a16:creationId xmlns:a16="http://schemas.microsoft.com/office/drawing/2014/main" id="{04127C97-CDF1-40DA-872A-F1546ECF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89" y="212581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4" name="Image 14">
            <a:extLst>
              <a:ext uri="{FF2B5EF4-FFF2-40B4-BE49-F238E27FC236}">
                <a16:creationId xmlns:a16="http://schemas.microsoft.com/office/drawing/2014/main" id="{A59E3D0A-FC62-48B2-BA85-57C71AB9B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548" y="2125810"/>
            <a:ext cx="10776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5" name="Image 12">
            <a:extLst>
              <a:ext uri="{FF2B5EF4-FFF2-40B4-BE49-F238E27FC236}">
                <a16:creationId xmlns:a16="http://schemas.microsoft.com/office/drawing/2014/main" id="{F53BCC30-9517-4DB7-8C20-9F2F33860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433" y="2124447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6" name="Image 11">
            <a:extLst>
              <a:ext uri="{FF2B5EF4-FFF2-40B4-BE49-F238E27FC236}">
                <a16:creationId xmlns:a16="http://schemas.microsoft.com/office/drawing/2014/main" id="{561F088A-7659-497C-84A3-B30A498E3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6902" y="2124447"/>
            <a:ext cx="10776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7" name="Image 3">
            <a:extLst>
              <a:ext uri="{FF2B5EF4-FFF2-40B4-BE49-F238E27FC236}">
                <a16:creationId xmlns:a16="http://schemas.microsoft.com/office/drawing/2014/main" id="{1A351171-6241-4FC0-805F-9701E1C78F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564" y="4572719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88" name="Image 6">
            <a:extLst>
              <a:ext uri="{FF2B5EF4-FFF2-40B4-BE49-F238E27FC236}">
                <a16:creationId xmlns:a16="http://schemas.microsoft.com/office/drawing/2014/main" id="{98A25512-7A8E-482E-A911-AC7B95137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388" y="4572719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0" name="Picture 166" descr="Mini pictos Port obligatoire du masque respiratoire">
            <a:extLst>
              <a:ext uri="{FF2B5EF4-FFF2-40B4-BE49-F238E27FC236}">
                <a16:creationId xmlns:a16="http://schemas.microsoft.com/office/drawing/2014/main" id="{9155D51B-7BB4-4DCD-83F4-FA45B169F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312" y="4572719"/>
            <a:ext cx="10818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2" name="Picture 168" descr="Panneau Port obligatoire de la visière">
            <a:extLst>
              <a:ext uri="{FF2B5EF4-FFF2-40B4-BE49-F238E27FC236}">
                <a16:creationId xmlns:a16="http://schemas.microsoft.com/office/drawing/2014/main" id="{32DF9822-1D41-4D31-83BC-87B26F0C5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982" y="4572719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3" name="Image 8">
            <a:extLst>
              <a:ext uri="{FF2B5EF4-FFF2-40B4-BE49-F238E27FC236}">
                <a16:creationId xmlns:a16="http://schemas.microsoft.com/office/drawing/2014/main" id="{32522C72-5383-4E5F-B898-28667FA8C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5852" y="4572719"/>
            <a:ext cx="108715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F3BF0287-EDAD-5968-3B46-CFF91E947C86}"/>
              </a:ext>
            </a:extLst>
          </p:cNvPr>
          <p:cNvGrpSpPr/>
          <p:nvPr/>
        </p:nvGrpSpPr>
        <p:grpSpPr>
          <a:xfrm>
            <a:off x="8561758" y="4685312"/>
            <a:ext cx="2149086" cy="2865448"/>
            <a:chOff x="8561758" y="4685312"/>
            <a:chExt cx="2149086" cy="2865448"/>
          </a:xfrm>
        </p:grpSpPr>
        <p:pic>
          <p:nvPicPr>
            <p:cNvPr id="5" name="Image 4" descr="Une image contenant bâtiment, texte, signe, plein air&#10;&#10;Description générée automatiquement">
              <a:extLst>
                <a:ext uri="{FF2B5EF4-FFF2-40B4-BE49-F238E27FC236}">
                  <a16:creationId xmlns:a16="http://schemas.microsoft.com/office/drawing/2014/main" id="{363FCE85-7DB4-70B4-A108-1C8994A64F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203577" y="5043493"/>
              <a:ext cx="2865448" cy="2149086"/>
            </a:xfrm>
            <a:prstGeom prst="rect">
              <a:avLst/>
            </a:prstGeom>
          </p:spPr>
        </p:pic>
        <p:sp>
          <p:nvSpPr>
            <p:cNvPr id="6" name="Flèche : droite 5">
              <a:extLst>
                <a:ext uri="{FF2B5EF4-FFF2-40B4-BE49-F238E27FC236}">
                  <a16:creationId xmlns:a16="http://schemas.microsoft.com/office/drawing/2014/main" id="{3A23D207-EC50-5A05-7E14-5E6468201ABE}"/>
                </a:ext>
              </a:extLst>
            </p:cNvPr>
            <p:cNvSpPr/>
            <p:nvPr/>
          </p:nvSpPr>
          <p:spPr bwMode="auto">
            <a:xfrm>
              <a:off x="8765029" y="6444927"/>
              <a:ext cx="770440" cy="432048"/>
            </a:xfrm>
            <a:prstGeom prst="rightArrow">
              <a:avLst/>
            </a:prstGeom>
            <a:solidFill>
              <a:schemeClr val="accent1"/>
            </a:solidFill>
            <a:ln w="12700" cap="flat" cmpd="sng" algn="ctr">
              <a:solidFill>
                <a:srgbClr val="425C5C"/>
              </a:solidFill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194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A086B1-5F4D-8873-E944-40EB2BBB2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EPI – Accès à l’échangeur de chaleur</a:t>
            </a:r>
          </a:p>
        </p:txBody>
      </p:sp>
      <p:pic>
        <p:nvPicPr>
          <p:cNvPr id="5" name="Espace réservé du contenu 4" descr="Une image contenant ciel, plein air, bâtiment, usine&#10;&#10;Description générée automatiquement">
            <a:extLst>
              <a:ext uri="{FF2B5EF4-FFF2-40B4-BE49-F238E27FC236}">
                <a16:creationId xmlns:a16="http://schemas.microsoft.com/office/drawing/2014/main" id="{2AEBD043-6D4A-0437-615B-4A5E3A743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6" y="1692399"/>
            <a:ext cx="3558752" cy="5218112"/>
          </a:xfrm>
        </p:spPr>
      </p:pic>
      <p:sp>
        <p:nvSpPr>
          <p:cNvPr id="6" name="Zone de texte 1">
            <a:extLst>
              <a:ext uri="{FF2B5EF4-FFF2-40B4-BE49-F238E27FC236}">
                <a16:creationId xmlns:a16="http://schemas.microsoft.com/office/drawing/2014/main" id="{7A133089-8696-5DFE-7FC7-DD803A8A3E1A}"/>
              </a:ext>
            </a:extLst>
          </p:cNvPr>
          <p:cNvSpPr txBox="1"/>
          <p:nvPr/>
        </p:nvSpPr>
        <p:spPr>
          <a:xfrm>
            <a:off x="5058668" y="1723991"/>
            <a:ext cx="4805997" cy="2005964"/>
          </a:xfrm>
          <a:prstGeom prst="roundRect">
            <a:avLst/>
          </a:prstGeom>
          <a:solidFill>
            <a:srgbClr val="2584BF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1800"/>
              </a:spcAft>
            </a:pPr>
            <a:r>
              <a:rPr lang="fr-CH" sz="36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Port de lunettes étanches ou semi-étanches obligatoire</a:t>
            </a:r>
            <a:endParaRPr lang="fr-CH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fr-CH" sz="40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CH" sz="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 6" descr="Focus sur EPI et EPC – Santé – Sécurité">
            <a:extLst>
              <a:ext uri="{FF2B5EF4-FFF2-40B4-BE49-F238E27FC236}">
                <a16:creationId xmlns:a16="http://schemas.microsoft.com/office/drawing/2014/main" id="{D8C6A0E5-4D3A-3C76-DD85-5C0ADB9E6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907" y="3848026"/>
            <a:ext cx="1881518" cy="1911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ABEAD69-9260-A550-6305-658D3AB34C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134" y="4310955"/>
            <a:ext cx="2029777" cy="115633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F0C4E6-9999-5442-0B09-3533567855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4057"/>
          <a:stretch/>
        </p:blipFill>
        <p:spPr bwMode="auto">
          <a:xfrm>
            <a:off x="8457033" y="4209089"/>
            <a:ext cx="2016000" cy="11897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e 9" descr="Une image contenant capture d’écran, texte, logiciel, Marque&#10;&#10;Description générée automatiquement">
            <a:extLst>
              <a:ext uri="{FF2B5EF4-FFF2-40B4-BE49-F238E27FC236}">
                <a16:creationId xmlns:a16="http://schemas.microsoft.com/office/drawing/2014/main" id="{FFB39331-DF3E-CF00-CE64-D3DF996B967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6" t="33932" r="27424" b="30419"/>
          <a:stretch/>
        </p:blipFill>
        <p:spPr bwMode="auto">
          <a:xfrm>
            <a:off x="4761666" y="6048290"/>
            <a:ext cx="2700000" cy="12724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 10" descr="Art. 22420 Lunettes de protection JSP CASPIAN">
            <a:extLst>
              <a:ext uri="{FF2B5EF4-FFF2-40B4-BE49-F238E27FC236}">
                <a16:creationId xmlns:a16="http://schemas.microsoft.com/office/drawing/2014/main" id="{0E1043F7-E817-0CC5-9C16-18E2A1C472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53" b="11579"/>
          <a:stretch/>
        </p:blipFill>
        <p:spPr bwMode="auto">
          <a:xfrm>
            <a:off x="7940290" y="5580831"/>
            <a:ext cx="2104589" cy="16277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39E0406D-7515-C821-E258-AF3885DAE7D4}"/>
              </a:ext>
            </a:extLst>
          </p:cNvPr>
          <p:cNvSpPr/>
          <p:nvPr/>
        </p:nvSpPr>
        <p:spPr bwMode="auto">
          <a:xfrm>
            <a:off x="944272" y="3922852"/>
            <a:ext cx="864096" cy="572474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595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Avant le démarrage du chantier</a:t>
            </a:r>
            <a:endParaRPr lang="fr-FR" sz="340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378149" y="1836415"/>
            <a:ext cx="7704855" cy="4270375"/>
          </a:xfrm>
          <a:prstGeom prst="rect">
            <a:avLst/>
          </a:prstGeom>
        </p:spPr>
        <p:txBody>
          <a:bodyPr vert="horz" wrap="square" anchor="t">
            <a:normAutofit fontScale="92500" lnSpcReduction="20000"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alt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Tout travail doit faire l’objet d’un </a:t>
            </a:r>
            <a:r>
              <a:rPr kumimoji="0" lang="fr-FR" alt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ordre de travail </a:t>
            </a:r>
            <a:r>
              <a:rPr kumimoji="0" lang="fr-FR" alt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délivré par votre contact Vigier</a:t>
            </a:r>
            <a:br>
              <a:rPr kumimoji="0" lang="fr-FR" alt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</a:br>
            <a:endParaRPr kumimoji="0" lang="fr-FR" altLang="fr-FR" sz="2000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altLang="fr-FR" sz="2000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42876" marR="0" lvl="0" indent="-342876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En cas de risques spécifiques,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un </a:t>
            </a:r>
            <a:r>
              <a:rPr kumimoji="0" lang="fr-FR" sz="2000" b="1" i="0" u="none" strike="noStrike" kern="0" cap="none" spc="0" normalizeH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permis de travail 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est établi: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lvl="1" indent="-342876" defTabSz="914400" fontAlgn="auto">
              <a:spcAft>
                <a:spcPts val="0"/>
              </a:spcAft>
              <a:defRPr/>
            </a:pPr>
            <a:r>
              <a:rPr lang="fr-FR" kern="0" noProof="0" dirty="0">
                <a:solidFill>
                  <a:srgbClr val="002060"/>
                </a:solidFill>
                <a:ea typeface="ＭＳ Ｐゴシック"/>
              </a:rPr>
              <a:t>Travaux de soudage, de découpage, de meulage </a:t>
            </a:r>
          </a:p>
          <a:p>
            <a:pPr marL="284187" lvl="1" indent="0" defTabSz="914400" fontAlgn="auto">
              <a:spcAft>
                <a:spcPts val="0"/>
              </a:spcAft>
              <a:buNone/>
              <a:defRPr/>
            </a:pPr>
            <a:r>
              <a:rPr lang="fr-FR" kern="0" noProof="0" dirty="0">
                <a:solidFill>
                  <a:srgbClr val="002060"/>
                </a:solidFill>
                <a:ea typeface="ＭＳ Ｐゴシック"/>
                <a:sym typeface="Wingdings" panose="05000000000000000000" pitchFamily="2" charset="2"/>
              </a:rPr>
              <a:t>					 </a:t>
            </a:r>
            <a:r>
              <a:rPr lang="fr-FR" b="1" kern="0" noProof="0" dirty="0">
                <a:solidFill>
                  <a:srgbClr val="002060"/>
                </a:solidFill>
                <a:ea typeface="ＭＳ Ｐゴシック"/>
                <a:sym typeface="Wingdings" panose="05000000000000000000" pitchFamily="2" charset="2"/>
              </a:rPr>
              <a:t>permis de feu</a:t>
            </a:r>
          </a:p>
          <a:p>
            <a:pPr lvl="1" indent="-342876" defTabSz="914400" fontAlgn="auto">
              <a:spcAft>
                <a:spcPts val="0"/>
              </a:spcAft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Intervention en zone ATEX 		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Wingdings" panose="05000000000000000000" pitchFamily="2" charset="2"/>
              </a:rPr>
              <a:t> 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Wingdings" panose="05000000000000000000" pitchFamily="2" charset="2"/>
              </a:rPr>
              <a:t>permis ATEX</a:t>
            </a:r>
          </a:p>
          <a:p>
            <a:pPr lvl="1" indent="-342876" defTabSz="914400" fontAlgn="auto">
              <a:spcAft>
                <a:spcPts val="0"/>
              </a:spcAft>
              <a:defRPr/>
            </a:pPr>
            <a:r>
              <a:rPr lang="fr-FR" kern="0" dirty="0">
                <a:solidFill>
                  <a:srgbClr val="002060"/>
                </a:solidFill>
                <a:ea typeface="ＭＳ Ｐゴシック"/>
                <a:sym typeface="Wingdings" panose="05000000000000000000" pitchFamily="2" charset="2"/>
              </a:rPr>
              <a:t>Intervention en espace confiné 		 </a:t>
            </a:r>
            <a:r>
              <a:rPr lang="fr-FR" b="1" kern="0" dirty="0">
                <a:solidFill>
                  <a:srgbClr val="002060"/>
                </a:solidFill>
                <a:ea typeface="ＭＳ Ｐゴシック"/>
                <a:sym typeface="Wingdings" panose="05000000000000000000" pitchFamily="2" charset="2"/>
              </a:rPr>
              <a:t>permis espace confiné</a:t>
            </a:r>
          </a:p>
          <a:p>
            <a:pPr lvl="1" indent="-342876" defTabSz="914400" fontAlgn="auto">
              <a:spcAft>
                <a:spcPts val="0"/>
              </a:spcAft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Wingdings" panose="05000000000000000000" pitchFamily="2" charset="2"/>
              </a:rPr>
              <a:t>Travaux en hauteur (hors nacelle, échafaudage) et accès en toiture non sécurisée 				 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Wingdings" panose="05000000000000000000" pitchFamily="2" charset="2"/>
              </a:rPr>
              <a:t>permis travaux</a:t>
            </a:r>
            <a:r>
              <a:rPr kumimoji="0" lang="fr-FR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  <a:sym typeface="Wingdings" panose="05000000000000000000" pitchFamily="2" charset="2"/>
              </a:rPr>
              <a:t> en hauteur</a:t>
            </a:r>
          </a:p>
          <a:p>
            <a:pPr lvl="1" indent="-342876" defTabSz="914400" fontAlgn="auto">
              <a:spcAft>
                <a:spcPts val="0"/>
              </a:spcAft>
              <a:defRPr/>
            </a:pPr>
            <a:r>
              <a:rPr lang="fr-FR" kern="0" baseline="0" dirty="0">
                <a:solidFill>
                  <a:srgbClr val="002060"/>
                </a:solidFill>
                <a:ea typeface="ＭＳ Ｐゴシック"/>
                <a:sym typeface="Wingdings" panose="05000000000000000000" pitchFamily="2" charset="2"/>
              </a:rPr>
              <a:t>Travaux</a:t>
            </a:r>
            <a:r>
              <a:rPr lang="fr-FR" kern="0" dirty="0">
                <a:solidFill>
                  <a:srgbClr val="002060"/>
                </a:solidFill>
                <a:ea typeface="ＭＳ Ｐゴシック"/>
                <a:sym typeface="Wingdings" panose="05000000000000000000" pitchFamily="2" charset="2"/>
              </a:rPr>
              <a:t> de fouilles, d’excavation		 </a:t>
            </a:r>
            <a:r>
              <a:rPr lang="fr-FR" b="1" kern="0" dirty="0">
                <a:solidFill>
                  <a:srgbClr val="002060"/>
                </a:solidFill>
                <a:ea typeface="ＭＳ Ｐゴシック"/>
                <a:sym typeface="Wingdings" panose="05000000000000000000" pitchFamily="2" charset="2"/>
              </a:rPr>
              <a:t>permis d’excavation</a:t>
            </a:r>
            <a:b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</a:b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284187" lvl="1" indent="0" defTabSz="914400" fontAlgn="auto">
              <a:spcAft>
                <a:spcPts val="0"/>
              </a:spcAft>
              <a:buNone/>
              <a:defRPr/>
            </a:pPr>
            <a:endParaRPr kumimoji="0" lang="fr-CH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284187" lvl="1" indent="0" defTabSz="914400" fontAlgn="auto">
              <a:spcAft>
                <a:spcPts val="0"/>
              </a:spcAft>
              <a:buNone/>
              <a:defRPr/>
            </a:pP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42876" marR="0" lvl="0" indent="-342876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Si des énergies doivent être consignées </a:t>
            </a:r>
          </a:p>
          <a:p>
            <a:pPr marL="627063" marR="0" lvl="1" indent="-269875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Chaque intervenant</a:t>
            </a:r>
            <a:r>
              <a:rPr kumimoji="0" lang="fr-FR" sz="16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doit mettre en place son cadenas sur l’interrupteur général ou dans la boite à trous </a:t>
            </a:r>
            <a:r>
              <a:rPr kumimoji="0" lang="fr-FR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3004" y="2196455"/>
            <a:ext cx="1985829" cy="28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Image 5"/>
          <p:cNvPicPr/>
          <p:nvPr/>
        </p:nvPicPr>
        <p:blipFill rotWithShape="1">
          <a:blip r:embed="rId4"/>
          <a:srcRect l="34637" t="48969" r="56983" b="41849"/>
          <a:stretch/>
        </p:blipFill>
        <p:spPr bwMode="auto">
          <a:xfrm>
            <a:off x="9075918" y="6372919"/>
            <a:ext cx="888420" cy="9966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 6"/>
          <p:cNvPicPr/>
          <p:nvPr/>
        </p:nvPicPr>
        <p:blipFill rotWithShape="1">
          <a:blip r:embed="rId4"/>
          <a:srcRect l="14702" t="14973" r="74721" b="74842"/>
          <a:stretch/>
        </p:blipFill>
        <p:spPr bwMode="auto">
          <a:xfrm>
            <a:off x="8083004" y="5349728"/>
            <a:ext cx="945570" cy="117118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2151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Balisage</a:t>
            </a:r>
            <a:endParaRPr lang="fr-FR" sz="3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02" r="100000">
                        <a14:foregroundMark x1="7229" y1="8527" x2="5622" y2="53488"/>
                        <a14:foregroundMark x1="6827" y1="16279" x2="35341" y2="27132"/>
                        <a14:foregroundMark x1="37349" y1="28682" x2="91566" y2="13953"/>
                        <a14:foregroundMark x1="10040" y1="14729" x2="61847" y2="8527"/>
                        <a14:foregroundMark x1="63052" y1="6977" x2="91968" y2="13178"/>
                        <a14:foregroundMark x1="61044" y1="13178" x2="61044" y2="13178"/>
                        <a14:foregroundMark x1="14458" y1="12403" x2="14458" y2="12403"/>
                        <a14:foregroundMark x1="16466" y1="12403" x2="16466" y2="12403"/>
                        <a14:foregroundMark x1="27309" y1="12403" x2="27309" y2="12403"/>
                        <a14:backgroundMark x1="22490" y1="17054" x2="32530" y2="17829"/>
                        <a14:backgroundMark x1="20080" y1="16279" x2="23695" y2="17054"/>
                        <a14:backgroundMark x1="15663" y1="14729" x2="15663" y2="14729"/>
                        <a14:backgroundMark x1="18474" y1="17829" x2="18474" y2="17829"/>
                        <a14:backgroundMark x1="18474" y1="13953" x2="18474" y2="13953"/>
                        <a14:backgroundMark x1="64257" y1="10853" x2="65462" y2="16279"/>
                        <a14:backgroundMark x1="65462" y1="16279" x2="80321" y2="14729"/>
                        <a14:backgroundMark x1="79116" y1="13178" x2="84739" y2="13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2524" y="1678934"/>
            <a:ext cx="2085817" cy="1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Espace réservé du texte 2"/>
          <p:cNvSpPr txBox="1">
            <a:spLocks/>
          </p:cNvSpPr>
          <p:nvPr/>
        </p:nvSpPr>
        <p:spPr>
          <a:xfrm>
            <a:off x="719138" y="3132559"/>
            <a:ext cx="7702550" cy="3312368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Balisez votre zone de travail  pour vous et pour les autres </a:t>
            </a:r>
          </a:p>
          <a:p>
            <a:pPr marL="284187" marR="0" lvl="1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	Levage, chute d’objet, projection, chute de hauteur…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 jamais franchir le balisage sans y être autorisé. 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Faites respecter le balisage</a:t>
            </a:r>
          </a:p>
          <a:p>
            <a:pPr marL="0" marR="0" lvl="0" indent="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defTabSz="914400" rtl="0" eaLnBrk="0" fontAlgn="base" latinLnBrk="0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altLang="fr-FR" sz="2000" b="1" i="1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 la fin des travaux, lorsque toutes les protections collectives sont remises en place et/ou que le risque a disparu, le responsable du chantier doit absolument enlever la signalisation provisoire qu’il avait mise en place</a:t>
            </a:r>
            <a:r>
              <a:rPr kumimoji="0" lang="fr-FR" altLang="fr-FR" sz="2000" b="0" i="1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57046" y="4571552"/>
            <a:ext cx="17272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3084" y="2828897"/>
            <a:ext cx="1635125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4086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Consignation</a:t>
            </a:r>
            <a:endParaRPr lang="fr-FR" sz="3400" dirty="0"/>
          </a:p>
        </p:txBody>
      </p:sp>
      <p:pic>
        <p:nvPicPr>
          <p:cNvPr id="3074" name="Picture 2" descr="https://www.otelo.ch/waroot/images/products/600/69750400_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409" y="536996"/>
            <a:ext cx="867371" cy="867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747266" y="1656441"/>
            <a:ext cx="9856018" cy="5220533"/>
          </a:xfrm>
          <a:prstGeom prst="rect">
            <a:avLst/>
          </a:prstGeom>
        </p:spPr>
        <p:txBody>
          <a:bodyPr vert="horz" wrap="square" anchor="t">
            <a:normAutofit fontScale="92500" lnSpcReduction="20000"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3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3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3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 fontAlgn="auto">
              <a:spcAft>
                <a:spcPts val="0"/>
              </a:spcAft>
              <a:defRPr/>
            </a:pPr>
            <a:r>
              <a:rPr kumimoji="0" lang="fr-FR" alt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Toute demande de consignation doit </a:t>
            </a:r>
            <a:r>
              <a:rPr kumimoji="0" lang="fr-FR" alt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ea typeface="ＭＳ Ｐゴシック"/>
              </a:rPr>
              <a:t>être faite au </a:t>
            </a:r>
            <a:r>
              <a:rPr lang="fr-FR" sz="2200" kern="0" dirty="0">
                <a:ea typeface="ＭＳ Ｐゴシック"/>
              </a:rPr>
              <a:t>contact Vigier</a:t>
            </a:r>
            <a:br>
              <a:rPr kumimoji="0" lang="fr-FR" altLang="fr-FR" sz="2200" b="0" i="0" u="none" strike="noStrike" kern="0" cap="none" spc="0" normalizeH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</a:br>
            <a:endParaRPr kumimoji="0" lang="fr-FR" altLang="fr-FR" sz="2200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fr-FR" sz="22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Types de consignation: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srgbClr val="1B4385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Electrique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srgbClr val="1B4385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Mécanique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srgbClr val="1B4385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Pneumatique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srgbClr val="1B4385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Thermique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srgbClr val="1B4385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Hydraulique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srgbClr val="1B4385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Autres…</a:t>
            </a:r>
            <a:br>
              <a:rPr kumimoji="0" lang="fr-FR" sz="1700" b="0" i="0" u="none" strike="noStrike" kern="0" cap="none" spc="0" normalizeH="0" baseline="0" noProof="0" dirty="0">
                <a:ln>
                  <a:noFill/>
                </a:ln>
                <a:solidFill>
                  <a:srgbClr val="1B4385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</a:br>
            <a:endParaRPr kumimoji="0" lang="fr-FR" sz="1700" b="0" i="0" u="none" strike="noStrike" kern="0" cap="none" spc="0" normalizeH="0" baseline="0" noProof="0" dirty="0">
              <a:ln>
                <a:noFill/>
              </a:ln>
              <a:solidFill>
                <a:srgbClr val="1B4385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61950" lvl="0" indent="-361950" fontAlgn="auto">
              <a:spcAft>
                <a:spcPts val="0"/>
              </a:spcAf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Assurez-vous auprès du </a:t>
            </a:r>
            <a:r>
              <a:rPr lang="fr-FR" kern="0" dirty="0">
                <a:ea typeface="ＭＳ Ｐゴシック"/>
              </a:rPr>
              <a:t>contact Vigier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que le matériel sur lequel vous intervenez est consigné</a:t>
            </a:r>
            <a:b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</a:b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227013" marR="0" lvl="0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3"/>
              </a:buBlip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Aucun travail ne doit débuter avant l’accord du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contact Vigier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0" marR="0" lvl="1" indent="0" algn="r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			</a:t>
            </a:r>
          </a:p>
          <a:p>
            <a:pPr marL="2495550" marR="0" lvl="1" indent="-34290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Attention,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 installation immobile ne signifie pas qu’elle est arrêtée et à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plus forte raison consignée</a:t>
            </a:r>
          </a:p>
          <a:p>
            <a:pPr marL="2495550" lvl="1" indent="-342900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fr-FR" sz="2100" dirty="0">
                <a:solidFill>
                  <a:srgbClr val="FF0000"/>
                </a:solidFill>
              </a:rPr>
              <a:t>Chaque intervenant doit mettre en place son cadenas sur l’interrupteur général ou dans la boite à trous </a:t>
            </a:r>
          </a:p>
          <a:p>
            <a:pPr marL="2152650" marR="0" lvl="1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4" descr="Afficher l'image d'origi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2101" y="2215491"/>
            <a:ext cx="1467256" cy="1559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Afficher l'image d'orig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4212" y="5724847"/>
            <a:ext cx="1828433" cy="73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1733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Utilisation engins / ponts roulants</a:t>
            </a:r>
            <a:endParaRPr lang="fr-FR" sz="3400" dirty="0"/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738188" y="1648894"/>
            <a:ext cx="9793088" cy="5228081"/>
          </a:xfrm>
          <a:prstGeom prst="rect">
            <a:avLst/>
          </a:prstGeom>
        </p:spPr>
        <p:txBody>
          <a:bodyPr vert="horz" wrap="square" anchor="t">
            <a:normAutofit fontScale="92500" lnSpcReduction="10000"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Pour utiliser un pont ou un engin sur le site Ciments Vigier :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Vous devez posséder les formations nécessaires </a:t>
            </a: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(formation</a:t>
            </a:r>
            <a:r>
              <a:rPr kumimoji="0" lang="fr-FR" sz="1600" b="1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suisse </a:t>
            </a:r>
            <a:r>
              <a:rPr kumimoji="0" lang="fr-FR" sz="1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obligatoire pour la conduite de chariot élévateur)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Vous devez posséder une autorisation de conduite:</a:t>
            </a:r>
          </a:p>
          <a:p>
            <a:pPr marL="895350" marR="0" lvl="2" indent="-268288" algn="l" defTabSz="439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>
                  <a:lumMod val="60000"/>
                  <a:lumOff val="40000"/>
                </a:srgbClr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votre employeur</a:t>
            </a:r>
          </a:p>
          <a:p>
            <a:pPr marL="895350" marR="0" lvl="2" indent="-268288" algn="l" defTabSz="439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>
                  <a:lumMod val="60000"/>
                  <a:lumOff val="40000"/>
                </a:srgbClr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Ciments Vigier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Vous devez être apte médicalement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engins des </a:t>
            </a:r>
            <a:r>
              <a:rPr lang="fr-FR" dirty="0"/>
              <a:t>entreprises externes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doivent êtres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bon état de fonctionnement (contrôle avant utilisation)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Contrôlés périodiquement</a:t>
            </a: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1B4385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Liste des engins concernés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Engin de chantier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Chariot de élévateur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Pont roulant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Grue (mobile, à tour)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Grue auxiliaire de chargement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Nacelle (port du harnais obligatoire pour certaines nacelles)</a:t>
            </a: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8701" y="2916535"/>
            <a:ext cx="1622535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65022" y="1764407"/>
            <a:ext cx="121818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25304" y="4483752"/>
            <a:ext cx="1479375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9015" y1="61272" x2="40152" y2="30058"/>
                        <a14:foregroundMark x1="35227" y1="34104" x2="78788" y2="9249"/>
                        <a14:foregroundMark x1="81818" y1="8092" x2="82576" y2="26012"/>
                        <a14:foregroundMark x1="76894" y1="26012" x2="90909" y2="23699"/>
                        <a14:foregroundMark x1="9091" y1="61272" x2="32955" y2="48555"/>
                        <a14:foregroundMark x1="5682" y1="49133" x2="29167" y2="47977"/>
                        <a14:foregroundMark x1="54924" y1="60116" x2="64015" y2="601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664930" y="4102752"/>
            <a:ext cx="16503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8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16036" y="5250921"/>
            <a:ext cx="15552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87541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Risque électrique</a:t>
            </a:r>
            <a:endParaRPr lang="fr-FR" sz="3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685" y="504327"/>
            <a:ext cx="969274" cy="90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666180" y="1660525"/>
            <a:ext cx="9351963" cy="5432474"/>
          </a:xfrm>
          <a:prstGeom prst="rect">
            <a:avLst/>
          </a:prstGeom>
        </p:spPr>
        <p:txBody>
          <a:bodyPr vert="horz" wrap="square" anchor="t">
            <a:normAutofit fontScale="92500"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Interdiction de pénétrer dans les locaux électriques ou d’intervenir dans un coffret électrique sans habilitation électrique et autorisations (de l’employeur et de Vigier Ciment)</a:t>
            </a:r>
            <a:b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altLang="fr-FR" sz="22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Utilisation d’outils/d’équipements portatifs en bon état</a:t>
            </a:r>
            <a:b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altLang="fr-FR" sz="22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Enceintes conductrices exiguës (espace clos avec des parois conductrices) : </a:t>
            </a:r>
          </a:p>
          <a:p>
            <a:pPr marL="627063" marR="0" lvl="1" indent="-269875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Exemples : broyeurs, trémies, cyclones, refroidisseur, four….</a:t>
            </a: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altLang="fr-FR" sz="21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 tension utilisée devra être de 24V ou un transformateur d’isolement devra être utilisé</a:t>
            </a:r>
          </a:p>
          <a:p>
            <a:pPr marL="357188" marR="0" lvl="1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altLang="fr-FR" sz="17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Signalez par l’intermédiaire de votre chef de chantier au contact</a:t>
            </a:r>
            <a:endParaRPr lang="fr-FR" altLang="fr-FR" sz="2200" dirty="0"/>
          </a:p>
          <a:p>
            <a:pPr marL="0" marR="0" lvl="0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 Vigier</a:t>
            </a:r>
            <a:r>
              <a:rPr kumimoji="0" lang="fr-FR" altLang="fr-FR" sz="2200" b="0" i="0" u="none" strike="noStrike" kern="1200" cap="none" spc="0" normalizeH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tout problème électrique</a:t>
            </a:r>
            <a:b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altLang="fr-FR" sz="22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aux travaux réalisés à proximité des lignes enterrées</a:t>
            </a:r>
            <a:b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aériennes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21688" y="5777502"/>
            <a:ext cx="1728000" cy="12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94350" y="3925398"/>
            <a:ext cx="104758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44624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Risque de chute de hauteur</a:t>
            </a:r>
            <a:endParaRPr lang="fr-FR" sz="3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3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2330" r="23671"/>
          <a:stretch/>
        </p:blipFill>
        <p:spPr bwMode="auto">
          <a:xfrm flipH="1">
            <a:off x="7881627" y="718492"/>
            <a:ext cx="1080121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texte 2"/>
          <p:cNvSpPr txBox="1">
            <a:spLocks/>
          </p:cNvSpPr>
          <p:nvPr/>
        </p:nvSpPr>
        <p:spPr>
          <a:xfrm>
            <a:off x="614000" y="1854146"/>
            <a:ext cx="7756803" cy="1952203"/>
          </a:xfrm>
          <a:prstGeom prst="rect">
            <a:avLst/>
          </a:prstGeom>
        </p:spPr>
        <p:txBody>
          <a:bodyPr vert="horz" wrap="square" anchor="t">
            <a:normAutofit lnSpcReduction="10000"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marR="0" lvl="0" indent="-36195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FE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Echelle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L’échelle est un moyen d’accès et non une plateforme de travail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 (harnais, longe…)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personnel utilisateur doit être formé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matériel doit être en bon état (vérification avant et après utilisation)</a:t>
            </a:r>
            <a:b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15747" y="2896963"/>
            <a:ext cx="92486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Afficher l'image d'origi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67160" y="2886354"/>
            <a:ext cx="682708" cy="682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Afficher l'image d'origine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2695" y="2851257"/>
            <a:ext cx="805789" cy="805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1446" y="4256128"/>
            <a:ext cx="1732117" cy="236468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E2E4272-A4BE-5258-8613-EB572028DC5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92"/>
          <a:stretch/>
        </p:blipFill>
        <p:spPr>
          <a:xfrm>
            <a:off x="8731076" y="3954338"/>
            <a:ext cx="1800200" cy="319023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473C923-B7A5-478A-6A43-801164322E67}"/>
              </a:ext>
            </a:extLst>
          </p:cNvPr>
          <p:cNvSpPr txBox="1"/>
          <p:nvPr/>
        </p:nvSpPr>
        <p:spPr>
          <a:xfrm>
            <a:off x="614000" y="3954338"/>
            <a:ext cx="610656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Echafaudage: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 est monté par du personnel formé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 doit être réceptionné par une personne formée (demandeur)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Chaque entreprise s’assure que l’échafaudage répond à ses besoins</a:t>
            </a:r>
          </a:p>
          <a:p>
            <a:pPr marL="627063" marR="0" lvl="1" indent="-269875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Chaque entreprise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s’assure de la présence de la fiche de réception et effectue </a:t>
            </a:r>
            <a:r>
              <a:rPr kumimoji="0" lang="fr-FR" sz="1600" b="1" i="0" u="none" strike="noStrike" kern="1200" cap="none" spc="0" normalizeH="0" baseline="0" noProof="0" dirty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 vérification journalière</a:t>
            </a:r>
          </a:p>
          <a:p>
            <a:pPr marL="627063" marR="0" lvl="1" indent="-269875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lang="fr-FR" sz="1600" b="1" dirty="0">
                <a:solidFill>
                  <a:srgbClr val="FF0000"/>
                </a:solidFill>
              </a:rPr>
              <a:t>Interdiction d’accès tant que l’échafaudage n’est pas réceptionné!</a:t>
            </a:r>
            <a:endParaRPr kumimoji="0" lang="fr-FR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183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DEEE7E-AD65-B4EC-7455-850FC4966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17" y="754856"/>
            <a:ext cx="7713695" cy="431800"/>
          </a:xfrm>
        </p:spPr>
        <p:txBody>
          <a:bodyPr/>
          <a:lstStyle/>
          <a:p>
            <a:r>
              <a:rPr lang="fr-CH" sz="2400" dirty="0"/>
              <a:t>Vérification journalière de l’état d’un échafaudage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9655A1-5123-BD3F-4819-796F4B5FF3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132" y="1548383"/>
            <a:ext cx="10297144" cy="5832648"/>
          </a:xfrm>
        </p:spPr>
        <p:txBody>
          <a:bodyPr/>
          <a:lstStyle/>
          <a:p>
            <a:r>
              <a:rPr lang="fr-CH" b="0" dirty="0">
                <a:solidFill>
                  <a:srgbClr val="009FE3"/>
                </a:solidFill>
              </a:rPr>
              <a:t>Depuis sa réception, l’échafaudage a pu subir des dégradations liées:</a:t>
            </a:r>
          </a:p>
          <a:p>
            <a:endParaRPr lang="fr-CH" b="0" dirty="0"/>
          </a:p>
          <a:p>
            <a:pPr marL="647700" indent="-285750">
              <a:buFont typeface="Wingdings" panose="05000000000000000000" pitchFamily="2" charset="2"/>
              <a:buChar char="Ø"/>
            </a:pPr>
            <a:r>
              <a:rPr lang="fr-CH" b="0" dirty="0"/>
              <a:t>au vent</a:t>
            </a:r>
          </a:p>
          <a:p>
            <a:pPr marL="647700" indent="-285750">
              <a:buFont typeface="Wingdings" panose="05000000000000000000" pitchFamily="2" charset="2"/>
              <a:buChar char="Ø"/>
            </a:pPr>
            <a:r>
              <a:rPr lang="fr-CH" b="0" dirty="0"/>
              <a:t>à la variation des températures</a:t>
            </a:r>
          </a:p>
          <a:p>
            <a:pPr marL="647700" indent="-285750">
              <a:buFont typeface="Wingdings" panose="05000000000000000000" pitchFamily="2" charset="2"/>
              <a:buChar char="Ø"/>
            </a:pPr>
            <a:r>
              <a:rPr lang="fr-CH" b="0" dirty="0"/>
              <a:t>au démontage d’un élément par une autre entreprise</a:t>
            </a:r>
            <a:br>
              <a:rPr lang="fr-CH" b="0" dirty="0"/>
            </a:br>
            <a:r>
              <a:rPr lang="fr-CH" b="0" dirty="0"/>
              <a:t>(par exemple pour démonter un moteur)</a:t>
            </a:r>
          </a:p>
          <a:p>
            <a:pPr marL="647700" indent="-285750">
              <a:buFont typeface="Wingdings" panose="05000000000000000000" pitchFamily="2" charset="2"/>
              <a:buChar char="Ø"/>
            </a:pPr>
            <a:r>
              <a:rPr lang="fr-CH" b="0" dirty="0"/>
              <a:t>à un choc avec un engin</a:t>
            </a:r>
          </a:p>
          <a:p>
            <a:pPr marL="647700" indent="-285750">
              <a:buFont typeface="Wingdings" panose="05000000000000000000" pitchFamily="2" charset="2"/>
              <a:buChar char="Ø"/>
            </a:pPr>
            <a:r>
              <a:rPr lang="fr-CH" b="0" dirty="0"/>
              <a:t>à une dégradation des appuis au sol (pluie, …)</a:t>
            </a:r>
          </a:p>
          <a:p>
            <a:pPr marL="647700" indent="-285750">
              <a:buFont typeface="Wingdings" panose="05000000000000000000" pitchFamily="2" charset="2"/>
              <a:buChar char="Ø"/>
            </a:pPr>
            <a:r>
              <a:rPr lang="fr-CH" b="0" dirty="0"/>
              <a:t>à la surcharge des planches avec du matériel</a:t>
            </a:r>
          </a:p>
          <a:p>
            <a:pPr marL="647700" indent="-285750">
              <a:buFont typeface="Wingdings" panose="05000000000000000000" pitchFamily="2" charset="2"/>
              <a:buChar char="Ø"/>
            </a:pPr>
            <a:r>
              <a:rPr lang="fr-CH" b="0" dirty="0"/>
              <a:t>…</a:t>
            </a:r>
          </a:p>
          <a:p>
            <a:pPr marL="0" indent="0"/>
            <a:endParaRPr lang="fr-CH" b="0" dirty="0"/>
          </a:p>
          <a:p>
            <a:pPr marL="0" indent="0"/>
            <a:endParaRPr lang="fr-CH" b="0" dirty="0"/>
          </a:p>
          <a:p>
            <a:pPr marL="0" indent="0"/>
            <a:endParaRPr lang="fr-CH" b="0" dirty="0"/>
          </a:p>
          <a:p>
            <a:pPr marL="0" indent="0"/>
            <a:endParaRPr lang="fr-CH" b="0" dirty="0"/>
          </a:p>
          <a:p>
            <a:pPr marL="0" indent="0"/>
            <a:r>
              <a:rPr lang="fr-CH" sz="2000" b="0" dirty="0">
                <a:solidFill>
                  <a:srgbClr val="009FE3"/>
                </a:solidFill>
              </a:rPr>
              <a:t>Chaque jour le chef d’équipe de chaque entreprise qui utilise l’échafaudage doit procéder à la vérification journalière. Il atteste de cette vérification en indiquant, au verso de la feuille de libération, la date, son nom, le nom de son entreprise et sa signature.</a:t>
            </a:r>
          </a:p>
          <a:p>
            <a:pPr marL="0" indent="0"/>
            <a:endParaRPr lang="fr-CH" sz="2000" b="0" dirty="0">
              <a:solidFill>
                <a:srgbClr val="009FE3"/>
              </a:solidFill>
            </a:endParaRPr>
          </a:p>
        </p:txBody>
      </p:sp>
      <p:pic>
        <p:nvPicPr>
          <p:cNvPr id="1026" name="Image 1">
            <a:extLst>
              <a:ext uri="{FF2B5EF4-FFF2-40B4-BE49-F238E27FC236}">
                <a16:creationId xmlns:a16="http://schemas.microsoft.com/office/drawing/2014/main" id="{35AA8FD0-87A2-440A-FB58-56E561C17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00" y="1836415"/>
            <a:ext cx="3187402" cy="2979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Une image contenant texte, capture d’écran, Police, ligne&#10;&#10;Le contenu généré par l’IA peut être incorrect.">
            <a:extLst>
              <a:ext uri="{FF2B5EF4-FFF2-40B4-BE49-F238E27FC236}">
                <a16:creationId xmlns:a16="http://schemas.microsoft.com/office/drawing/2014/main" id="{5FBCC6ED-EC8B-0642-68EA-B5930967C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1" y="5013976"/>
            <a:ext cx="6753209" cy="9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343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10196" y="46826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002060"/>
                </a:solidFill>
              </a:rPr>
              <a:t>Accueil Sécurité &amp; Environnement des collaborateurs externes</a:t>
            </a:r>
            <a:endParaRPr lang="fr-FR" b="1" dirty="0">
              <a:solidFill>
                <a:srgbClr val="002060"/>
              </a:solidFill>
            </a:endParaRPr>
          </a:p>
        </p:txBody>
      </p:sp>
      <p:pic>
        <p:nvPicPr>
          <p:cNvPr id="9" name="Image 8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2E0D8A84-64E2-4E7D-A4CC-D467B99F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5" y="1749694"/>
            <a:ext cx="7761182" cy="532368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Levage</a:t>
            </a:r>
            <a:endParaRPr lang="fr-FR" sz="3400" dirty="0"/>
          </a:p>
        </p:txBody>
      </p:sp>
      <p:pic>
        <p:nvPicPr>
          <p:cNvPr id="3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875" l="9972" r="897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3935" r="28197"/>
          <a:stretch/>
        </p:blipFill>
        <p:spPr bwMode="auto">
          <a:xfrm>
            <a:off x="4914652" y="500786"/>
            <a:ext cx="819070" cy="935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662805" y="1660525"/>
            <a:ext cx="6052047" cy="2048097"/>
          </a:xfrm>
          <a:prstGeom prst="rect">
            <a:avLst/>
          </a:prstGeom>
        </p:spPr>
        <p:txBody>
          <a:bodyPr vert="horz" wrap="square" anchor="t">
            <a:no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Soyez vigilant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Balisez la zone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Faites respecter votre zone de levage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seul chef de levage parfaitement identifié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 jamais circuler sous une charge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138" y="3780631"/>
            <a:ext cx="3024188" cy="290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4892" y="1536528"/>
            <a:ext cx="291782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texte 2"/>
          <p:cNvSpPr txBox="1">
            <a:spLocks/>
          </p:cNvSpPr>
          <p:nvPr/>
        </p:nvSpPr>
        <p:spPr>
          <a:xfrm>
            <a:off x="4122564" y="5148783"/>
            <a:ext cx="6336704" cy="1318784"/>
          </a:xfrm>
          <a:prstGeom prst="rect">
            <a:avLst/>
          </a:prstGeom>
        </p:spPr>
        <p:txBody>
          <a:bodyPr vert="horz" wrap="square" anchor="t">
            <a:no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En fonction du type de levage, la rédaction d’un protocole ou d’un permis de levage est obligatoire. Il est rédigé avec Vigier</a:t>
            </a:r>
            <a:r>
              <a:rPr kumimoji="0" lang="fr-FR" b="0" i="1" u="none" strike="noStrike" kern="1200" cap="none" spc="0" normalizeH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Ciment</a:t>
            </a:r>
            <a:r>
              <a:rPr kumimoji="0" lang="fr-FR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, l’entreprise extérieure et le levageur avant le début des manœuvres</a:t>
            </a:r>
            <a:endParaRPr kumimoji="0" lang="fr-FR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46342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Espaces confinés</a:t>
            </a:r>
            <a:endParaRPr lang="fr-FR" sz="3400" dirty="0"/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682274" y="2216455"/>
            <a:ext cx="9849002" cy="358040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>
            <a:lvl1pPr marL="342876" indent="-342876" algn="l" defTabSz="914400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914400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914400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Permis </a:t>
            </a:r>
            <a:r>
              <a:rPr lang="fr-FR" dirty="0"/>
              <a:t>espace confiné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délivré par Vigier Ciment</a:t>
            </a:r>
          </a:p>
          <a:p>
            <a:pPr marL="342876" marR="0" lvl="0" indent="-342876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Pendant l’opération, il faut :</a:t>
            </a:r>
            <a:br>
              <a:rPr kumimoji="0" lang="fr-FR" alt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alt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95350" marR="0" lvl="2" indent="-268288" algn="l" defTabSz="439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Faire surveiller les opérations en permanence et ce jusqu’à la fin des travaux par une personne désignée munie d’un moyen d’alerte. Il lui est interdit de pénétrer dans l’espace confiné</a:t>
            </a:r>
            <a:b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895350" marR="0" lvl="2" indent="-268288" algn="l" defTabSz="439738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F497D">
                  <a:lumMod val="60000"/>
                  <a:lumOff val="40000"/>
                </a:srgbClr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Contrôler l’atmosphère pour éviter les risques d’asphyxie et/ou d’explosion</a:t>
            </a:r>
          </a:p>
        </p:txBody>
      </p:sp>
      <p:pic>
        <p:nvPicPr>
          <p:cNvPr id="4" name="Image 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141" y="1753593"/>
            <a:ext cx="1222047" cy="1710683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4600" y="2148541"/>
            <a:ext cx="1188181" cy="1416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278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Risque chimique</a:t>
            </a:r>
            <a:endParaRPr lang="fr-FR" sz="34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0487" y="517883"/>
            <a:ext cx="1268381" cy="908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675257" y="1620391"/>
            <a:ext cx="9495979" cy="5616624"/>
          </a:xfrm>
          <a:prstGeom prst="rect">
            <a:avLst/>
          </a:prstGeom>
        </p:spPr>
        <p:txBody>
          <a:bodyPr vert="horz" wrap="square" anchor="t">
            <a:no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fonction du type de travaux et de la zone d’intervention, vous pouvez être amené à rencontrer ces types de produits: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Port d’EPI adaptés obligatoire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Vous pouvez également être exposé à de la poussière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Port de protection respiratoire type FFP3 obligatoire 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Fiches de Données Sécurité (FDS) sont consultables. Adressez-vous à votre contact Vigier.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2744" y="2340471"/>
            <a:ext cx="5070180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Afficher l'image d'origi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2809" y="3004713"/>
            <a:ext cx="845367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5" b="100000" l="0" r="100000">
                        <a14:foregroundMark x1="32440" y1="54315" x2="55804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71506" y="5436815"/>
            <a:ext cx="719362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60286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Rayonnements ionisants</a:t>
            </a:r>
            <a:endParaRPr lang="fr-FR" sz="3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3" b="100000" l="699" r="97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14853" y="473625"/>
            <a:ext cx="1008112" cy="100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719138" y="1764407"/>
            <a:ext cx="9793088" cy="4885418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Ils peuvent être dangereux en cas de passage devant le faisceau.</a:t>
            </a:r>
            <a:endParaRPr kumimoji="0" lang="fr-FR" sz="2000" b="0" i="1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65000"/>
                </a:sys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zones concernées sont signalées par ce pictogramme: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 je dois intervenir dans une zone signalée, je m’assure auprès </a:t>
            </a:r>
            <a:r>
              <a:rPr lang="fr-FR" kern="0" dirty="0">
                <a:ea typeface="ＭＳ Ｐゴシック"/>
              </a:rPr>
              <a:t>du contact Vigier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 les mesures de prévention ont été réalisées (consignation des sources, …).</a:t>
            </a:r>
            <a:b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fr-FR" dirty="0"/>
              <a:t>Pour l’analyseur en ligne, je peux accéder au secteur surveillé seulement si le témoin lumineux est vert.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10" descr="Afficher l'image d'orig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5612" y="3152259"/>
            <a:ext cx="1447112" cy="126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afik 28">
            <a:extLst>
              <a:ext uri="{FF2B5EF4-FFF2-40B4-BE49-F238E27FC236}">
                <a16:creationId xmlns:a16="http://schemas.microsoft.com/office/drawing/2014/main" id="{2DC62FE4-66A5-D9D7-A527-96C6E7542D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596" y="6172060"/>
            <a:ext cx="545861" cy="9555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0025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Travaux par points chauds</a:t>
            </a:r>
            <a:endParaRPr lang="fr-FR" sz="3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262" l="2222" r="98889">
                        <a14:foregroundMark x1="61111" y1="6273" x2="61111" y2="6273"/>
                        <a14:foregroundMark x1="65556" y1="7749" x2="65556" y2="7749"/>
                        <a14:foregroundMark x1="64444" y1="7749" x2="69630" y2="11070"/>
                        <a14:foregroundMark x1="60741" y1="45756" x2="68889" y2="43911"/>
                        <a14:foregroundMark x1="68519" y1="38745" x2="71481" y2="42804"/>
                        <a14:backgroundMark x1="45556" y1="45387" x2="45556" y2="45387"/>
                        <a14:backgroundMark x1="45926" y1="42804" x2="43704" y2="46863"/>
                        <a14:backgroundMark x1="65926" y1="40590" x2="65926" y2="40590"/>
                        <a14:backgroundMark x1="40741" y1="52768" x2="40741" y2="527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868" y="414327"/>
            <a:ext cx="1058129" cy="10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3330476" y="2174552"/>
            <a:ext cx="7056784" cy="4270375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Définition: </a:t>
            </a: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65000"/>
                  </a:sys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Tous travaux générateurs d’étincelles et/ou de surfaces chaudes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Exemple: meulage, soudure, oxycoupage…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Permis de feu OBLIGATOIRE</a:t>
            </a:r>
          </a:p>
          <a:p>
            <a:pPr lvl="1" fontAlgn="auto">
              <a:spcAft>
                <a:spcPts val="0"/>
              </a:spcAft>
              <a:buFont typeface="Wingdings 3" panose="05040102010807070707" pitchFamily="18" charset="2"/>
              <a:buChar char="q"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A demander au contact Vigier</a:t>
            </a:r>
          </a:p>
          <a:p>
            <a:pPr lvl="1" fontAlgn="auto">
              <a:spcAft>
                <a:spcPts val="0"/>
              </a:spcAft>
              <a:buFont typeface="Wingdings 3" panose="05040102010807070707" pitchFamily="18" charset="2"/>
              <a:buChar char="q"/>
              <a:defRPr/>
            </a:pPr>
            <a:r>
              <a:rPr lang="fr-FR" dirty="0">
                <a:solidFill>
                  <a:sysClr val="windowText" lastClr="000000"/>
                </a:solidFill>
              </a:rPr>
              <a:t>Il est rédigé avec l’entreprise externe, le contact Vigier 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une personne autorisée à le signer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1" indent="0" algn="ctr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 permis de feu n’est valable que pour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opération, dans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zone et pour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UNE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seule entreprise extérieure.</a:t>
            </a:r>
          </a:p>
          <a:p>
            <a:pPr marL="0" marR="0" lvl="0" indent="0" algn="ctr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r>
              <a:rPr kumimoji="0" lang="fr-FR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validité : une journée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 descr="Afficher l'image d'origin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500">
                        <a14:foregroundMark x1="31500" y1="17000" x2="31500" y2="17000"/>
                        <a14:foregroundMark x1="4000" y1="6000" x2="40000" y2="46000"/>
                        <a14:foregroundMark x1="38500" y1="39000" x2="38500" y2="39000"/>
                        <a14:foregroundMark x1="27500" y1="7500" x2="50500" y2="21000"/>
                        <a14:foregroundMark x1="59000" y1="5000" x2="90000" y2="6000"/>
                        <a14:foregroundMark x1="23500" y1="19500" x2="39500" y2="16500"/>
                        <a14:foregroundMark x1="28500" y1="30500" x2="42000" y2="30500"/>
                        <a14:foregroundMark x1="19500" y1="39500" x2="13000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412" y="381984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188" y="2341654"/>
            <a:ext cx="2520000" cy="74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6585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Risque ATEX</a:t>
            </a:r>
            <a:endParaRPr lang="fr-FR" sz="3400" dirty="0"/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671089" y="1660525"/>
            <a:ext cx="9644163" cy="4856410"/>
          </a:xfrm>
          <a:prstGeom prst="rect">
            <a:avLst/>
          </a:prstGeom>
        </p:spPr>
        <p:txBody>
          <a:bodyPr vert="horz" wrap="square" anchor="t">
            <a:no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ATEX: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ATmosphère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b="0" i="0" u="none" strike="noStrike" kern="1200" cap="none" spc="0" normalizeH="0" baseline="0" noProof="0" dirty="0" err="1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EXplosive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b="0" i="1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65000"/>
                </a:sys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zones ATEX sont signalées par ce pictogramme:</a:t>
            </a: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Dans ces zones :</a:t>
            </a: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Pour tous travaux dans ces zones les mesures à prendre doivent être décrites dans le permis de travail (nettoyage, aération, matériel en adéquation, explosimètre…) </a:t>
            </a:r>
          </a:p>
        </p:txBody>
      </p:sp>
      <p:pic>
        <p:nvPicPr>
          <p:cNvPr id="4" name="Picture 2" descr="Afficher l'image d'origine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79940" y="2779716"/>
            <a:ext cx="983406" cy="89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Afficher l'image d'origin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283" y="435677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fficher l'image d'origine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16047" y="6228903"/>
            <a:ext cx="598605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fficher l'image d'origin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8548" y="4356775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Afficher l'image d'origine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47639" y="6228903"/>
            <a:ext cx="46259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803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Plan zones ATEX</a:t>
            </a:r>
            <a:endParaRPr lang="fr-FR" sz="3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58" b="96212" l="0" r="100000">
                        <a14:foregroundMark x1="69841" y1="33333" x2="69841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634732" y="468263"/>
            <a:ext cx="1208314" cy="125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882204" y="6372919"/>
            <a:ext cx="2520280" cy="72008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EE8DF557-2428-46FA-F435-0D776F3DD056}"/>
              </a:ext>
            </a:extLst>
          </p:cNvPr>
          <p:cNvGrpSpPr/>
          <p:nvPr/>
        </p:nvGrpSpPr>
        <p:grpSpPr>
          <a:xfrm>
            <a:off x="0" y="1693540"/>
            <a:ext cx="10693400" cy="5327451"/>
            <a:chOff x="0" y="1477516"/>
            <a:chExt cx="10693400" cy="532745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DB7B8E24-9322-E1F0-B678-3A48F0ECA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477516"/>
              <a:ext cx="10693400" cy="518675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8417EB5-873E-2329-4F5E-E3A031E63F5A}"/>
                </a:ext>
              </a:extLst>
            </p:cNvPr>
            <p:cNvSpPr/>
            <p:nvPr/>
          </p:nvSpPr>
          <p:spPr bwMode="auto">
            <a:xfrm>
              <a:off x="90116" y="5868863"/>
              <a:ext cx="2520280" cy="93610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9607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 err="1"/>
              <a:t>Coactivité</a:t>
            </a:r>
            <a:endParaRPr lang="fr-FR" sz="3400" dirty="0"/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671089" y="2174552"/>
            <a:ext cx="8564043" cy="2974231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Prenez connaissance des entreprises intervenants à proximité de vous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Ascenseurs / Montes charges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Respectez la charge maximale des  équipements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 bloquez pas les équipements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Renvoyez les ascenseurs / montes charges au rez-de-chaussée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à votre matériel (vol, dégradation…)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0836" y="4572719"/>
            <a:ext cx="3335826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891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Rangement et propreté</a:t>
            </a:r>
            <a:endParaRPr lang="fr-FR" sz="3400" dirty="0"/>
          </a:p>
        </p:txBody>
      </p:sp>
      <p:pic>
        <p:nvPicPr>
          <p:cNvPr id="3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2" b="99554" l="44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6820" y="506363"/>
            <a:ext cx="936104" cy="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671089" y="1959917"/>
            <a:ext cx="9716171" cy="4270375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 pas encombrer les zones de passages</a:t>
            </a:r>
            <a:b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Après chaque journée de travail rangez votre chantier, remettez en place les protections collectives ou balisez</a:t>
            </a:r>
            <a:b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defTabSz="914400" rtl="0" eaLnBrk="0" fontAlgn="base" latinLnBrk="0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Blip>
                <a:blip r:embed="rId5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la fin du chantier, le travail ne sera terminé que si le chantier est rangé, propre et </a:t>
            </a:r>
            <a:r>
              <a:rPr kumimoji="0" lang="fr-FR" altLang="fr-FR" sz="2000" b="0" i="0" u="none" strike="noStrike" kern="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toutes les protections collectives remises dans leur état d’origine (carters  de protection, garde-corps…)</a:t>
            </a: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692" y="4716735"/>
            <a:ext cx="242570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7806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Déchets/Environnement/Energie</a:t>
            </a:r>
            <a:endParaRPr lang="fr-FR" sz="3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9103" y="540390"/>
            <a:ext cx="801933" cy="87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882204" y="2877025"/>
            <a:ext cx="8943873" cy="2343766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 bennes de tri sont à votre disposition</a:t>
            </a:r>
          </a:p>
          <a:p>
            <a:pPr marL="627063" marR="0" lvl="1" indent="-269875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Respectez le tri</a:t>
            </a:r>
          </a:p>
          <a:p>
            <a:pPr marL="73001" marR="0" lvl="0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cas de déversement accidentel</a:t>
            </a:r>
          </a:p>
          <a:p>
            <a:pPr marL="627063" marR="0" lvl="1" indent="-269875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4"/>
              </a:buBlip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Appliquer la consigne en cas d’urgence</a:t>
            </a:r>
          </a:p>
          <a:p>
            <a:pPr marL="357188" lvl="1" indent="0" fontAlgn="auto">
              <a:spcAft>
                <a:spcPts val="0"/>
              </a:spcAft>
              <a:buNone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6900" y="2798999"/>
            <a:ext cx="2225675" cy="1125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60" b="93729" l="3704" r="100000">
                        <a14:foregroundMark x1="78272" y1="19802" x2="91605" y2="14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716" y="4123814"/>
            <a:ext cx="1723228" cy="1289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4860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title"/>
          </p:nvPr>
        </p:nvSpPr>
        <p:spPr>
          <a:xfrm>
            <a:off x="759990" y="540271"/>
            <a:ext cx="7627939" cy="864096"/>
          </a:xfrm>
        </p:spPr>
        <p:txBody>
          <a:bodyPr>
            <a:noAutofit/>
          </a:bodyPr>
          <a:lstStyle/>
          <a:p>
            <a:r>
              <a:rPr lang="fr-FR" sz="3400" dirty="0"/>
              <a:t>Accueil Sécurité &amp; Environnement</a:t>
            </a:r>
          </a:p>
        </p:txBody>
      </p:sp>
      <p:sp>
        <p:nvSpPr>
          <p:cNvPr id="6" name="Espace réservé du texte 4"/>
          <p:cNvSpPr txBox="1">
            <a:spLocks/>
          </p:cNvSpPr>
          <p:nvPr/>
        </p:nvSpPr>
        <p:spPr>
          <a:xfrm>
            <a:off x="666180" y="1620391"/>
            <a:ext cx="9627270" cy="5544616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objectifs de ce</a:t>
            </a:r>
            <a:r>
              <a:rPr lang="fr-FR" sz="2200" noProof="0" dirty="0">
                <a:solidFill>
                  <a:srgbClr val="002060"/>
                </a:solidFill>
              </a:rPr>
              <a:t>tte</a:t>
            </a:r>
            <a:r>
              <a:rPr lang="fr-FR" sz="2200" dirty="0">
                <a:solidFill>
                  <a:srgbClr val="002060"/>
                </a:solidFill>
              </a:rPr>
              <a:t> présentation sont de vous transmettre: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informations sur le plan de circulation, sur les risques,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Les conduites à tenir en cas d’accident ou d’incendie,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</a:t>
            </a:r>
            <a:r>
              <a:rPr kumimoji="0" lang="fr-FR" altLang="fr-FR" sz="17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localisation des</a:t>
            </a: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lieux de vie</a:t>
            </a:r>
            <a:r>
              <a:rPr kumimoji="0" lang="fr-FR" altLang="fr-FR" sz="17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endParaRPr kumimoji="0" lang="fr-FR" altLang="fr-FR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Et les principales règles de sécurité applicables sur le site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fr-CH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alt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Chaque salarié est responsable de sa sécurité et de sa santé ainsi que de celle des autres</a:t>
            </a:r>
          </a:p>
          <a:p>
            <a:pPr marL="1714382" lvl="4" indent="0" defTabSz="914400" fontAlgn="auto">
              <a:spcAft>
                <a:spcPts val="0"/>
              </a:spcAft>
              <a:buNone/>
              <a:defRPr/>
            </a:pPr>
            <a:r>
              <a:rPr lang="fr-FR" sz="2400" b="1" dirty="0">
                <a:solidFill>
                  <a:srgbClr val="002060"/>
                </a:solidFill>
              </a:rPr>
              <a:t>« L’exemplarité n’est pas une façon d’influencer, c’est la seule »</a:t>
            </a:r>
          </a:p>
          <a:p>
            <a:pPr marL="1714382" lvl="4" indent="0" defTabSz="914400" fontAlgn="auto">
              <a:spcAft>
                <a:spcPts val="0"/>
              </a:spcAft>
              <a:buNone/>
              <a:defRPr/>
            </a:pPr>
            <a:r>
              <a:rPr lang="fr-FR" sz="2400" b="1" dirty="0">
                <a:solidFill>
                  <a:srgbClr val="002060"/>
                </a:solidFill>
              </a:rPr>
              <a:t>					 Albert Schweitzer</a:t>
            </a:r>
            <a:endParaRPr kumimoji="0" lang="fr-F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altLang="fr-FR" sz="2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32889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68923B9-F6A7-1FEE-88CD-1AE461CD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8" y="1476374"/>
            <a:ext cx="9433048" cy="5890119"/>
          </a:xfrm>
          <a:prstGeom prst="rect">
            <a:avLst/>
          </a:prstGeom>
        </p:spPr>
      </p:pic>
      <p:pic>
        <p:nvPicPr>
          <p:cNvPr id="7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DE7A0E55-56FA-931C-C947-3058CCDD1D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4554612" y="3204567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CEA67DB3-79DF-759B-5A12-56272572AD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9091116" y="4716735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1BEA2C7C-B5AD-9DBD-09CB-0F680938B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8010996" y="4716735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D6A84084-8052-76D5-7529-93FD15ED7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6786860" y="4716735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852D02B4-57B4-6F5C-0EE2-4D8AEA00F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6032660" y="4308246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BE6C974E-2824-6BC2-A7EF-26C6E2E51B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6091020" y="4111421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3BBAF114-FD76-81CB-4A21-352F4EB83A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5202684" y="3754118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2AD8D362-024E-2E42-49CC-2A48495753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4554612" y="3473397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990E7A70-9105-2BAA-3D60-A257D16FDC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3978548" y="3281375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A01036AC-86B7-3B80-35C2-D73618E036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3818324" y="2988543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4859EBE5-0BE5-EA5C-9F70-69E31A403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7578948" y="6948983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81BCB74B-507B-CBF4-5E34-7CF0BB279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4610412" y="5220791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4FB617E0-D3BF-E5DF-29C1-61EBF43E7B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3402484" y="4378825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CD651B5B-906C-7207-7383-504F090DD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10243244" y="7257670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5FE8B20C-4345-27E6-4B79-6E6E6505E4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4266580" y="3754117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521992D5-C470-2528-28B9-7E9FC49B559F}"/>
              </a:ext>
            </a:extLst>
          </p:cNvPr>
          <p:cNvSpPr txBox="1">
            <a:spLocks/>
          </p:cNvSpPr>
          <p:nvPr/>
        </p:nvSpPr>
        <p:spPr bwMode="auto">
          <a:xfrm>
            <a:off x="882204" y="817419"/>
            <a:ext cx="7954812" cy="33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None/>
              <a:defRPr sz="2000" b="1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None/>
              <a:defRPr sz="18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2pPr>
            <a:lvl3pPr marL="9144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6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3pPr>
            <a:lvl4pPr marL="13716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4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4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5pPr>
            <a:lvl6pPr marL="22860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400" kern="0" dirty="0">
                <a:latin typeface="Arial"/>
              </a:rPr>
              <a:t>Zones fumeurs</a:t>
            </a:r>
            <a:endParaRPr lang="fr-CH" sz="2400" kern="0" dirty="0"/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273ED46-7918-8A18-B4DE-5A63A8FB41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8730" y="1522509"/>
            <a:ext cx="9457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Il est strictement interdit de fumer en dehors de ces zones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B3566EA-7A9F-B39A-569A-CFBE8D6EE0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6" y="4788743"/>
            <a:ext cx="2744140" cy="2546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205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7E202DD5-8BD1-035D-9850-E7ADA27B1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684" y="1953344"/>
            <a:ext cx="4536504" cy="4774918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6BC8914F-18CA-E2F1-476A-E18D2867C8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88" y="1980431"/>
            <a:ext cx="3312368" cy="4700233"/>
          </a:xfrm>
          <a:prstGeom prst="rect">
            <a:avLst/>
          </a:prstGeom>
        </p:spPr>
      </p:pic>
      <p:pic>
        <p:nvPicPr>
          <p:cNvPr id="4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CD5564AE-2839-E1E6-1E82-FE0B9219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1890316" y="4176930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A9E42C45-0FBE-84A3-6B21-26068A707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2322364" y="4644727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Zone Fumeur&quot; - Images et vidéos libres de droits | Adobe Stock">
            <a:extLst>
              <a:ext uri="{FF2B5EF4-FFF2-40B4-BE49-F238E27FC236}">
                <a16:creationId xmlns:a16="http://schemas.microsoft.com/office/drawing/2014/main" id="{218B03E8-9AA2-6B01-8CE9-5F328DCDC6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925" r="8000" b="26876"/>
          <a:stretch>
            <a:fillRect/>
          </a:stretch>
        </p:blipFill>
        <p:spPr bwMode="auto">
          <a:xfrm>
            <a:off x="6642844" y="3995693"/>
            <a:ext cx="144016" cy="15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C9450D39-579C-37AC-B917-B0C1CF620A56}"/>
              </a:ext>
            </a:extLst>
          </p:cNvPr>
          <p:cNvSpPr txBox="1">
            <a:spLocks/>
          </p:cNvSpPr>
          <p:nvPr/>
        </p:nvSpPr>
        <p:spPr bwMode="auto">
          <a:xfrm>
            <a:off x="882204" y="817419"/>
            <a:ext cx="7954812" cy="33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None/>
              <a:defRPr sz="2000" b="1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None/>
              <a:defRPr sz="18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2pPr>
            <a:lvl3pPr marL="9144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6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3pPr>
            <a:lvl4pPr marL="13716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4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4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5pPr>
            <a:lvl6pPr marL="22860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400" kern="0" dirty="0">
                <a:latin typeface="Arial"/>
              </a:rPr>
              <a:t>Zones fumeurs</a:t>
            </a:r>
            <a:endParaRPr lang="fr-CH" sz="2400" kern="0" dirty="0"/>
          </a:p>
        </p:txBody>
      </p:sp>
      <p:sp>
        <p:nvSpPr>
          <p:cNvPr id="9" name="Espace réservé du texte 4">
            <a:extLst>
              <a:ext uri="{FF2B5EF4-FFF2-40B4-BE49-F238E27FC236}">
                <a16:creationId xmlns:a16="http://schemas.microsoft.com/office/drawing/2014/main" id="{EC2B22E3-351D-1104-3493-9B2CAA76A8F1}"/>
              </a:ext>
            </a:extLst>
          </p:cNvPr>
          <p:cNvSpPr txBox="1">
            <a:spLocks/>
          </p:cNvSpPr>
          <p:nvPr/>
        </p:nvSpPr>
        <p:spPr bwMode="auto">
          <a:xfrm>
            <a:off x="738188" y="1593051"/>
            <a:ext cx="1728192" cy="33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None/>
              <a:defRPr sz="2000" b="1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None/>
              <a:defRPr sz="18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2pPr>
            <a:lvl3pPr marL="9144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6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3pPr>
            <a:lvl4pPr marL="13716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4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4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5pPr>
            <a:lvl6pPr marL="22860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400" kern="0" dirty="0" err="1">
                <a:latin typeface="Arial"/>
              </a:rPr>
              <a:t>Charuque</a:t>
            </a:r>
            <a:endParaRPr lang="fr-CH" sz="2400" kern="0" dirty="0"/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D8C86D3-5134-5B17-AB92-C8AAA2647C49}"/>
              </a:ext>
            </a:extLst>
          </p:cNvPr>
          <p:cNvSpPr txBox="1">
            <a:spLocks/>
          </p:cNvSpPr>
          <p:nvPr/>
        </p:nvSpPr>
        <p:spPr bwMode="auto">
          <a:xfrm>
            <a:off x="5202684" y="1593051"/>
            <a:ext cx="3960440" cy="331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None/>
              <a:defRPr sz="2000" b="1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1pPr>
            <a:lvl2pPr marL="4572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None/>
              <a:defRPr sz="18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2pPr>
            <a:lvl3pPr marL="9144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6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3pPr>
            <a:lvl4pPr marL="13716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4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4pPr>
            <a:lvl5pPr marL="1828800" indent="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None/>
              <a:defRPr sz="1400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5pPr>
            <a:lvl6pPr marL="22860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1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2400" kern="0" dirty="0">
                <a:latin typeface="Arial"/>
              </a:rPr>
              <a:t>Carrière de la </a:t>
            </a:r>
            <a:r>
              <a:rPr lang="fr-CH" sz="2400" kern="0" dirty="0" err="1">
                <a:latin typeface="Arial"/>
              </a:rPr>
              <a:t>Tscharner</a:t>
            </a:r>
            <a:endParaRPr lang="fr-CH" sz="2400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E44CF2-530B-4E4E-17E3-DF280894F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220" y="6719456"/>
            <a:ext cx="945728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Il est strictement interdit de fumer en dehors de ces zones</a:t>
            </a:r>
          </a:p>
        </p:txBody>
      </p:sp>
    </p:spTree>
    <p:extLst>
      <p:ext uri="{BB962C8B-B14F-4D97-AF65-F5344CB8AC3E}">
        <p14:creationId xmlns:p14="http://schemas.microsoft.com/office/powerpoint/2010/main" val="338732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Conduite à tenir en cas d’urgence</a:t>
            </a:r>
            <a:endParaRPr lang="fr-FR" sz="3400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4" b="100000" l="0" r="100000">
                        <a14:foregroundMark x1="47714" y1="24714" x2="56714" y2="24286"/>
                        <a14:foregroundMark x1="41857" y1="53857" x2="67857" y2="52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926" y="603523"/>
            <a:ext cx="720000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13584" y="1448117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Le N° d’urgence se trouve sur l’autocollant qui vous sera donné lors de votre venue sur site. Vous pouvez également le sauvegarder.</a:t>
            </a:r>
            <a:endParaRPr lang="fr-FR" sz="1600" dirty="0"/>
          </a:p>
        </p:txBody>
      </p:sp>
      <p:pic>
        <p:nvPicPr>
          <p:cNvPr id="6" name="Image 5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87D5794A-4DB6-310B-A709-0FFE85D5B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80" y="2030560"/>
            <a:ext cx="9289032" cy="533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9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Plan d’évacuation</a:t>
            </a:r>
            <a:endParaRPr lang="fr-FR" sz="3400" dirty="0"/>
          </a:p>
        </p:txBody>
      </p: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4C40E58C-4287-9B2B-81A6-BE732FF5F87A}"/>
              </a:ext>
            </a:extLst>
          </p:cNvPr>
          <p:cNvGrpSpPr/>
          <p:nvPr/>
        </p:nvGrpSpPr>
        <p:grpSpPr>
          <a:xfrm>
            <a:off x="378148" y="1474762"/>
            <a:ext cx="9163294" cy="5330006"/>
            <a:chOff x="378148" y="1474762"/>
            <a:chExt cx="9163294" cy="5330006"/>
          </a:xfrm>
        </p:grpSpPr>
        <p:grpSp>
          <p:nvGrpSpPr>
            <p:cNvPr id="59" name="Groupe 58">
              <a:extLst>
                <a:ext uri="{FF2B5EF4-FFF2-40B4-BE49-F238E27FC236}">
                  <a16:creationId xmlns:a16="http://schemas.microsoft.com/office/drawing/2014/main" id="{FEF0D8D7-AE45-4D57-A49E-FB9A5E14CE9B}"/>
                </a:ext>
              </a:extLst>
            </p:cNvPr>
            <p:cNvGrpSpPr/>
            <p:nvPr/>
          </p:nvGrpSpPr>
          <p:grpSpPr>
            <a:xfrm>
              <a:off x="625188" y="1474762"/>
              <a:ext cx="8916254" cy="5330006"/>
              <a:chOff x="625188" y="1474762"/>
              <a:chExt cx="8916254" cy="5330006"/>
            </a:xfrm>
          </p:grpSpPr>
          <p:pic>
            <p:nvPicPr>
              <p:cNvPr id="4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664" y="1670793"/>
                <a:ext cx="8572500" cy="51339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" name="Oval 7"/>
              <p:cNvSpPr>
                <a:spLocks noChangeArrowheads="1"/>
              </p:cNvSpPr>
              <p:nvPr/>
            </p:nvSpPr>
            <p:spPr bwMode="auto">
              <a:xfrm>
                <a:off x="7719764" y="5055343"/>
                <a:ext cx="360363" cy="32385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8"/>
              <p:cNvSpPr>
                <a:spLocks noChangeArrowheads="1"/>
              </p:cNvSpPr>
              <p:nvPr/>
            </p:nvSpPr>
            <p:spPr bwMode="auto">
              <a:xfrm>
                <a:off x="8080127" y="5163293"/>
                <a:ext cx="360362" cy="32385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Oval 9"/>
              <p:cNvSpPr>
                <a:spLocks noChangeArrowheads="1"/>
              </p:cNvSpPr>
              <p:nvPr/>
            </p:nvSpPr>
            <p:spPr bwMode="auto">
              <a:xfrm>
                <a:off x="8475414" y="5306168"/>
                <a:ext cx="252413" cy="252413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Oval 10"/>
              <p:cNvSpPr>
                <a:spLocks noChangeArrowheads="1"/>
              </p:cNvSpPr>
              <p:nvPr/>
            </p:nvSpPr>
            <p:spPr bwMode="auto">
              <a:xfrm>
                <a:off x="8764339" y="5379193"/>
                <a:ext cx="252413" cy="252413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11"/>
              <p:cNvSpPr>
                <a:spLocks noChangeArrowheads="1"/>
              </p:cNvSpPr>
              <p:nvPr/>
            </p:nvSpPr>
            <p:spPr bwMode="auto">
              <a:xfrm rot="1200000">
                <a:off x="9088189" y="5436343"/>
                <a:ext cx="73025" cy="12223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0" name="Rectangle 12"/>
              <p:cNvSpPr>
                <a:spLocks noChangeArrowheads="1"/>
              </p:cNvSpPr>
              <p:nvPr/>
            </p:nvSpPr>
            <p:spPr bwMode="auto">
              <a:xfrm rot="1260000">
                <a:off x="7861052" y="3185268"/>
                <a:ext cx="147637" cy="698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" name="Rectangle 13"/>
              <p:cNvSpPr>
                <a:spLocks noChangeArrowheads="1"/>
              </p:cNvSpPr>
              <p:nvPr/>
            </p:nvSpPr>
            <p:spPr bwMode="auto">
              <a:xfrm rot="1200000">
                <a:off x="8151564" y="2823318"/>
                <a:ext cx="73025" cy="12223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4"/>
              <p:cNvSpPr>
                <a:spLocks noChangeArrowheads="1"/>
              </p:cNvSpPr>
              <p:nvPr/>
            </p:nvSpPr>
            <p:spPr bwMode="auto">
              <a:xfrm rot="1200000">
                <a:off x="9088189" y="2102593"/>
                <a:ext cx="73025" cy="1222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Text Box 15"/>
              <p:cNvSpPr txBox="1">
                <a:spLocks noChangeArrowheads="1"/>
              </p:cNvSpPr>
              <p:nvPr/>
            </p:nvSpPr>
            <p:spPr bwMode="auto">
              <a:xfrm>
                <a:off x="8943727" y="1958131"/>
                <a:ext cx="368300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altLang="de-DE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215C</a:t>
                </a:r>
                <a:endParaRPr kumimoji="0" lang="de-DE" altLang="de-DE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Rectangle 16"/>
              <p:cNvSpPr>
                <a:spLocks noChangeArrowheads="1"/>
              </p:cNvSpPr>
              <p:nvPr/>
            </p:nvSpPr>
            <p:spPr bwMode="auto">
              <a:xfrm rot="1560000">
                <a:off x="5703639" y="4841031"/>
                <a:ext cx="550863" cy="21431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15" name="Picture 17" descr="E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0796" y="1474762"/>
                <a:ext cx="895726" cy="895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Rectangle 18"/>
              <p:cNvSpPr>
                <a:spLocks noChangeArrowheads="1"/>
              </p:cNvSpPr>
              <p:nvPr/>
            </p:nvSpPr>
            <p:spPr bwMode="auto">
              <a:xfrm rot="1560000">
                <a:off x="4363789" y="4514006"/>
                <a:ext cx="750888" cy="79375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Rectangle 19"/>
              <p:cNvSpPr>
                <a:spLocks noChangeArrowheads="1"/>
              </p:cNvSpPr>
              <p:nvPr/>
            </p:nvSpPr>
            <p:spPr bwMode="auto">
              <a:xfrm rot="1560000">
                <a:off x="4268539" y="4598143"/>
                <a:ext cx="863600" cy="7143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Rectangle 20"/>
              <p:cNvSpPr>
                <a:spLocks noChangeArrowheads="1"/>
              </p:cNvSpPr>
              <p:nvPr/>
            </p:nvSpPr>
            <p:spPr bwMode="auto">
              <a:xfrm rot="1560000">
                <a:off x="4551114" y="4663231"/>
                <a:ext cx="171450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Rectangle 21"/>
              <p:cNvSpPr>
                <a:spLocks noChangeArrowheads="1"/>
              </p:cNvSpPr>
              <p:nvPr/>
            </p:nvSpPr>
            <p:spPr bwMode="auto">
              <a:xfrm rot="1560000">
                <a:off x="4911477" y="4263181"/>
                <a:ext cx="171450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Rectangle 22"/>
              <p:cNvSpPr>
                <a:spLocks noChangeArrowheads="1"/>
              </p:cNvSpPr>
              <p:nvPr/>
            </p:nvSpPr>
            <p:spPr bwMode="auto">
              <a:xfrm rot="1560000">
                <a:off x="4476502" y="4115543"/>
                <a:ext cx="366712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Rectangle 23"/>
              <p:cNvSpPr>
                <a:spLocks noChangeArrowheads="1"/>
              </p:cNvSpPr>
              <p:nvPr/>
            </p:nvSpPr>
            <p:spPr bwMode="auto">
              <a:xfrm rot="1560000">
                <a:off x="4157414" y="3920281"/>
                <a:ext cx="334963" cy="5873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Rectangle 24"/>
              <p:cNvSpPr>
                <a:spLocks noChangeArrowheads="1"/>
              </p:cNvSpPr>
              <p:nvPr/>
            </p:nvSpPr>
            <p:spPr bwMode="auto">
              <a:xfrm rot="1560000">
                <a:off x="4243139" y="4120306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25"/>
              <p:cNvSpPr>
                <a:spLocks noChangeArrowheads="1"/>
              </p:cNvSpPr>
              <p:nvPr/>
            </p:nvSpPr>
            <p:spPr bwMode="auto">
              <a:xfrm rot="1560000">
                <a:off x="4058989" y="3775818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 26"/>
              <p:cNvSpPr>
                <a:spLocks noChangeArrowheads="1"/>
              </p:cNvSpPr>
              <p:nvPr/>
            </p:nvSpPr>
            <p:spPr bwMode="auto">
              <a:xfrm rot="1560000">
                <a:off x="2495302" y="3326556"/>
                <a:ext cx="144462" cy="7143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Rectangle 27"/>
              <p:cNvSpPr>
                <a:spLocks noChangeArrowheads="1"/>
              </p:cNvSpPr>
              <p:nvPr/>
            </p:nvSpPr>
            <p:spPr bwMode="auto">
              <a:xfrm rot="1560000">
                <a:off x="2098427" y="2964606"/>
                <a:ext cx="288925" cy="16192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28"/>
              <p:cNvSpPr>
                <a:spLocks noChangeArrowheads="1"/>
              </p:cNvSpPr>
              <p:nvPr/>
            </p:nvSpPr>
            <p:spPr bwMode="auto">
              <a:xfrm rot="900000">
                <a:off x="1095127" y="2318493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Rectangle 29"/>
              <p:cNvSpPr>
                <a:spLocks noChangeArrowheads="1"/>
              </p:cNvSpPr>
              <p:nvPr/>
            </p:nvSpPr>
            <p:spPr bwMode="auto">
              <a:xfrm rot="1560000">
                <a:off x="2103189" y="2032743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30"/>
              <p:cNvSpPr>
                <a:spLocks noChangeArrowheads="1"/>
              </p:cNvSpPr>
              <p:nvPr/>
            </p:nvSpPr>
            <p:spPr bwMode="auto">
              <a:xfrm rot="1560000">
                <a:off x="2084139" y="2174031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Rectangle 31"/>
              <p:cNvSpPr>
                <a:spLocks noChangeArrowheads="1"/>
              </p:cNvSpPr>
              <p:nvPr/>
            </p:nvSpPr>
            <p:spPr bwMode="auto">
              <a:xfrm rot="1560000">
                <a:off x="3163639" y="2534393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0" name="Rectangle 32"/>
              <p:cNvSpPr>
                <a:spLocks noChangeArrowheads="1"/>
              </p:cNvSpPr>
              <p:nvPr/>
            </p:nvSpPr>
            <p:spPr bwMode="auto">
              <a:xfrm rot="900000">
                <a:off x="2392114" y="2655043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33"/>
              <p:cNvSpPr>
                <a:spLocks noChangeArrowheads="1"/>
              </p:cNvSpPr>
              <p:nvPr/>
            </p:nvSpPr>
            <p:spPr bwMode="auto">
              <a:xfrm rot="900000">
                <a:off x="2801689" y="2799506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34"/>
              <p:cNvSpPr>
                <a:spLocks noChangeArrowheads="1"/>
              </p:cNvSpPr>
              <p:nvPr/>
            </p:nvSpPr>
            <p:spPr bwMode="auto">
              <a:xfrm rot="900000">
                <a:off x="3233489" y="2870943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 35"/>
              <p:cNvSpPr>
                <a:spLocks noChangeArrowheads="1"/>
              </p:cNvSpPr>
              <p:nvPr/>
            </p:nvSpPr>
            <p:spPr bwMode="auto">
              <a:xfrm rot="900000">
                <a:off x="3327152" y="2894756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36"/>
              <p:cNvSpPr>
                <a:spLocks noChangeArrowheads="1"/>
              </p:cNvSpPr>
              <p:nvPr/>
            </p:nvSpPr>
            <p:spPr bwMode="auto">
              <a:xfrm rot="900000">
                <a:off x="2679452" y="2247056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37"/>
              <p:cNvSpPr>
                <a:spLocks noChangeArrowheads="1"/>
              </p:cNvSpPr>
              <p:nvPr/>
            </p:nvSpPr>
            <p:spPr bwMode="auto">
              <a:xfrm rot="600000">
                <a:off x="822077" y="3896468"/>
                <a:ext cx="550862" cy="86360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Line 38"/>
              <p:cNvSpPr>
                <a:spLocks noChangeShapeType="1"/>
              </p:cNvSpPr>
              <p:nvPr/>
            </p:nvSpPr>
            <p:spPr bwMode="auto">
              <a:xfrm>
                <a:off x="1455489" y="3613893"/>
                <a:ext cx="71438" cy="720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7" name="Line 39"/>
              <p:cNvSpPr>
                <a:spLocks noChangeShapeType="1"/>
              </p:cNvSpPr>
              <p:nvPr/>
            </p:nvSpPr>
            <p:spPr bwMode="auto">
              <a:xfrm>
                <a:off x="1526927" y="3613893"/>
                <a:ext cx="71437" cy="720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8" name="Line 40"/>
              <p:cNvSpPr>
                <a:spLocks noChangeShapeType="1"/>
              </p:cNvSpPr>
              <p:nvPr/>
            </p:nvSpPr>
            <p:spPr bwMode="auto">
              <a:xfrm flipH="1">
                <a:off x="1526927" y="4334618"/>
                <a:ext cx="73025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9" name="Line 41"/>
              <p:cNvSpPr>
                <a:spLocks noChangeShapeType="1"/>
              </p:cNvSpPr>
              <p:nvPr/>
            </p:nvSpPr>
            <p:spPr bwMode="auto">
              <a:xfrm flipH="1">
                <a:off x="1453902" y="4334618"/>
                <a:ext cx="73025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0" name="Line 42"/>
              <p:cNvSpPr>
                <a:spLocks noChangeShapeType="1"/>
              </p:cNvSpPr>
              <p:nvPr/>
            </p:nvSpPr>
            <p:spPr bwMode="auto">
              <a:xfrm flipH="1">
                <a:off x="1168152" y="4766418"/>
                <a:ext cx="360362" cy="5762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1" name="Line 43"/>
              <p:cNvSpPr>
                <a:spLocks noChangeShapeType="1"/>
              </p:cNvSpPr>
              <p:nvPr/>
            </p:nvSpPr>
            <p:spPr bwMode="auto">
              <a:xfrm flipH="1">
                <a:off x="1095127" y="4766418"/>
                <a:ext cx="360362" cy="5762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55" name="AutoShape 67"/>
              <p:cNvSpPr>
                <a:spLocks noChangeArrowheads="1"/>
              </p:cNvSpPr>
              <p:nvPr/>
            </p:nvSpPr>
            <p:spPr bwMode="auto">
              <a:xfrm rot="12000000">
                <a:off x="6208464" y="3831381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AutoShape 68"/>
              <p:cNvSpPr>
                <a:spLocks noChangeArrowheads="1"/>
              </p:cNvSpPr>
              <p:nvPr/>
            </p:nvSpPr>
            <p:spPr bwMode="auto">
              <a:xfrm rot="12000000">
                <a:off x="6135439" y="4118718"/>
                <a:ext cx="287338" cy="198438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AutoShape 69"/>
              <p:cNvSpPr>
                <a:spLocks noChangeArrowheads="1"/>
              </p:cNvSpPr>
              <p:nvPr/>
            </p:nvSpPr>
            <p:spPr bwMode="auto">
              <a:xfrm rot="13200000">
                <a:off x="8080127" y="3542456"/>
                <a:ext cx="287337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AutoShape 70"/>
              <p:cNvSpPr>
                <a:spLocks noChangeArrowheads="1"/>
              </p:cNvSpPr>
              <p:nvPr/>
            </p:nvSpPr>
            <p:spPr bwMode="auto">
              <a:xfrm rot="3000000">
                <a:off x="8972302" y="4883893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AutoShape 72"/>
              <p:cNvSpPr>
                <a:spLocks noChangeArrowheads="1"/>
              </p:cNvSpPr>
              <p:nvPr/>
            </p:nvSpPr>
            <p:spPr bwMode="auto">
              <a:xfrm rot="16800000">
                <a:off x="1123702" y="2794743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AutoShape 73"/>
              <p:cNvSpPr>
                <a:spLocks noChangeArrowheads="1"/>
              </p:cNvSpPr>
              <p:nvPr/>
            </p:nvSpPr>
            <p:spPr bwMode="auto">
              <a:xfrm rot="1200000">
                <a:off x="1311027" y="3039218"/>
                <a:ext cx="287337" cy="198438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5" name="Line 77"/>
              <p:cNvSpPr>
                <a:spLocks noChangeShapeType="1"/>
              </p:cNvSpPr>
              <p:nvPr/>
            </p:nvSpPr>
            <p:spPr bwMode="auto">
              <a:xfrm>
                <a:off x="7576889" y="5342681"/>
                <a:ext cx="1582738" cy="504825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6" name="Line 78"/>
              <p:cNvSpPr>
                <a:spLocks noChangeShapeType="1"/>
              </p:cNvSpPr>
              <p:nvPr/>
            </p:nvSpPr>
            <p:spPr bwMode="auto">
              <a:xfrm flipH="1">
                <a:off x="9159627" y="5774481"/>
                <a:ext cx="73025" cy="73025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7" name="Line 79"/>
              <p:cNvSpPr>
                <a:spLocks noChangeShapeType="1"/>
              </p:cNvSpPr>
              <p:nvPr/>
            </p:nvSpPr>
            <p:spPr bwMode="auto">
              <a:xfrm flipH="1" flipV="1">
                <a:off x="7432427" y="5055343"/>
                <a:ext cx="144462" cy="287338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8" name="Line 80"/>
              <p:cNvSpPr>
                <a:spLocks noChangeShapeType="1"/>
              </p:cNvSpPr>
              <p:nvPr/>
            </p:nvSpPr>
            <p:spPr bwMode="auto">
              <a:xfrm flipH="1">
                <a:off x="7287964" y="5055343"/>
                <a:ext cx="144463" cy="0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71" name="Picture 8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7602" y="4982318"/>
                <a:ext cx="319087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2" name="Connecteur droit avec flèche 71"/>
              <p:cNvCxnSpPr/>
              <p:nvPr/>
            </p:nvCxnSpPr>
            <p:spPr>
              <a:xfrm>
                <a:off x="3471614" y="1886693"/>
                <a:ext cx="3455988" cy="100806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3333FF"/>
                </a:solidFill>
                <a:prstDash val="sysDot"/>
                <a:headEnd type="arrow"/>
                <a:tailEnd type="arrow"/>
              </a:ln>
              <a:effectLst/>
            </p:spPr>
          </p:cxnSp>
          <p:sp>
            <p:nvSpPr>
              <p:cNvPr id="73" name="Rectangle 24"/>
              <p:cNvSpPr>
                <a:spLocks noChangeArrowheads="1"/>
              </p:cNvSpPr>
              <p:nvPr/>
            </p:nvSpPr>
            <p:spPr bwMode="auto">
              <a:xfrm rot="1560000">
                <a:off x="4449514" y="3847256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74" name="Image 73"/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1353900" y="2494480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75" name="Image 74"/>
              <p:cNvPicPr>
                <a:picLocks noChangeAspect="1"/>
              </p:cNvPicPr>
              <p:nvPr/>
            </p:nvPicPr>
            <p:blipFill rotWithShape="1">
              <a:blip r:embed="rId6"/>
              <a:srcRect l="1745" t="1586" r="1745" b="2829"/>
              <a:stretch/>
            </p:blipFill>
            <p:spPr>
              <a:xfrm>
                <a:off x="9249702" y="4948187"/>
                <a:ext cx="291740" cy="288000"/>
              </a:xfrm>
              <a:prstGeom prst="rect">
                <a:avLst/>
              </a:prstGeom>
            </p:spPr>
          </p:pic>
          <p:pic>
            <p:nvPicPr>
              <p:cNvPr id="79" name="Image 78"/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3337883" y="3209897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80" name="Picture 17" descr="E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4275" y="4059878"/>
                <a:ext cx="307198" cy="30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Image 80"/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5108105" y="4067045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83" name="Picture 17" descr="E1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188" y="2577060"/>
                <a:ext cx="307198" cy="30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8" name="Connecteur droit avec flèche 87"/>
              <p:cNvCxnSpPr>
                <a:cxnSpLocks/>
                <a:stCxn id="15" idx="2"/>
                <a:endCxn id="80" idx="0"/>
              </p:cNvCxnSpPr>
              <p:nvPr/>
            </p:nvCxnSpPr>
            <p:spPr bwMode="auto">
              <a:xfrm flipH="1">
                <a:off x="5817874" y="2370488"/>
                <a:ext cx="840785" cy="168939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08A3CAD8-FAAE-458A-22FC-7DF3AEA410AC}"/>
                </a:ext>
              </a:extLst>
            </p:cNvPr>
            <p:cNvSpPr/>
            <p:nvPr/>
          </p:nvSpPr>
          <p:spPr bwMode="auto">
            <a:xfrm>
              <a:off x="378148" y="3564607"/>
              <a:ext cx="1456084" cy="21846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</p:grpSp>
      <p:sp>
        <p:nvSpPr>
          <p:cNvPr id="86" name="ZoneTexte 85">
            <a:extLst>
              <a:ext uri="{FF2B5EF4-FFF2-40B4-BE49-F238E27FC236}">
                <a16:creationId xmlns:a16="http://schemas.microsoft.com/office/drawing/2014/main" id="{D72B6B40-F93F-8F52-7E29-68FFF0CB535B}"/>
              </a:ext>
            </a:extLst>
          </p:cNvPr>
          <p:cNvSpPr txBox="1"/>
          <p:nvPr/>
        </p:nvSpPr>
        <p:spPr>
          <a:xfrm>
            <a:off x="162124" y="4228561"/>
            <a:ext cx="3661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800" b="1" dirty="0">
                <a:solidFill>
                  <a:srgbClr val="C00000"/>
                </a:solidFill>
              </a:rPr>
              <a:t>Uniquement si dégagement de fumées empêchant l’accès au point de rassemblement principal</a:t>
            </a:r>
          </a:p>
        </p:txBody>
      </p:sp>
      <p:cxnSp>
        <p:nvCxnSpPr>
          <p:cNvPr id="89" name="Connecteur droit avec flèche 88">
            <a:extLst>
              <a:ext uri="{FF2B5EF4-FFF2-40B4-BE49-F238E27FC236}">
                <a16:creationId xmlns:a16="http://schemas.microsoft.com/office/drawing/2014/main" id="{ABB75AAE-8444-BC83-6CBF-DA10B563ABCD}"/>
              </a:ext>
            </a:extLst>
          </p:cNvPr>
          <p:cNvCxnSpPr>
            <a:cxnSpLocks/>
            <a:endCxn id="83" idx="2"/>
          </p:cNvCxnSpPr>
          <p:nvPr/>
        </p:nvCxnSpPr>
        <p:spPr bwMode="auto">
          <a:xfrm flipH="1" flipV="1">
            <a:off x="778787" y="2884258"/>
            <a:ext cx="535465" cy="13443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92" name="ZoneTexte 91">
            <a:extLst>
              <a:ext uri="{FF2B5EF4-FFF2-40B4-BE49-F238E27FC236}">
                <a16:creationId xmlns:a16="http://schemas.microsoft.com/office/drawing/2014/main" id="{0D454EF0-873D-FE8C-329B-7404ABD4FD49}"/>
              </a:ext>
            </a:extLst>
          </p:cNvPr>
          <p:cNvSpPr txBox="1"/>
          <p:nvPr/>
        </p:nvSpPr>
        <p:spPr>
          <a:xfrm>
            <a:off x="7032191" y="1548383"/>
            <a:ext cx="3661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/>
              <a:t>Point de rassemblement principal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A149B80-68E0-4494-B1E5-9CD9A5E24D41}"/>
              </a:ext>
            </a:extLst>
          </p:cNvPr>
          <p:cNvGrpSpPr/>
          <p:nvPr/>
        </p:nvGrpSpPr>
        <p:grpSpPr>
          <a:xfrm>
            <a:off x="1182087" y="5708452"/>
            <a:ext cx="3673475" cy="1329765"/>
            <a:chOff x="1023689" y="5847506"/>
            <a:chExt cx="3673475" cy="1329765"/>
          </a:xfrm>
        </p:grpSpPr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1023689" y="5847506"/>
              <a:ext cx="3600450" cy="13202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1311027" y="6495206"/>
              <a:ext cx="215900" cy="14446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4" name="Picture 46" descr="E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027" y="6711106"/>
              <a:ext cx="2159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1311027" y="5918943"/>
              <a:ext cx="215900" cy="1444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1311027" y="6206281"/>
              <a:ext cx="201612" cy="14446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 Box 49"/>
            <p:cNvSpPr txBox="1">
              <a:spLocks noChangeArrowheads="1"/>
            </p:cNvSpPr>
            <p:nvPr/>
          </p:nvSpPr>
          <p:spPr bwMode="auto">
            <a:xfrm>
              <a:off x="1526927" y="5906243"/>
              <a:ext cx="720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Zone Ex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50"/>
            <p:cNvSpPr txBox="1">
              <a:spLocks noChangeArrowheads="1"/>
            </p:cNvSpPr>
            <p:nvPr/>
          </p:nvSpPr>
          <p:spPr bwMode="auto">
            <a:xfrm>
              <a:off x="1526927" y="6130081"/>
              <a:ext cx="144145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Zone avec substance combustible</a:t>
              </a:r>
              <a:endPara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 Box 51"/>
            <p:cNvSpPr txBox="1">
              <a:spLocks noChangeArrowheads="1"/>
            </p:cNvSpPr>
            <p:nvPr/>
          </p:nvSpPr>
          <p:spPr bwMode="auto">
            <a:xfrm>
              <a:off x="1526927" y="6482506"/>
              <a:ext cx="720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Explosifs</a:t>
              </a:r>
              <a:endPara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 Box 52"/>
            <p:cNvSpPr txBox="1">
              <a:spLocks noChangeArrowheads="1"/>
            </p:cNvSpPr>
            <p:nvPr/>
          </p:nvSpPr>
          <p:spPr bwMode="auto">
            <a:xfrm>
              <a:off x="1526927" y="6639668"/>
              <a:ext cx="1223962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Place rassemblement</a:t>
              </a:r>
              <a:endPara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57"/>
            <p:cNvSpPr txBox="1">
              <a:spLocks noChangeArrowheads="1"/>
            </p:cNvSpPr>
            <p:nvPr/>
          </p:nvSpPr>
          <p:spPr bwMode="auto">
            <a:xfrm>
              <a:off x="3255714" y="5918943"/>
              <a:ext cx="1079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Voie de fuite</a:t>
              </a:r>
              <a:endParaRPr kumimoji="0" lang="de-DE" altLang="de-DE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Line 63"/>
            <p:cNvSpPr>
              <a:spLocks noChangeShapeType="1"/>
            </p:cNvSpPr>
            <p:nvPr/>
          </p:nvSpPr>
          <p:spPr bwMode="auto">
            <a:xfrm>
              <a:off x="3039814" y="6063406"/>
              <a:ext cx="215900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AutoShape 64"/>
            <p:cNvSpPr>
              <a:spLocks noChangeArrowheads="1"/>
            </p:cNvSpPr>
            <p:nvPr/>
          </p:nvSpPr>
          <p:spPr bwMode="auto">
            <a:xfrm>
              <a:off x="3039814" y="6561881"/>
              <a:ext cx="287338" cy="198437"/>
            </a:xfrm>
            <a:prstGeom prst="rightArrow">
              <a:avLst>
                <a:gd name="adj1" fmla="val 50000"/>
                <a:gd name="adj2" fmla="val 362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 Box 65"/>
            <p:cNvSpPr txBox="1">
              <a:spLocks noChangeArrowheads="1"/>
            </p:cNvSpPr>
            <p:nvPr/>
          </p:nvSpPr>
          <p:spPr bwMode="auto">
            <a:xfrm>
              <a:off x="3265239" y="6541243"/>
              <a:ext cx="1079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Accès au site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 Box 81"/>
            <p:cNvSpPr txBox="1">
              <a:spLocks noChangeArrowheads="1"/>
            </p:cNvSpPr>
            <p:nvPr/>
          </p:nvSpPr>
          <p:spPr bwMode="auto">
            <a:xfrm>
              <a:off x="3255714" y="6195168"/>
              <a:ext cx="1295400" cy="365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Voie de fuite souterraine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Line 82"/>
            <p:cNvSpPr>
              <a:spLocks noChangeShapeType="1"/>
            </p:cNvSpPr>
            <p:nvPr/>
          </p:nvSpPr>
          <p:spPr bwMode="auto">
            <a:xfrm>
              <a:off x="3039814" y="6339631"/>
              <a:ext cx="244475" cy="1587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7" name="Image 76"/>
            <p:cNvPicPr>
              <a:picLocks noChangeAspect="1"/>
            </p:cNvPicPr>
            <p:nvPr/>
          </p:nvPicPr>
          <p:blipFill rotWithShape="1">
            <a:blip r:embed="rId7"/>
            <a:srcRect l="4076" t="909" r="5253" b="3364"/>
            <a:stretch/>
          </p:blipFill>
          <p:spPr>
            <a:xfrm>
              <a:off x="3002412" y="6827565"/>
              <a:ext cx="319847" cy="324000"/>
            </a:xfrm>
            <a:prstGeom prst="rect">
              <a:avLst/>
            </a:prstGeom>
          </p:spPr>
        </p:pic>
        <p:sp>
          <p:nvSpPr>
            <p:cNvPr id="78" name="Text Box 65"/>
            <p:cNvSpPr txBox="1">
              <a:spLocks noChangeArrowheads="1"/>
            </p:cNvSpPr>
            <p:nvPr/>
          </p:nvSpPr>
          <p:spPr bwMode="auto">
            <a:xfrm>
              <a:off x="3254127" y="6807939"/>
              <a:ext cx="14430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Poids maximal admissible sur le pont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3497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1"/>
          <p:cNvSpPr txBox="1">
            <a:spLocks/>
          </p:cNvSpPr>
          <p:nvPr/>
        </p:nvSpPr>
        <p:spPr bwMode="auto">
          <a:xfrm>
            <a:off x="738188" y="540271"/>
            <a:ext cx="7704856" cy="854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  <a:lvl2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9144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13716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18288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fr-CH" kern="0" dirty="0"/>
              <a:t>Hygiène et Santé - Principales mesures et recommandations</a:t>
            </a:r>
            <a:endParaRPr lang="fr-FR" kern="0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2D44A71-830F-A3B8-9369-21BDBC7232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" y="1548388"/>
            <a:ext cx="1717678" cy="177046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A6C59CE2-B125-2289-86FD-76BCD89A4B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621" y="1548383"/>
            <a:ext cx="1717678" cy="177047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1440C51-74E1-D3D8-8947-698746176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156" y="3530995"/>
            <a:ext cx="1717678" cy="1770473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35B9639C-4E80-3F42-8178-25A92EC52EEE}"/>
              </a:ext>
            </a:extLst>
          </p:cNvPr>
          <p:cNvSpPr txBox="1"/>
          <p:nvPr/>
        </p:nvSpPr>
        <p:spPr>
          <a:xfrm>
            <a:off x="2394373" y="3530995"/>
            <a:ext cx="23042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Porter un masque en cas de symptômes</a:t>
            </a:r>
          </a:p>
        </p:txBody>
      </p:sp>
      <p:pic>
        <p:nvPicPr>
          <p:cNvPr id="1026" name="Picture 2" descr="Bâtiment industriel modulaire pour bungalow vestiaire, salle de pause  modulaire">
            <a:extLst>
              <a:ext uri="{FF2B5EF4-FFF2-40B4-BE49-F238E27FC236}">
                <a16:creationId xmlns:a16="http://schemas.microsoft.com/office/drawing/2014/main" id="{D2BE46D7-0665-0A98-364C-7AC213C79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84" y="1548383"/>
            <a:ext cx="3546373" cy="23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t rutschigen Böden ist hier zu rechnen">
            <a:extLst>
              <a:ext uri="{FF2B5EF4-FFF2-40B4-BE49-F238E27FC236}">
                <a16:creationId xmlns:a16="http://schemas.microsoft.com/office/drawing/2014/main" id="{608395B6-F0B4-B7A6-079C-E57AB3A6F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08" y="4118766"/>
            <a:ext cx="3550323" cy="23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6B8A22B-3433-BFDC-AC4A-FB99A7D3A9A2}"/>
              </a:ext>
            </a:extLst>
          </p:cNvPr>
          <p:cNvSpPr txBox="1"/>
          <p:nvPr/>
        </p:nvSpPr>
        <p:spPr>
          <a:xfrm>
            <a:off x="8515069" y="4128500"/>
            <a:ext cx="203420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Respecter l’ordre et la propreté des vestiaires et locaux sanitaires</a:t>
            </a:r>
          </a:p>
        </p:txBody>
      </p:sp>
      <p:pic>
        <p:nvPicPr>
          <p:cNvPr id="1030" name="Picture 6" descr="👍 Pouce Vers Le Haut Emoji">
            <a:extLst>
              <a:ext uri="{FF2B5EF4-FFF2-40B4-BE49-F238E27FC236}">
                <a16:creationId xmlns:a16="http://schemas.microsoft.com/office/drawing/2014/main" id="{01962AA7-EBB5-28EE-1773-22731247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400" y="6564061"/>
            <a:ext cx="899542" cy="84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1149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738188" y="1476375"/>
            <a:ext cx="8712968" cy="3456384"/>
            <a:chOff x="268040" y="2196455"/>
            <a:chExt cx="10205487" cy="4086860"/>
          </a:xfrm>
        </p:grpSpPr>
        <p:pic>
          <p:nvPicPr>
            <p:cNvPr id="5" name="Image 4" descr="Welcome to Technotrade Import-Export GmbH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273" r="5128" b="68203"/>
            <a:stretch/>
          </p:blipFill>
          <p:spPr bwMode="auto">
            <a:xfrm>
              <a:off x="306140" y="2196455"/>
              <a:ext cx="1838325" cy="31051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Rectangle à coins arrondis 5"/>
            <p:cNvSpPr/>
            <p:nvPr/>
          </p:nvSpPr>
          <p:spPr>
            <a:xfrm>
              <a:off x="268040" y="5415905"/>
              <a:ext cx="1911985" cy="381000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CH" sz="1400" b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EXCELLENT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7" name="Image 6" descr="Welcome to Technotrade Import-Export GmbH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8" t="34623" r="57917" b="35238"/>
            <a:stretch/>
          </p:blipFill>
          <p:spPr bwMode="auto">
            <a:xfrm>
              <a:off x="2394372" y="2359015"/>
              <a:ext cx="1942465" cy="294259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Rectangle à coins arrondis 7"/>
            <p:cNvSpPr/>
            <p:nvPr/>
          </p:nvSpPr>
          <p:spPr>
            <a:xfrm>
              <a:off x="2365797" y="5377805"/>
              <a:ext cx="2009775" cy="447675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CH" sz="1400" b="1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BON / SATISFAISANT</a:t>
              </a:r>
              <a:endParaRPr lang="fr-FR" sz="110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Image 8" descr="Welcome to Technotrade Import-Export GmbH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5" t="34136" r="3553" b="35140"/>
            <a:stretch/>
          </p:blipFill>
          <p:spPr bwMode="auto">
            <a:xfrm>
              <a:off x="4625479" y="2359015"/>
              <a:ext cx="1905000" cy="29997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Rectangle à coins arrondis 9"/>
            <p:cNvSpPr/>
            <p:nvPr/>
          </p:nvSpPr>
          <p:spPr>
            <a:xfrm>
              <a:off x="4483874" y="5407015"/>
              <a:ext cx="2302986" cy="85725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CH" sz="12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MOYEN</a:t>
              </a:r>
              <a:endParaRPr lang="fr-FR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CH" sz="12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Air ambiant pollué</a:t>
              </a:r>
              <a:endParaRPr lang="fr-FR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CH" sz="12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Aération </a:t>
              </a:r>
              <a:r>
                <a:rPr lang="fr-CH" sz="1200" b="1" u="sng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recommandée</a:t>
              </a:r>
              <a:endParaRPr lang="fr-FR" sz="105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Image 10" descr="Welcome to Technotrade Import-Export GmbH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3" t="67003" r="58295" b="2074"/>
            <a:stretch/>
          </p:blipFill>
          <p:spPr bwMode="auto">
            <a:xfrm>
              <a:off x="6714852" y="2339965"/>
              <a:ext cx="1876425" cy="30181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2" name="Image 11" descr="Welcome to Technotrade Import-Export GmbH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85" t="67003" r="4520" b="2074"/>
            <a:stretch/>
          </p:blipFill>
          <p:spPr bwMode="auto">
            <a:xfrm>
              <a:off x="8626312" y="2339965"/>
              <a:ext cx="1847215" cy="301815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3" name="Rectangle à coins arrondis 12"/>
            <p:cNvSpPr/>
            <p:nvPr/>
          </p:nvSpPr>
          <p:spPr>
            <a:xfrm>
              <a:off x="7434932" y="5407015"/>
              <a:ext cx="2343150" cy="8763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CH" sz="12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MAUVAIS</a:t>
              </a:r>
              <a:endParaRPr lang="fr-FR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CH" sz="12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Air ambiant très pollué</a:t>
              </a:r>
              <a:endParaRPr lang="fr-FR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0"/>
                </a:spcAft>
              </a:pPr>
              <a:r>
                <a:rPr lang="fr-CH" sz="1200" b="1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Aération </a:t>
              </a:r>
              <a:r>
                <a:rPr lang="fr-CH" sz="1200" b="1" u="sng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nécessaire</a:t>
              </a:r>
              <a:endParaRPr lang="fr-FR" sz="105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738188" y="540271"/>
            <a:ext cx="7704856" cy="854968"/>
          </a:xfrm>
        </p:spPr>
        <p:txBody>
          <a:bodyPr/>
          <a:lstStyle/>
          <a:p>
            <a:pPr algn="ctr"/>
            <a:r>
              <a:rPr lang="fr-CH" sz="3200" dirty="0"/>
              <a:t>Bon comportement dans les salles de réunions</a:t>
            </a:r>
            <a:endParaRPr lang="fr-FR" sz="3200" dirty="0"/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r="26192" b="5558"/>
          <a:stretch/>
        </p:blipFill>
        <p:spPr>
          <a:xfrm rot="5400000">
            <a:off x="850584" y="4604339"/>
            <a:ext cx="2396958" cy="26217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382744" y="5834494"/>
            <a:ext cx="6050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600" dirty="0"/>
              <a:t>Exemple le 10.12.2021 dans la salle des Anciens Bureaux lors de la formation caristes (6 personnes présentes dans la pièce)</a:t>
            </a:r>
          </a:p>
        </p:txBody>
      </p:sp>
      <p:cxnSp>
        <p:nvCxnSpPr>
          <p:cNvPr id="4" name="Connecteur droit avec flèche 3"/>
          <p:cNvCxnSpPr/>
          <p:nvPr/>
        </p:nvCxnSpPr>
        <p:spPr bwMode="auto">
          <a:xfrm flipV="1">
            <a:off x="2340192" y="4788743"/>
            <a:ext cx="2118174" cy="93610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99470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0" y="1764407"/>
            <a:ext cx="10153128" cy="4851302"/>
          </a:xfrm>
          <a:prstGeom prst="rect">
            <a:avLst/>
          </a:prstGeom>
        </p:spPr>
      </p:pic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/>
              <a:t>Merci de votre attention</a:t>
            </a:r>
            <a:endParaRPr lang="fr-FR" sz="3400" dirty="0"/>
          </a:p>
        </p:txBody>
      </p:sp>
    </p:spTree>
    <p:extLst>
      <p:ext uri="{BB962C8B-B14F-4D97-AF65-F5344CB8AC3E}">
        <p14:creationId xmlns:p14="http://schemas.microsoft.com/office/powerpoint/2010/main" val="196402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title"/>
          </p:nvPr>
        </p:nvSpPr>
        <p:spPr>
          <a:xfrm>
            <a:off x="759990" y="540271"/>
            <a:ext cx="7627939" cy="864096"/>
          </a:xfrm>
        </p:spPr>
        <p:txBody>
          <a:bodyPr>
            <a:noAutofit/>
          </a:bodyPr>
          <a:lstStyle/>
          <a:p>
            <a:r>
              <a:rPr lang="fr-FR" sz="3400" dirty="0"/>
              <a:t>Accueil Sécurité &amp; Environnement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990" y="1548383"/>
            <a:ext cx="4480390" cy="554461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6860" y="4788743"/>
            <a:ext cx="2971800" cy="2200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18708" y="1548383"/>
            <a:ext cx="53467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b="1" dirty="0"/>
              <a:t>La sécurité et la santé des collaborateurs constituent une priorité absolue pour Vigier : ils doivent tous rentrer chez eux en aussi bonne santé qu’à leur arrivée au travail.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421077" y="3839140"/>
            <a:ext cx="42723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050" i="1" dirty="0"/>
              <a:t>Extrait de l’engagement de Vigier en faveur de la sécurité et la santé</a:t>
            </a:r>
            <a:endParaRPr lang="fr-FR" sz="1050" i="1" dirty="0"/>
          </a:p>
        </p:txBody>
      </p:sp>
    </p:spTree>
    <p:extLst>
      <p:ext uri="{BB962C8B-B14F-4D97-AF65-F5344CB8AC3E}">
        <p14:creationId xmlns:p14="http://schemas.microsoft.com/office/powerpoint/2010/main" val="414093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78C7DE-A854-4222-376F-D856C3642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32" y="1495425"/>
            <a:ext cx="10456168" cy="5421952"/>
          </a:xfr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DBF6E54-2C8B-7A99-CEA7-11E26FA9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759972"/>
            <a:ext cx="7652286" cy="431800"/>
          </a:xfrm>
        </p:spPr>
        <p:txBody>
          <a:bodyPr/>
          <a:lstStyle/>
          <a:p>
            <a:r>
              <a:rPr lang="fr-CH" sz="3400" dirty="0"/>
              <a:t>Plan de circulation sur le site</a:t>
            </a:r>
          </a:p>
        </p:txBody>
      </p:sp>
      <p:sp>
        <p:nvSpPr>
          <p:cNvPr id="8" name="Zone de texte 2">
            <a:extLst>
              <a:ext uri="{FF2B5EF4-FFF2-40B4-BE49-F238E27FC236}">
                <a16:creationId xmlns:a16="http://schemas.microsoft.com/office/drawing/2014/main" id="{B1A25E26-9981-4B7F-3DF9-D61E0604A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32" y="5777394"/>
            <a:ext cx="3419158" cy="1139983"/>
          </a:xfrm>
          <a:prstGeom prst="rect">
            <a:avLst/>
          </a:prstGeom>
          <a:solidFill>
            <a:schemeClr val="bg1">
              <a:lumMod val="50000"/>
              <a:alpha val="98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Réception /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Empfang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Logistique – Expédition /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Logistik</a:t>
            </a: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Spedition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Halle bois /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Holzhalle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Huiles – eaux chargées /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Altöl</a:t>
            </a: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Chlöpfwasser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eptagone 8">
            <a:extLst>
              <a:ext uri="{FF2B5EF4-FFF2-40B4-BE49-F238E27FC236}">
                <a16:creationId xmlns:a16="http://schemas.microsoft.com/office/drawing/2014/main" id="{CE040231-2F0B-F762-6D12-085142C2086E}"/>
              </a:ext>
            </a:extLst>
          </p:cNvPr>
          <p:cNvSpPr/>
          <p:nvPr/>
        </p:nvSpPr>
        <p:spPr>
          <a:xfrm>
            <a:off x="6099493" y="3623151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DB19E8-B570-1205-6625-6E847E03E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56" y="3159601"/>
            <a:ext cx="175260" cy="1752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368389-97AF-ED16-A4DE-E86EFAF24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0000">
            <a:off x="5132997" y="2703226"/>
            <a:ext cx="194310" cy="194310"/>
          </a:xfrm>
          <a:prstGeom prst="rect">
            <a:avLst/>
          </a:prstGeom>
        </p:spPr>
      </p:pic>
      <p:sp>
        <p:nvSpPr>
          <p:cNvPr id="13" name="Heptagone 12">
            <a:extLst>
              <a:ext uri="{FF2B5EF4-FFF2-40B4-BE49-F238E27FC236}">
                <a16:creationId xmlns:a16="http://schemas.microsoft.com/office/drawing/2014/main" id="{993D4C24-E3C3-915D-28FD-7510D99C4D24}"/>
              </a:ext>
            </a:extLst>
          </p:cNvPr>
          <p:cNvSpPr/>
          <p:nvPr/>
        </p:nvSpPr>
        <p:spPr>
          <a:xfrm>
            <a:off x="8301513" y="3812857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eptagone 13">
            <a:extLst>
              <a:ext uri="{FF2B5EF4-FFF2-40B4-BE49-F238E27FC236}">
                <a16:creationId xmlns:a16="http://schemas.microsoft.com/office/drawing/2014/main" id="{38049F1B-8426-0DEA-76B6-0F6EE6A84138}"/>
              </a:ext>
            </a:extLst>
          </p:cNvPr>
          <p:cNvSpPr/>
          <p:nvPr/>
        </p:nvSpPr>
        <p:spPr>
          <a:xfrm>
            <a:off x="2975292" y="3159601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eptagone 14">
            <a:extLst>
              <a:ext uri="{FF2B5EF4-FFF2-40B4-BE49-F238E27FC236}">
                <a16:creationId xmlns:a16="http://schemas.microsoft.com/office/drawing/2014/main" id="{F2B2E2A5-586F-0F86-3C04-E54A48E21C2D}"/>
              </a:ext>
            </a:extLst>
          </p:cNvPr>
          <p:cNvSpPr/>
          <p:nvPr/>
        </p:nvSpPr>
        <p:spPr>
          <a:xfrm>
            <a:off x="6826915" y="5496089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eptagone 15">
            <a:extLst>
              <a:ext uri="{FF2B5EF4-FFF2-40B4-BE49-F238E27FC236}">
                <a16:creationId xmlns:a16="http://schemas.microsoft.com/office/drawing/2014/main" id="{7602A3C5-9031-3981-5A91-310D306859E3}"/>
              </a:ext>
            </a:extLst>
          </p:cNvPr>
          <p:cNvSpPr/>
          <p:nvPr/>
        </p:nvSpPr>
        <p:spPr>
          <a:xfrm>
            <a:off x="6612156" y="4406742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fr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231EC5-DE3B-666B-75FC-042380918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96" y="4640422"/>
            <a:ext cx="269240" cy="2692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0C4915-B7A3-144A-E1BB-6F4FBB008D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51" y="4338003"/>
            <a:ext cx="194310" cy="194310"/>
          </a:xfrm>
          <a:prstGeom prst="rect">
            <a:avLst/>
          </a:prstGeom>
        </p:spPr>
      </p:pic>
      <p:cxnSp>
        <p:nvCxnSpPr>
          <p:cNvPr id="23" name="AutoShape 34">
            <a:extLst>
              <a:ext uri="{FF2B5EF4-FFF2-40B4-BE49-F238E27FC236}">
                <a16:creationId xmlns:a16="http://schemas.microsoft.com/office/drawing/2014/main" id="{109A1F64-EB09-FA2D-1B2D-568E4A653BC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64870" y="3030378"/>
            <a:ext cx="340753" cy="59277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E45F1EF0-2DBA-6CD8-BC52-778B109B8A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747">
            <a:off x="4772277" y="3225958"/>
            <a:ext cx="194310" cy="194310"/>
          </a:xfrm>
          <a:prstGeom prst="rect">
            <a:avLst/>
          </a:prstGeom>
        </p:spPr>
      </p:pic>
      <p:cxnSp>
        <p:nvCxnSpPr>
          <p:cNvPr id="25" name="AutoShape 36">
            <a:extLst>
              <a:ext uri="{FF2B5EF4-FFF2-40B4-BE49-F238E27FC236}">
                <a16:creationId xmlns:a16="http://schemas.microsoft.com/office/drawing/2014/main" id="{5E5E4982-2DF5-4335-CCC6-DFCD88E46F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00576" y="2917198"/>
            <a:ext cx="167640" cy="647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>
            <a:extLst>
              <a:ext uri="{FF2B5EF4-FFF2-40B4-BE49-F238E27FC236}">
                <a16:creationId xmlns:a16="http://schemas.microsoft.com/office/drawing/2014/main" id="{F17CA9B6-71F8-E349-6DE7-4271076DE71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83405" y="2244632"/>
            <a:ext cx="653913" cy="238951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5">
            <a:extLst>
              <a:ext uri="{FF2B5EF4-FFF2-40B4-BE49-F238E27FC236}">
                <a16:creationId xmlns:a16="http://schemas.microsoft.com/office/drawing/2014/main" id="{14558EE5-7F1F-C9FA-A78B-760231F0E1F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866765" y="3195637"/>
            <a:ext cx="845185" cy="41719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4">
            <a:extLst>
              <a:ext uri="{FF2B5EF4-FFF2-40B4-BE49-F238E27FC236}">
                <a16:creationId xmlns:a16="http://schemas.microsoft.com/office/drawing/2014/main" id="{9F07B084-6662-F9BE-D7D4-9CB2D9FC17F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27907" y="3619023"/>
            <a:ext cx="1077913" cy="42751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2">
            <a:extLst>
              <a:ext uri="{FF2B5EF4-FFF2-40B4-BE49-F238E27FC236}">
                <a16:creationId xmlns:a16="http://schemas.microsoft.com/office/drawing/2014/main" id="{9E806FE7-A6C2-26B2-0B8C-297DA0DBA76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77332" y="4091147"/>
            <a:ext cx="1038225" cy="20002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37">
            <a:extLst>
              <a:ext uri="{FF2B5EF4-FFF2-40B4-BE49-F238E27FC236}">
                <a16:creationId xmlns:a16="http://schemas.microsoft.com/office/drawing/2014/main" id="{6A62BD52-78A5-C705-AAC1-3EB55B19A2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27426" y="3020116"/>
            <a:ext cx="394335" cy="18986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34">
            <a:extLst>
              <a:ext uri="{FF2B5EF4-FFF2-40B4-BE49-F238E27FC236}">
                <a16:creationId xmlns:a16="http://schemas.microsoft.com/office/drawing/2014/main" id="{1FD64786-37AA-810F-6B67-F209CE02C63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92674" y="3679649"/>
            <a:ext cx="346795" cy="69758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17">
            <a:extLst>
              <a:ext uri="{FF2B5EF4-FFF2-40B4-BE49-F238E27FC236}">
                <a16:creationId xmlns:a16="http://schemas.microsoft.com/office/drawing/2014/main" id="{B2BAAE3C-9211-AAA6-BB91-CE8E5813577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06246" y="3910363"/>
            <a:ext cx="1026160" cy="480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16">
            <a:extLst>
              <a:ext uri="{FF2B5EF4-FFF2-40B4-BE49-F238E27FC236}">
                <a16:creationId xmlns:a16="http://schemas.microsoft.com/office/drawing/2014/main" id="{3E4E9EF4-A705-F4C6-2979-D7D022187E3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659950" y="3323113"/>
            <a:ext cx="538854" cy="58145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15">
            <a:extLst>
              <a:ext uri="{FF2B5EF4-FFF2-40B4-BE49-F238E27FC236}">
                <a16:creationId xmlns:a16="http://schemas.microsoft.com/office/drawing/2014/main" id="{136B2704-7F79-3A1C-BDA7-9CD8D309BF5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61796" y="2929629"/>
            <a:ext cx="569718" cy="38637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14">
            <a:extLst>
              <a:ext uri="{FF2B5EF4-FFF2-40B4-BE49-F238E27FC236}">
                <a16:creationId xmlns:a16="http://schemas.microsoft.com/office/drawing/2014/main" id="{7D02E830-5EDC-66CA-1226-76B1B2AF75E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15806" y="2697774"/>
            <a:ext cx="711200" cy="226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13">
            <a:extLst>
              <a:ext uri="{FF2B5EF4-FFF2-40B4-BE49-F238E27FC236}">
                <a16:creationId xmlns:a16="http://schemas.microsoft.com/office/drawing/2014/main" id="{4C2B5953-B93B-D40D-D317-70B0BFF2B12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0492" y="2161195"/>
            <a:ext cx="62865" cy="4838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12">
            <a:extLst>
              <a:ext uri="{FF2B5EF4-FFF2-40B4-BE49-F238E27FC236}">
                <a16:creationId xmlns:a16="http://schemas.microsoft.com/office/drawing/2014/main" id="{8D7B9AC6-532D-2A0B-2C61-450B96A0C7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63357" y="1835440"/>
            <a:ext cx="58420" cy="32575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11">
            <a:extLst>
              <a:ext uri="{FF2B5EF4-FFF2-40B4-BE49-F238E27FC236}">
                <a16:creationId xmlns:a16="http://schemas.microsoft.com/office/drawing/2014/main" id="{F6F58CCA-D866-F4F8-7B75-FB2473624C8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41866" y="1795467"/>
            <a:ext cx="129540" cy="3997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10">
            <a:extLst>
              <a:ext uri="{FF2B5EF4-FFF2-40B4-BE49-F238E27FC236}">
                <a16:creationId xmlns:a16="http://schemas.microsoft.com/office/drawing/2014/main" id="{E9FEF116-EB2B-BF69-2AAC-D1D106F5A8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1495" y="1814659"/>
            <a:ext cx="804055" cy="128866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8">
            <a:extLst>
              <a:ext uri="{FF2B5EF4-FFF2-40B4-BE49-F238E27FC236}">
                <a16:creationId xmlns:a16="http://schemas.microsoft.com/office/drawing/2014/main" id="{F6C9ED56-FE20-4EC0-8819-1D10740061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09651" y="1952256"/>
            <a:ext cx="696595" cy="23477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7">
            <a:extLst>
              <a:ext uri="{FF2B5EF4-FFF2-40B4-BE49-F238E27FC236}">
                <a16:creationId xmlns:a16="http://schemas.microsoft.com/office/drawing/2014/main" id="{4E5D1B06-9A03-EAD3-9183-924224AED7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172" y="2187031"/>
            <a:ext cx="1724404" cy="68314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40">
            <a:extLst>
              <a:ext uri="{FF2B5EF4-FFF2-40B4-BE49-F238E27FC236}">
                <a16:creationId xmlns:a16="http://schemas.microsoft.com/office/drawing/2014/main" id="{12206C92-59E7-AF51-8B04-84401928FD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48366" y="3217068"/>
            <a:ext cx="714375" cy="35242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41">
            <a:extLst>
              <a:ext uri="{FF2B5EF4-FFF2-40B4-BE49-F238E27FC236}">
                <a16:creationId xmlns:a16="http://schemas.microsoft.com/office/drawing/2014/main" id="{338FA362-6C5A-9847-23AE-144B167473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22148" y="3586002"/>
            <a:ext cx="725805" cy="34925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42">
            <a:extLst>
              <a:ext uri="{FF2B5EF4-FFF2-40B4-BE49-F238E27FC236}">
                <a16:creationId xmlns:a16="http://schemas.microsoft.com/office/drawing/2014/main" id="{C570D826-85AC-7B9D-E85C-612A03DFC2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59269" y="3928271"/>
            <a:ext cx="952310" cy="35480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AutoShape 43">
            <a:extLst>
              <a:ext uri="{FF2B5EF4-FFF2-40B4-BE49-F238E27FC236}">
                <a16:creationId xmlns:a16="http://schemas.microsoft.com/office/drawing/2014/main" id="{21659451-D1D9-70C3-3750-4144445334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0292" y="4288473"/>
            <a:ext cx="563245" cy="14668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AutoShape 24">
            <a:extLst>
              <a:ext uri="{FF2B5EF4-FFF2-40B4-BE49-F238E27FC236}">
                <a16:creationId xmlns:a16="http://schemas.microsoft.com/office/drawing/2014/main" id="{5288B82C-9C2D-D5E2-BBF3-8BD0FEA9C1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02062" y="4592322"/>
            <a:ext cx="1309517" cy="711518"/>
          </a:xfrm>
          <a:prstGeom prst="straightConnector1">
            <a:avLst/>
          </a:prstGeom>
          <a:noFill/>
          <a:ln w="28575" cap="flat">
            <a:solidFill>
              <a:srgbClr val="C0000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Zone de texte 2">
            <a:extLst>
              <a:ext uri="{FF2B5EF4-FFF2-40B4-BE49-F238E27FC236}">
                <a16:creationId xmlns:a16="http://schemas.microsoft.com/office/drawing/2014/main" id="{31366F0B-2FFD-2D4F-6ED5-F82E6D3AB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70" y="6887270"/>
            <a:ext cx="5558671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Accès pour le déchargement du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marche arrière /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Zugang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Fluffabladung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rückwärts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AutoShape 24">
            <a:extLst>
              <a:ext uri="{FF2B5EF4-FFF2-40B4-BE49-F238E27FC236}">
                <a16:creationId xmlns:a16="http://schemas.microsoft.com/office/drawing/2014/main" id="{73F40862-C45F-6FB1-0707-C53EBE4F6C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5236" y="7011095"/>
            <a:ext cx="488364" cy="15053"/>
          </a:xfrm>
          <a:prstGeom prst="straightConnector1">
            <a:avLst/>
          </a:prstGeom>
          <a:noFill/>
          <a:ln w="28575" cap="flat">
            <a:solidFill>
              <a:srgbClr val="C0000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17">
            <a:extLst>
              <a:ext uri="{FF2B5EF4-FFF2-40B4-BE49-F238E27FC236}">
                <a16:creationId xmlns:a16="http://schemas.microsoft.com/office/drawing/2014/main" id="{3A6AE9BA-EFDC-7489-3E74-99F8BA0AE80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356352" y="4460682"/>
            <a:ext cx="1026160" cy="480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7">
            <a:extLst>
              <a:ext uri="{FF2B5EF4-FFF2-40B4-BE49-F238E27FC236}">
                <a16:creationId xmlns:a16="http://schemas.microsoft.com/office/drawing/2014/main" id="{405C5573-32CE-DAA2-165E-FD0B090F6C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9237" y="4608722"/>
            <a:ext cx="1005614" cy="45984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7">
            <a:extLst>
              <a:ext uri="{FF2B5EF4-FFF2-40B4-BE49-F238E27FC236}">
                <a16:creationId xmlns:a16="http://schemas.microsoft.com/office/drawing/2014/main" id="{C204549C-3F80-5F4E-B6A1-90D41EB87D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7686" y="5073919"/>
            <a:ext cx="1137414" cy="75778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7">
            <a:extLst>
              <a:ext uri="{FF2B5EF4-FFF2-40B4-BE49-F238E27FC236}">
                <a16:creationId xmlns:a16="http://schemas.microsoft.com/office/drawing/2014/main" id="{C80BE978-AD99-DB77-1C7E-D24527FD34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22423" y="5836336"/>
            <a:ext cx="1192827" cy="749006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id="{9918BD3C-3B8A-1AD7-3BE3-FFF0A1C71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95" y="6288317"/>
            <a:ext cx="194310" cy="194310"/>
          </a:xfrm>
          <a:prstGeom prst="rect">
            <a:avLst/>
          </a:prstGeom>
        </p:spPr>
      </p:pic>
      <p:cxnSp>
        <p:nvCxnSpPr>
          <p:cNvPr id="53" name="AutoShape 24">
            <a:extLst>
              <a:ext uri="{FF2B5EF4-FFF2-40B4-BE49-F238E27FC236}">
                <a16:creationId xmlns:a16="http://schemas.microsoft.com/office/drawing/2014/main" id="{F4B287E6-2045-E516-E006-3C16EEE464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63557" y="6463954"/>
            <a:ext cx="456518" cy="14649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24">
            <a:extLst>
              <a:ext uri="{FF2B5EF4-FFF2-40B4-BE49-F238E27FC236}">
                <a16:creationId xmlns:a16="http://schemas.microsoft.com/office/drawing/2014/main" id="{A53CB24E-6582-EF46-9C8D-92C1F6CDE15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906150" y="6157025"/>
            <a:ext cx="263992" cy="24439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AutoShape 24">
            <a:extLst>
              <a:ext uri="{FF2B5EF4-FFF2-40B4-BE49-F238E27FC236}">
                <a16:creationId xmlns:a16="http://schemas.microsoft.com/office/drawing/2014/main" id="{677DB0FA-208B-844F-E775-FDA5C0881CF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266863" y="6094489"/>
            <a:ext cx="610469" cy="5039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17">
            <a:extLst>
              <a:ext uri="{FF2B5EF4-FFF2-40B4-BE49-F238E27FC236}">
                <a16:creationId xmlns:a16="http://schemas.microsoft.com/office/drawing/2014/main" id="{200F5D6E-6110-AA58-380A-2C40C6AFBC4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94425" y="5543023"/>
            <a:ext cx="1072438" cy="52281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AutoShape 17">
            <a:extLst>
              <a:ext uri="{FF2B5EF4-FFF2-40B4-BE49-F238E27FC236}">
                <a16:creationId xmlns:a16="http://schemas.microsoft.com/office/drawing/2014/main" id="{5F9A8754-CC38-1D19-80E8-29C7ACA86F4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24593" y="4966707"/>
            <a:ext cx="788292" cy="57027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E15D228E-CE4A-E0BA-8BB5-617B2A7F4459}"/>
              </a:ext>
            </a:extLst>
          </p:cNvPr>
          <p:cNvCxnSpPr/>
          <p:nvPr/>
        </p:nvCxnSpPr>
        <p:spPr>
          <a:xfrm>
            <a:off x="4277218" y="4340216"/>
            <a:ext cx="112395" cy="78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AutoShape 34">
            <a:extLst>
              <a:ext uri="{FF2B5EF4-FFF2-40B4-BE49-F238E27FC236}">
                <a16:creationId xmlns:a16="http://schemas.microsoft.com/office/drawing/2014/main" id="{2BA28146-15B6-25E5-42D0-55E9D254E3C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17624" y="4488873"/>
            <a:ext cx="392531" cy="85998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AutoShape 34">
            <a:extLst>
              <a:ext uri="{FF2B5EF4-FFF2-40B4-BE49-F238E27FC236}">
                <a16:creationId xmlns:a16="http://schemas.microsoft.com/office/drawing/2014/main" id="{8A6D9F0F-18A5-5832-AD75-0E8383EB87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05587" y="5765082"/>
            <a:ext cx="1455509" cy="70920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A331C423-28DB-2311-2BAE-F82BE2F95CB2}"/>
              </a:ext>
            </a:extLst>
          </p:cNvPr>
          <p:cNvSpPr/>
          <p:nvPr/>
        </p:nvSpPr>
        <p:spPr bwMode="auto">
          <a:xfrm>
            <a:off x="8111579" y="5443065"/>
            <a:ext cx="495300" cy="323850"/>
          </a:xfrm>
          <a:custGeom>
            <a:avLst/>
            <a:gdLst>
              <a:gd name="connsiteX0" fmla="*/ 0 w 495300"/>
              <a:gd name="connsiteY0" fmla="*/ 0 h 323850"/>
              <a:gd name="connsiteX1" fmla="*/ 180975 w 495300"/>
              <a:gd name="connsiteY1" fmla="*/ 209550 h 323850"/>
              <a:gd name="connsiteX2" fmla="*/ 495300 w 495300"/>
              <a:gd name="connsiteY2" fmla="*/ 323850 h 323850"/>
              <a:gd name="connsiteX3" fmla="*/ 495300 w 4953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23850">
                <a:moveTo>
                  <a:pt x="0" y="0"/>
                </a:moveTo>
                <a:cubicBezTo>
                  <a:pt x="49212" y="77787"/>
                  <a:pt x="98425" y="155575"/>
                  <a:pt x="180975" y="209550"/>
                </a:cubicBezTo>
                <a:cubicBezTo>
                  <a:pt x="263525" y="263525"/>
                  <a:pt x="495300" y="323850"/>
                  <a:pt x="495300" y="323850"/>
                </a:cubicBezTo>
                <a:lnTo>
                  <a:pt x="495300" y="323850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81" name="AutoShape 7">
            <a:extLst>
              <a:ext uri="{FF2B5EF4-FFF2-40B4-BE49-F238E27FC236}">
                <a16:creationId xmlns:a16="http://schemas.microsoft.com/office/drawing/2014/main" id="{AC77E32A-352C-3A37-A571-4AA351C191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88905" y="6517450"/>
            <a:ext cx="449548" cy="13578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AutoShape 7">
            <a:extLst>
              <a:ext uri="{FF2B5EF4-FFF2-40B4-BE49-F238E27FC236}">
                <a16:creationId xmlns:a16="http://schemas.microsoft.com/office/drawing/2014/main" id="{B79A0EF0-AE82-2AA4-7CFD-0081AEBF4B2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154481" y="6376359"/>
            <a:ext cx="421676" cy="110561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AutoShape 34">
            <a:extLst>
              <a:ext uri="{FF2B5EF4-FFF2-40B4-BE49-F238E27FC236}">
                <a16:creationId xmlns:a16="http://schemas.microsoft.com/office/drawing/2014/main" id="{5F2AA83F-FEBB-D2D9-0DFF-E2E7BC768D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741428" y="6427045"/>
            <a:ext cx="322744" cy="72686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AutoShape 34">
            <a:extLst>
              <a:ext uri="{FF2B5EF4-FFF2-40B4-BE49-F238E27FC236}">
                <a16:creationId xmlns:a16="http://schemas.microsoft.com/office/drawing/2014/main" id="{6FA461AF-DED0-E0F3-E1A0-02B0D7E386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889330" y="6479103"/>
            <a:ext cx="273774" cy="69391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AutoShape 17">
            <a:extLst>
              <a:ext uri="{FF2B5EF4-FFF2-40B4-BE49-F238E27FC236}">
                <a16:creationId xmlns:a16="http://schemas.microsoft.com/office/drawing/2014/main" id="{9BFADAD0-2DFE-2EC4-185F-1C8E31263ED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220075" y="6427045"/>
            <a:ext cx="1493864" cy="68043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AutoShape 34">
            <a:extLst>
              <a:ext uri="{FF2B5EF4-FFF2-40B4-BE49-F238E27FC236}">
                <a16:creationId xmlns:a16="http://schemas.microsoft.com/office/drawing/2014/main" id="{F8195785-0DDB-C8DC-0A21-9AD493A740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92586" y="6510813"/>
            <a:ext cx="1521353" cy="6834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8" name="Image 97" descr="Une image contenant texte, graphiques vectoriels, clipart&#10;&#10;Description générée automatiquement">
            <a:extLst>
              <a:ext uri="{FF2B5EF4-FFF2-40B4-BE49-F238E27FC236}">
                <a16:creationId xmlns:a16="http://schemas.microsoft.com/office/drawing/2014/main" id="{9F2595B8-ACC4-4DA3-4D3A-527EF0546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56" y="6104143"/>
            <a:ext cx="431344" cy="213392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BFCAF13D-5824-FF6D-052D-56A39239955E}"/>
              </a:ext>
            </a:extLst>
          </p:cNvPr>
          <p:cNvSpPr txBox="1"/>
          <p:nvPr/>
        </p:nvSpPr>
        <p:spPr>
          <a:xfrm>
            <a:off x="9904627" y="6919205"/>
            <a:ext cx="868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Carrière</a:t>
            </a:r>
          </a:p>
        </p:txBody>
      </p:sp>
      <p:cxnSp>
        <p:nvCxnSpPr>
          <p:cNvPr id="104" name="AutoShape 24">
            <a:extLst>
              <a:ext uri="{FF2B5EF4-FFF2-40B4-BE49-F238E27FC236}">
                <a16:creationId xmlns:a16="http://schemas.microsoft.com/office/drawing/2014/main" id="{47C74924-CD64-F09F-AA02-7CA4BC461DC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43775" y="5886404"/>
            <a:ext cx="540880" cy="25848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6" name="Image 105">
            <a:extLst>
              <a:ext uri="{FF2B5EF4-FFF2-40B4-BE49-F238E27FC236}">
                <a16:creationId xmlns:a16="http://schemas.microsoft.com/office/drawing/2014/main" id="{017204E8-0951-995A-1A36-15385B448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6" y="2761740"/>
            <a:ext cx="269240" cy="2692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6A5E76-E504-CE81-0205-58FDD8FE3A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3677533" y="4076669"/>
            <a:ext cx="194310" cy="194310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83540E21-32AA-7287-3253-E26B547C4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9804">
            <a:off x="1352160" y="2181164"/>
            <a:ext cx="194310" cy="19431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7F0DD35C-B74D-EE41-5DE8-6AD9E9EF22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3890075" y="2362159"/>
            <a:ext cx="194310" cy="194310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CC3BBFB4-E62F-EABD-30A4-0720F194D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5961870" y="5179391"/>
            <a:ext cx="194310" cy="194310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0A5C5D03-3EA2-9B7D-0406-E5C496641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5492972" y="5139624"/>
            <a:ext cx="194310" cy="194310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4879C036-9EC9-79D8-5A85-E30458CFAD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6666155" y="5943168"/>
            <a:ext cx="194310" cy="194310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8C357FD9-2025-5CB0-5212-B7A0ABC1C2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6014446" y="3356850"/>
            <a:ext cx="194310" cy="194310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CB7D5C23-30DA-1D4C-92AE-18C0767E1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6666823" y="3531743"/>
            <a:ext cx="194310" cy="194310"/>
          </a:xfrm>
          <a:prstGeom prst="rect">
            <a:avLst/>
          </a:prstGeom>
        </p:spPr>
      </p:pic>
      <p:cxnSp>
        <p:nvCxnSpPr>
          <p:cNvPr id="116" name="AutoShape 14">
            <a:extLst>
              <a:ext uri="{FF2B5EF4-FFF2-40B4-BE49-F238E27FC236}">
                <a16:creationId xmlns:a16="http://schemas.microsoft.com/office/drawing/2014/main" id="{E1AF5B0A-B1B6-3637-21D8-B4271C4130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9681" y="2754663"/>
            <a:ext cx="1070483" cy="404938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ysDot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5CC19E74-870E-9533-3187-BABE95F369DF}"/>
              </a:ext>
            </a:extLst>
          </p:cNvPr>
          <p:cNvSpPr txBox="1"/>
          <p:nvPr/>
        </p:nvSpPr>
        <p:spPr>
          <a:xfrm rot="20336139">
            <a:off x="277956" y="3026545"/>
            <a:ext cx="939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Parking</a:t>
            </a:r>
          </a:p>
          <a:p>
            <a:r>
              <a:rPr lang="fr-CH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révisions</a:t>
            </a:r>
          </a:p>
        </p:txBody>
      </p:sp>
      <p:cxnSp>
        <p:nvCxnSpPr>
          <p:cNvPr id="119" name="AutoShape 24">
            <a:extLst>
              <a:ext uri="{FF2B5EF4-FFF2-40B4-BE49-F238E27FC236}">
                <a16:creationId xmlns:a16="http://schemas.microsoft.com/office/drawing/2014/main" id="{23B10294-58C8-1031-8611-E96A94E91EC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716720" y="7221928"/>
            <a:ext cx="266700" cy="95541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" name="AutoShape 24">
            <a:extLst>
              <a:ext uri="{FF2B5EF4-FFF2-40B4-BE49-F238E27FC236}">
                <a16:creationId xmlns:a16="http://schemas.microsoft.com/office/drawing/2014/main" id="{5196C663-971A-9757-6FBE-E80CFBF848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95674" y="7143977"/>
            <a:ext cx="257887" cy="10061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8" name="Picture 4" descr="Panneau de signalisation Interdiction de Tourner à droite PNG transparents  - StickPNG">
            <a:extLst>
              <a:ext uri="{FF2B5EF4-FFF2-40B4-BE49-F238E27FC236}">
                <a16:creationId xmlns:a16="http://schemas.microsoft.com/office/drawing/2014/main" id="{7D90A0D4-A4DF-CC0D-A155-352BFD16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58" y="4327171"/>
            <a:ext cx="19497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nneau stop en France — Wikipédia">
            <a:extLst>
              <a:ext uri="{FF2B5EF4-FFF2-40B4-BE49-F238E27FC236}">
                <a16:creationId xmlns:a16="http://schemas.microsoft.com/office/drawing/2014/main" id="{5B5561C6-7BF1-C331-0FC0-D7E4E297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89" y="4140772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nneau d'interdiction aux véhicules affectés au transport de marchandises  en France — Wikipédia">
            <a:extLst>
              <a:ext uri="{FF2B5EF4-FFF2-40B4-BE49-F238E27FC236}">
                <a16:creationId xmlns:a16="http://schemas.microsoft.com/office/drawing/2014/main" id="{7FCC84D1-D9DF-CC3A-C025-AE3CC79A2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41" y="2436142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anneau d'interdiction aux véhicules affectés au transport de marchandises  en France — Wikipédia">
            <a:extLst>
              <a:ext uri="{FF2B5EF4-FFF2-40B4-BE49-F238E27FC236}">
                <a16:creationId xmlns:a16="http://schemas.microsoft.com/office/drawing/2014/main" id="{B1BED491-0978-F453-E784-2C95DF29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93" y="4229690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AutoShape 17">
            <a:extLst>
              <a:ext uri="{FF2B5EF4-FFF2-40B4-BE49-F238E27FC236}">
                <a16:creationId xmlns:a16="http://schemas.microsoft.com/office/drawing/2014/main" id="{F201E3DD-1EA4-F82C-4C15-5C9AF1C9EA8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599316" y="5648242"/>
            <a:ext cx="1493864" cy="68043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6A1BA3C5-DE18-90D7-313D-BC854569C5FE}"/>
              </a:ext>
            </a:extLst>
          </p:cNvPr>
          <p:cNvSpPr/>
          <p:nvPr/>
        </p:nvSpPr>
        <p:spPr bwMode="auto">
          <a:xfrm>
            <a:off x="8236396" y="5292481"/>
            <a:ext cx="495300" cy="323850"/>
          </a:xfrm>
          <a:custGeom>
            <a:avLst/>
            <a:gdLst>
              <a:gd name="connsiteX0" fmla="*/ 0 w 495300"/>
              <a:gd name="connsiteY0" fmla="*/ 0 h 323850"/>
              <a:gd name="connsiteX1" fmla="*/ 180975 w 495300"/>
              <a:gd name="connsiteY1" fmla="*/ 209550 h 323850"/>
              <a:gd name="connsiteX2" fmla="*/ 495300 w 495300"/>
              <a:gd name="connsiteY2" fmla="*/ 323850 h 323850"/>
              <a:gd name="connsiteX3" fmla="*/ 495300 w 4953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23850">
                <a:moveTo>
                  <a:pt x="0" y="0"/>
                </a:moveTo>
                <a:cubicBezTo>
                  <a:pt x="49212" y="77787"/>
                  <a:pt x="98425" y="155575"/>
                  <a:pt x="180975" y="209550"/>
                </a:cubicBezTo>
                <a:cubicBezTo>
                  <a:pt x="263525" y="263525"/>
                  <a:pt x="495300" y="323850"/>
                  <a:pt x="495300" y="323850"/>
                </a:cubicBezTo>
                <a:lnTo>
                  <a:pt x="495300" y="323850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29" name="AutoShape 34">
            <a:extLst>
              <a:ext uri="{FF2B5EF4-FFF2-40B4-BE49-F238E27FC236}">
                <a16:creationId xmlns:a16="http://schemas.microsoft.com/office/drawing/2014/main" id="{D8B32D98-15C4-49EF-F796-92A331BF4E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39232" y="4518926"/>
            <a:ext cx="348964" cy="78071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triangle" w="med" len="med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Panneau de cédez le passage à la circulation venant en sens inverse en  France — Wikipédia">
            <a:extLst>
              <a:ext uri="{FF2B5EF4-FFF2-40B4-BE49-F238E27FC236}">
                <a16:creationId xmlns:a16="http://schemas.microsoft.com/office/drawing/2014/main" id="{1EFAAD4D-AA1D-F6F9-7FEC-3BE5CF4D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0996">
            <a:off x="9065538" y="5875958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anneau de cédez le passage à la circulation venant en sens inverse en  France — Wikipédia">
            <a:extLst>
              <a:ext uri="{FF2B5EF4-FFF2-40B4-BE49-F238E27FC236}">
                <a16:creationId xmlns:a16="http://schemas.microsoft.com/office/drawing/2014/main" id="{8536FE41-0A6B-94D0-2AAF-DC9D7203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882">
            <a:off x="8184953" y="4917185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AutoShape 6">
            <a:extLst>
              <a:ext uri="{FF2B5EF4-FFF2-40B4-BE49-F238E27FC236}">
                <a16:creationId xmlns:a16="http://schemas.microsoft.com/office/drawing/2014/main" id="{9BEFB6C7-B566-8C34-C34D-34581660227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482604" y="2577827"/>
            <a:ext cx="594360" cy="26670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AutoShape 6">
            <a:extLst>
              <a:ext uri="{FF2B5EF4-FFF2-40B4-BE49-F238E27FC236}">
                <a16:creationId xmlns:a16="http://schemas.microsoft.com/office/drawing/2014/main" id="{59A5FFC9-4ABD-6A8E-1B1C-06EBE672C81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237039" y="2922344"/>
            <a:ext cx="594360" cy="26670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6">
            <a:extLst>
              <a:ext uri="{FF2B5EF4-FFF2-40B4-BE49-F238E27FC236}">
                <a16:creationId xmlns:a16="http://schemas.microsoft.com/office/drawing/2014/main" id="{FE5CAB2D-F5BD-2479-DB6B-D2CBA576B14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89120" y="1959067"/>
            <a:ext cx="743014" cy="274218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AutoShape 6">
            <a:extLst>
              <a:ext uri="{FF2B5EF4-FFF2-40B4-BE49-F238E27FC236}">
                <a16:creationId xmlns:a16="http://schemas.microsoft.com/office/drawing/2014/main" id="{C355D03E-F9C6-3D2E-C76D-B67CAD32C5F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39734" y="1675350"/>
            <a:ext cx="1408168" cy="27990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0" name="Picture 6" descr="Panneau d'interdiction de tourner à droite ou à gauche en France — Wikipédia">
            <a:extLst>
              <a:ext uri="{FF2B5EF4-FFF2-40B4-BE49-F238E27FC236}">
                <a16:creationId xmlns:a16="http://schemas.microsoft.com/office/drawing/2014/main" id="{0D8F5023-83FB-82F5-2018-1E7E6041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6872" y="1613295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E99B7FBB-D0A1-867F-863D-85B5196D88DC}"/>
              </a:ext>
            </a:extLst>
          </p:cNvPr>
          <p:cNvGrpSpPr/>
          <p:nvPr/>
        </p:nvGrpSpPr>
        <p:grpSpPr>
          <a:xfrm>
            <a:off x="3708684" y="6324382"/>
            <a:ext cx="2345261" cy="552282"/>
            <a:chOff x="4101366" y="6139478"/>
            <a:chExt cx="2345261" cy="5522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829347-4D30-B75B-8333-09B9C3AD4E99}"/>
                </a:ext>
              </a:extLst>
            </p:cNvPr>
            <p:cNvSpPr/>
            <p:nvPr/>
          </p:nvSpPr>
          <p:spPr bwMode="auto">
            <a:xfrm>
              <a:off x="4101366" y="6139478"/>
              <a:ext cx="2345261" cy="55228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H" sz="1800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      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Poids-lourds / LKW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charset="0"/>
                  <a:ea typeface="Geneva" charset="0"/>
                  <a:cs typeface="Geneva" charset="0"/>
                </a:rPr>
                <a:t>       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  VL uniquement / </a:t>
              </a:r>
              <a:r>
                <a:rPr lang="fr-CH" sz="1200" b="1" dirty="0" err="1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nur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PKW</a:t>
              </a:r>
              <a:endParaRPr kumimoji="0" lang="fr-C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32472E67-F4A1-A5D5-8E2D-4AC6DDF1FB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6876" y="6292451"/>
              <a:ext cx="325728" cy="12835"/>
            </a:xfrm>
            <a:prstGeom prst="straightConnector1">
              <a:avLst/>
            </a:prstGeom>
            <a:noFill/>
            <a:ln w="28575" cap="flat">
              <a:solidFill>
                <a:srgbClr val="00B0F0"/>
              </a:solidFill>
              <a:prstDash val="dash"/>
              <a:round/>
              <a:headEnd type="none" w="med" len="med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6">
              <a:extLst>
                <a:ext uri="{FF2B5EF4-FFF2-40B4-BE49-F238E27FC236}">
                  <a16:creationId xmlns:a16="http://schemas.microsoft.com/office/drawing/2014/main" id="{C524D283-6F4B-D2E7-ACAE-54C04F3383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89356" y="6496075"/>
              <a:ext cx="260767" cy="12909"/>
            </a:xfrm>
            <a:prstGeom prst="straightConnector1">
              <a:avLst/>
            </a:prstGeom>
            <a:noFill/>
            <a:ln w="19050" cap="flat">
              <a:solidFill>
                <a:schemeClr val="accent1"/>
              </a:solidFill>
              <a:prstDash val="dash"/>
              <a:round/>
              <a:headEnd type="none" w="med" len="med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0" name="AutoShape 6">
            <a:extLst>
              <a:ext uri="{FF2B5EF4-FFF2-40B4-BE49-F238E27FC236}">
                <a16:creationId xmlns:a16="http://schemas.microsoft.com/office/drawing/2014/main" id="{A1E5D941-DA85-9D05-9318-772A16E8DC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86332" y="3869921"/>
            <a:ext cx="246037" cy="484538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8" name="Image 107">
            <a:extLst>
              <a:ext uri="{FF2B5EF4-FFF2-40B4-BE49-F238E27FC236}">
                <a16:creationId xmlns:a16="http://schemas.microsoft.com/office/drawing/2014/main" id="{0DABED3E-8BA6-6FD4-5A8E-1BD365DF1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747">
            <a:off x="4399185" y="3903910"/>
            <a:ext cx="194310" cy="194310"/>
          </a:xfrm>
          <a:prstGeom prst="rect">
            <a:avLst/>
          </a:prstGeom>
        </p:spPr>
      </p:pic>
      <p:cxnSp>
        <p:nvCxnSpPr>
          <p:cNvPr id="75" name="AutoShape 6">
            <a:extLst>
              <a:ext uri="{FF2B5EF4-FFF2-40B4-BE49-F238E27FC236}">
                <a16:creationId xmlns:a16="http://schemas.microsoft.com/office/drawing/2014/main" id="{2F309CEC-9B06-5543-9A47-27DB8C483A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40247" y="3001551"/>
            <a:ext cx="340502" cy="658429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7705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8188" y="540271"/>
            <a:ext cx="7683500" cy="864096"/>
          </a:xfrm>
        </p:spPr>
        <p:txBody>
          <a:bodyPr/>
          <a:lstStyle/>
          <a:p>
            <a:r>
              <a:rPr lang="fr-CH" sz="3400" dirty="0"/>
              <a:t>Circulation et stationnement</a:t>
            </a:r>
            <a:endParaRPr lang="fr-FR" sz="3400" dirty="0"/>
          </a:p>
        </p:txBody>
      </p:sp>
      <p:pic>
        <p:nvPicPr>
          <p:cNvPr id="13" name="Image 12" descr="Vocabulaire Astérix chez les Belges Flashcards | Quizlet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308" y="7055865"/>
            <a:ext cx="288032" cy="253158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ZoneTexte 13"/>
          <p:cNvSpPr txBox="1"/>
          <p:nvPr/>
        </p:nvSpPr>
        <p:spPr>
          <a:xfrm>
            <a:off x="2106340" y="7013167"/>
            <a:ext cx="6696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b="1" dirty="0"/>
              <a:t>Durant les révisions, parkings interdits aux entreprises externes</a:t>
            </a:r>
            <a:endParaRPr lang="fr-FR" sz="1600" b="1" dirty="0"/>
          </a:p>
        </p:txBody>
      </p:sp>
      <p:sp>
        <p:nvSpPr>
          <p:cNvPr id="4" name="Rectangle à coins arrondis 3"/>
          <p:cNvSpPr/>
          <p:nvPr/>
        </p:nvSpPr>
        <p:spPr bwMode="auto">
          <a:xfrm>
            <a:off x="8459631" y="1570076"/>
            <a:ext cx="2208325" cy="4010755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45716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defRPr/>
            </a:pPr>
            <a:r>
              <a:rPr lang="fr-FR" altLang="fr-FR" sz="2000" dirty="0">
                <a:solidFill>
                  <a:schemeClr val="bg1"/>
                </a:solidFill>
                <a:latin typeface="Arial"/>
                <a:cs typeface="Arial"/>
              </a:rPr>
              <a:t>Respectez le plan de circulation et la signalisation. </a:t>
            </a:r>
          </a:p>
          <a:p>
            <a:pPr lvl="0" defTabSz="45716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defRPr/>
            </a:pPr>
            <a:r>
              <a:rPr lang="fr-CH" altLang="fr-FR" sz="2000" b="1" dirty="0">
                <a:solidFill>
                  <a:srgbClr val="FF0000"/>
                </a:solidFill>
                <a:latin typeface="Arial"/>
                <a:cs typeface="Arial"/>
              </a:rPr>
              <a:t>Gardez toujours le contact visuel avec les conducteurs d’engins de chantier et de train</a:t>
            </a:r>
            <a:endParaRPr lang="fr-FR" altLang="fr-FR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E95D23F-9E0A-99D0-B3BD-070A6DC0A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45" y="1467144"/>
            <a:ext cx="8434186" cy="5442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448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8188" y="540271"/>
            <a:ext cx="7683500" cy="864096"/>
          </a:xfrm>
        </p:spPr>
        <p:txBody>
          <a:bodyPr/>
          <a:lstStyle/>
          <a:p>
            <a:r>
              <a:rPr lang="fr-CH" sz="3400" dirty="0"/>
              <a:t>Circulation des piétons</a:t>
            </a:r>
            <a:endParaRPr lang="fr-FR" sz="3400" dirty="0"/>
          </a:p>
        </p:txBody>
      </p:sp>
      <p:sp>
        <p:nvSpPr>
          <p:cNvPr id="4" name="Espace réservé du texte 2"/>
          <p:cNvSpPr txBox="1">
            <a:spLocks/>
          </p:cNvSpPr>
          <p:nvPr/>
        </p:nvSpPr>
        <p:spPr>
          <a:xfrm>
            <a:off x="14652" y="1476376"/>
            <a:ext cx="7416824" cy="5904656"/>
          </a:xfrm>
          <a:prstGeom prst="rect">
            <a:avLst/>
          </a:prstGeom>
        </p:spPr>
        <p:txBody>
          <a:bodyPr vert="horz" wrap="square" anchor="t">
            <a:normAutofit fontScale="92500" lnSpcReduction="10000"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 fontAlgn="auto">
              <a:spcAft>
                <a:spcPts val="0"/>
              </a:spcAft>
              <a:defRPr/>
            </a:pPr>
            <a:r>
              <a:rPr lang="fr-FR" altLang="fr-FR" dirty="0"/>
              <a:t>Interdiction de stationner devant les entrées de bâtiments, devant les poteaux incendie et devant les locaux électriques</a:t>
            </a:r>
            <a:br>
              <a:rPr lang="fr-FR" altLang="fr-FR" dirty="0"/>
            </a:br>
            <a:r>
              <a:rPr lang="fr-FR" altLang="fr-FR" dirty="0">
                <a:sym typeface="Wingdings 3" panose="05040102010807070707" pitchFamily="18" charset="2"/>
              </a:rPr>
              <a:t>  Pendant les révisions, les entreprises externes doivent </a:t>
            </a:r>
            <a:r>
              <a:rPr lang="fr-FR" altLang="fr-FR" b="1" u="sng" dirty="0">
                <a:sym typeface="Wingdings 3" panose="05040102010807070707" pitchFamily="18" charset="2"/>
              </a:rPr>
              <a:t>obligatoirement</a:t>
            </a:r>
            <a:r>
              <a:rPr lang="fr-FR" altLang="fr-FR" dirty="0">
                <a:sym typeface="Wingdings 3" panose="05040102010807070707" pitchFamily="18" charset="2"/>
              </a:rPr>
              <a:t> stationner sur le parking      </a:t>
            </a:r>
            <a:r>
              <a:rPr lang="fr-FR" altLang="fr-FR" b="1" dirty="0">
                <a:solidFill>
                  <a:srgbClr val="131313"/>
                </a:solidFill>
                <a:sym typeface="Wingdings 3" panose="05040102010807070707" pitchFamily="18" charset="2"/>
              </a:rPr>
              <a:t>5</a:t>
            </a:r>
            <a:endParaRPr lang="fr-FR" altLang="fr-FR" b="1" dirty="0"/>
          </a:p>
          <a:p>
            <a:pPr lvl="0" defTabSz="914400" fontAlgn="auto">
              <a:spcAft>
                <a:spcPts val="0"/>
              </a:spcAft>
              <a:defRPr/>
            </a:pPr>
            <a:endParaRPr lang="fr-FR" altLang="fr-FR" dirty="0"/>
          </a:p>
          <a:p>
            <a:pPr lvl="0" defTabSz="914400" fontAlgn="auto">
              <a:spcAft>
                <a:spcPts val="0"/>
              </a:spcAft>
              <a:defRPr/>
            </a:pPr>
            <a:r>
              <a:rPr lang="fr-FR" altLang="fr-FR" dirty="0"/>
              <a:t>Pas de véhicule stationné hors des parkings sauf si muni de l’autorisation ci-contre</a:t>
            </a:r>
            <a:endParaRPr lang="fr-CH" altLang="fr-FR" dirty="0"/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CH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lors de vos déplacements à pied</a:t>
            </a: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876" marR="0" lvl="0" indent="-342876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Attention aux véhicules,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aux engins et aux trains</a:t>
            </a: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Faites attention aux véhicules en mouvement,</a:t>
            </a:r>
            <a:r>
              <a:rPr kumimoji="0" lang="fr-FR" sz="2000" b="0" i="0" u="none" strike="noStrike" kern="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 </a:t>
            </a: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vous </a:t>
            </a:r>
            <a:r>
              <a:rPr lang="fr-FR" sz="2000" kern="0" noProof="0" dirty="0">
                <a:solidFill>
                  <a:sysClr val="windowText" lastClr="000000"/>
                </a:solidFill>
                <a:ea typeface="ＭＳ Ｐゴシック"/>
              </a:rPr>
              <a:t>n</a:t>
            </a:r>
            <a:r>
              <a:rPr lang="fr-FR" sz="2000" kern="0" dirty="0">
                <a:solidFill>
                  <a:sysClr val="windowText" lastClr="000000"/>
                </a:solidFill>
                <a:ea typeface="ＭＳ Ｐゴシック"/>
              </a:rPr>
              <a:t>’êtes </a:t>
            </a:r>
            <a:r>
              <a:rPr lang="fr-FR" sz="2000" b="1" kern="0" dirty="0">
                <a:solidFill>
                  <a:sysClr val="windowText" lastClr="000000"/>
                </a:solidFill>
                <a:ea typeface="ＭＳ Ｐゴシック"/>
              </a:rPr>
              <a:t>pas</a:t>
            </a:r>
            <a:r>
              <a:rPr lang="fr-FR" sz="2000" kern="0" dirty="0">
                <a:solidFill>
                  <a:sysClr val="windowText" lastClr="000000"/>
                </a:solidFill>
                <a:ea typeface="ＭＳ Ｐゴシック"/>
              </a:rPr>
              <a:t> prioritaires par rapport aux trains et engins de chantier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627063" marR="0" lvl="1" indent="-269875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Blip>
                <a:blip r:embed="rId2"/>
              </a:buBlip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ＭＳ Ｐゴシック"/>
                <a:cs typeface="Arial"/>
              </a:rPr>
              <a:t>Signalez vous auprès des conducteurs et attendez leur approbation avant de vous déplacer</a:t>
            </a: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ＭＳ Ｐゴシック"/>
              <a:cs typeface="Arial"/>
            </a:endParaRPr>
          </a:p>
          <a:p>
            <a:pPr marL="357188" marR="0" lvl="1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7992" y="4500711"/>
            <a:ext cx="115714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522" y="4500711"/>
            <a:ext cx="109714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476" y="5830191"/>
            <a:ext cx="2349641" cy="172177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0644" y="2738472"/>
            <a:ext cx="1777599" cy="123619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1476" y="4099091"/>
            <a:ext cx="2734773" cy="1606679"/>
          </a:xfrm>
          <a:prstGeom prst="rect">
            <a:avLst/>
          </a:prstGeom>
        </p:spPr>
      </p:pic>
      <p:pic>
        <p:nvPicPr>
          <p:cNvPr id="12" name="Image 11" descr="Résultat de recherche d'images pour &quot;symbole parking&quot;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710" y="2292739"/>
            <a:ext cx="266700" cy="266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959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8C50A4-10B6-0C61-D38B-7EC32D91F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Signaux d’avertissement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5529AB7-A3E7-0E39-C20F-797785B29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655" y="3727037"/>
            <a:ext cx="1049882" cy="136764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3E0B21-EB87-0760-4068-54FB930E3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854" y="2026040"/>
            <a:ext cx="1248373" cy="11329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071D83-EFD3-6ED7-41D7-C06725AABC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227" y="2137541"/>
            <a:ext cx="972600" cy="90991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438061-DD35-A04D-72CE-72AEB9F18D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227" y="3837006"/>
            <a:ext cx="1049882" cy="982218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1DEC34E-66DF-D7CE-D873-CB680406DF5E}"/>
              </a:ext>
            </a:extLst>
          </p:cNvPr>
          <p:cNvSpPr txBox="1">
            <a:spLocks/>
          </p:cNvSpPr>
          <p:nvPr/>
        </p:nvSpPr>
        <p:spPr bwMode="auto">
          <a:xfrm>
            <a:off x="3133952" y="2137541"/>
            <a:ext cx="5088830" cy="113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defRPr b="1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1pPr>
            <a:lvl2pPr marL="300038" indent="-12065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2pPr>
            <a:lvl3pPr marL="601663" indent="-1222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3pPr>
            <a:lvl4pPr marL="915988" indent="-1349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4pPr>
            <a:lvl5pPr marL="1230313" indent="-1349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5pPr>
            <a:lvl6pPr marL="21145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89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61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kern="0" dirty="0"/>
              <a:t>Danger: Injection d’azote, risque d’asphyxie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2FC5415A-DAC8-B248-4374-FCC611B63C39}"/>
              </a:ext>
            </a:extLst>
          </p:cNvPr>
          <p:cNvSpPr txBox="1">
            <a:spLocks/>
          </p:cNvSpPr>
          <p:nvPr/>
        </p:nvSpPr>
        <p:spPr bwMode="auto">
          <a:xfrm>
            <a:off x="3377603" y="3943858"/>
            <a:ext cx="3697289" cy="113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defRPr b="1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1pPr>
            <a:lvl2pPr marL="300038" indent="-12065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2pPr>
            <a:lvl3pPr marL="601663" indent="-1222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3pPr>
            <a:lvl4pPr marL="915988" indent="-1349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4pPr>
            <a:lvl5pPr marL="1230313" indent="-1349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5pPr>
            <a:lvl6pPr marL="21145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89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61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kern="0" dirty="0"/>
              <a:t>Danger: Train en mouvement</a:t>
            </a:r>
          </a:p>
        </p:txBody>
      </p:sp>
      <p:pic>
        <p:nvPicPr>
          <p:cNvPr id="1026" name="Picture 2" descr="DuraSign pictogramme RISQUE D'ASPHYXIE (sans texte)">
            <a:extLst>
              <a:ext uri="{FF2B5EF4-FFF2-40B4-BE49-F238E27FC236}">
                <a16:creationId xmlns:a16="http://schemas.microsoft.com/office/drawing/2014/main" id="{E7CC440C-CEA3-7786-629C-827C7CD84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10" y="1836415"/>
            <a:ext cx="1949816" cy="174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ogramme Danger Attention aux trains W160">
            <a:extLst>
              <a:ext uri="{FF2B5EF4-FFF2-40B4-BE49-F238E27FC236}">
                <a16:creationId xmlns:a16="http://schemas.microsoft.com/office/drawing/2014/main" id="{14E0D1C6-5B52-F44A-644C-EAFE7F395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036" y="3449625"/>
            <a:ext cx="1825287" cy="182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077A13F8-4878-239D-BE76-3D0106A84D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087" y="5689613"/>
            <a:ext cx="988449" cy="1171097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2F850D34-78A5-8D35-3297-208C2EE57D25}"/>
              </a:ext>
            </a:extLst>
          </p:cNvPr>
          <p:cNvSpPr txBox="1">
            <a:spLocks/>
          </p:cNvSpPr>
          <p:nvPr/>
        </p:nvSpPr>
        <p:spPr bwMode="auto">
          <a:xfrm>
            <a:off x="2034332" y="5652839"/>
            <a:ext cx="5976664" cy="113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defRPr b="1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1pPr>
            <a:lvl2pPr marL="300038" indent="-12065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2pPr>
            <a:lvl3pPr marL="601663" indent="-1222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3pPr>
            <a:lvl4pPr marL="915988" indent="-1349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4pPr>
            <a:lvl5pPr marL="1230313" indent="-1349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5pPr>
            <a:lvl6pPr marL="21145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89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61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kern="0" dirty="0"/>
              <a:t>Appel sur les téléphones fixes dans les zones bruyantes (échangeur/four et moulins)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403D654-1674-B62D-9A90-25A2D184AF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8704" y="5509626"/>
            <a:ext cx="1609950" cy="187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06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:a16="http://schemas.microsoft.com/office/drawing/2014/main" id="{93E81234-3473-7D0F-33AD-906C4B1C9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0" y="4976917"/>
            <a:ext cx="5755123" cy="25666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F8C50A4-10B6-0C61-D38B-7EC32D91F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Signaux d’avertissement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497AAB5-9675-34FB-879A-D5AC6929A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9324" y="1836337"/>
            <a:ext cx="3169544" cy="1132917"/>
          </a:xfrm>
        </p:spPr>
        <p:txBody>
          <a:bodyPr/>
          <a:lstStyle/>
          <a:p>
            <a:r>
              <a:rPr lang="fr-CH" sz="3200" dirty="0"/>
              <a:t>Danger: Canons à air en action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F27E451-4DBB-2612-FEDE-1646438C8E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677" y="1946861"/>
            <a:ext cx="972599" cy="9099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071D83-EFD3-6ED7-41D7-C06725AAB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73" y="4228795"/>
            <a:ext cx="972600" cy="909917"/>
          </a:xfrm>
          <a:prstGeom prst="rect">
            <a:avLst/>
          </a:prstGeom>
        </p:spPr>
      </p:pic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1DEC34E-66DF-D7CE-D873-CB680406DF5E}"/>
              </a:ext>
            </a:extLst>
          </p:cNvPr>
          <p:cNvSpPr txBox="1">
            <a:spLocks/>
          </p:cNvSpPr>
          <p:nvPr/>
        </p:nvSpPr>
        <p:spPr bwMode="auto">
          <a:xfrm>
            <a:off x="1287045" y="4415397"/>
            <a:ext cx="5945339" cy="113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defRPr b="1"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1pPr>
            <a:lvl2pPr marL="300038" indent="-120650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31313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2pPr>
            <a:lvl3pPr marL="601663" indent="-1222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3pPr>
            <a:lvl4pPr marL="915988" indent="-1349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•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4pPr>
            <a:lvl5pPr marL="1230313" indent="-134938" algn="l" defTabSz="993775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Char char="-"/>
              <a:defRPr>
                <a:solidFill>
                  <a:srgbClr val="131313"/>
                </a:solidFill>
                <a:latin typeface="Arial" charset="0"/>
                <a:ea typeface="+mn-ea"/>
                <a:cs typeface="+mn-cs"/>
              </a:defRPr>
            </a:lvl5pPr>
            <a:lvl6pPr marL="21145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717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89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86150" indent="-184150" algn="l" defTabSz="736600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H" sz="3200" kern="0" dirty="0"/>
              <a:t>Danger: Bouchage cyclone</a:t>
            </a:r>
          </a:p>
        </p:txBody>
      </p:sp>
      <p:pic>
        <p:nvPicPr>
          <p:cNvPr id="6" name="Image 5" descr="Une image contenant avion, tuyau, plein air, ingénierie&#10;&#10;Description générée automatiquement">
            <a:extLst>
              <a:ext uri="{FF2B5EF4-FFF2-40B4-BE49-F238E27FC236}">
                <a16:creationId xmlns:a16="http://schemas.microsoft.com/office/drawing/2014/main" id="{A043698C-4192-E0C6-932B-6F14980B87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6907" y="1918311"/>
            <a:ext cx="3552394" cy="266429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B3A2539-A3A0-DFA8-F012-5A988DCDB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86" y="1503956"/>
            <a:ext cx="2404244" cy="234868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7C915401-371E-3641-8BFB-952FA97A8E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5789" y="5822861"/>
            <a:ext cx="3340102" cy="1524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705654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4">
      <a:dk1>
        <a:srgbClr val="9B9B9B"/>
      </a:dk1>
      <a:lt1>
        <a:srgbClr val="FFFFFF"/>
      </a:lt1>
      <a:dk2>
        <a:srgbClr val="646464"/>
      </a:dk2>
      <a:lt2>
        <a:srgbClr val="B2B2B2"/>
      </a:lt2>
      <a:accent1>
        <a:srgbClr val="7AB51D"/>
      </a:accent1>
      <a:accent2>
        <a:srgbClr val="C0D89F"/>
      </a:accent2>
      <a:accent3>
        <a:srgbClr val="FFFFFF"/>
      </a:accent3>
      <a:accent4>
        <a:srgbClr val="848484"/>
      </a:accent4>
      <a:accent5>
        <a:srgbClr val="BED7AB"/>
      </a:accent5>
      <a:accent6>
        <a:srgbClr val="AEC490"/>
      </a:accent6>
      <a:hlink>
        <a:srgbClr val="DD2B22"/>
      </a:hlink>
      <a:folHlink>
        <a:srgbClr val="056FB1"/>
      </a:folHlink>
    </a:clrScheme>
    <a:fontScheme name="Leere Präsentation">
      <a:majorFont>
        <a:latin typeface="Lucida Grande"/>
        <a:ea typeface="Geneva"/>
        <a:cs typeface="Geneva"/>
      </a:majorFont>
      <a:minorFont>
        <a:latin typeface="Lucida Grande"/>
        <a:ea typeface="Geneva"/>
        <a:cs typeface="Genev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425C5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425C5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405C5C"/>
        </a:dk1>
        <a:lt1>
          <a:srgbClr val="FFFFFF"/>
        </a:lt1>
        <a:dk2>
          <a:srgbClr val="FF0C00"/>
        </a:dk2>
        <a:lt2>
          <a:srgbClr val="808080"/>
        </a:lt2>
        <a:accent1>
          <a:srgbClr val="FF0C00"/>
        </a:accent1>
        <a:accent2>
          <a:srgbClr val="3D5959"/>
        </a:accent2>
        <a:accent3>
          <a:srgbClr val="FFFFFF"/>
        </a:accent3>
        <a:accent4>
          <a:srgbClr val="354D4D"/>
        </a:accent4>
        <a:accent5>
          <a:srgbClr val="FFAAAA"/>
        </a:accent5>
        <a:accent6>
          <a:srgbClr val="365050"/>
        </a:accent6>
        <a:hlink>
          <a:srgbClr val="3D5959"/>
        </a:hlink>
        <a:folHlink>
          <a:srgbClr val="3D59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405C5C"/>
        </a:dk1>
        <a:lt1>
          <a:srgbClr val="FFFFFF"/>
        </a:lt1>
        <a:dk2>
          <a:srgbClr val="FF0C00"/>
        </a:dk2>
        <a:lt2>
          <a:srgbClr val="808080"/>
        </a:lt2>
        <a:accent1>
          <a:srgbClr val="FF0C00"/>
        </a:accent1>
        <a:accent2>
          <a:srgbClr val="3D5959"/>
        </a:accent2>
        <a:accent3>
          <a:srgbClr val="FFFFFF"/>
        </a:accent3>
        <a:accent4>
          <a:srgbClr val="354D4D"/>
        </a:accent4>
        <a:accent5>
          <a:srgbClr val="FFAAAA"/>
        </a:accent5>
        <a:accent6>
          <a:srgbClr val="365050"/>
        </a:accent6>
        <a:hlink>
          <a:srgbClr val="3D5959"/>
        </a:hlink>
        <a:folHlink>
          <a:srgbClr val="3D59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4">
        <a:dk1>
          <a:srgbClr val="9B9B9B"/>
        </a:dk1>
        <a:lt1>
          <a:srgbClr val="FFFFFF"/>
        </a:lt1>
        <a:dk2>
          <a:srgbClr val="646464"/>
        </a:dk2>
        <a:lt2>
          <a:srgbClr val="B2B2B2"/>
        </a:lt2>
        <a:accent1>
          <a:srgbClr val="7AB51D"/>
        </a:accent1>
        <a:accent2>
          <a:srgbClr val="C0D89F"/>
        </a:accent2>
        <a:accent3>
          <a:srgbClr val="FFFFFF"/>
        </a:accent3>
        <a:accent4>
          <a:srgbClr val="848484"/>
        </a:accent4>
        <a:accent5>
          <a:srgbClr val="BED7AB"/>
        </a:accent5>
        <a:accent6>
          <a:srgbClr val="AEC490"/>
        </a:accent6>
        <a:hlink>
          <a:srgbClr val="DD2B22"/>
        </a:hlink>
        <a:folHlink>
          <a:srgbClr val="056FB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Powerpoint Vigier Ciment FR</Template>
  <TotalTime>49</TotalTime>
  <Words>1891</Words>
  <Application>Microsoft Office PowerPoint</Application>
  <PresentationFormat>Benutzerdefiniert</PresentationFormat>
  <Paragraphs>288</Paragraphs>
  <Slides>36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36</vt:i4>
      </vt:variant>
    </vt:vector>
  </HeadingPairs>
  <TitlesOfParts>
    <vt:vector size="37" baseType="lpstr">
      <vt:lpstr>Leere Präsentation</vt:lpstr>
      <vt:lpstr>Accueil Sécurité &amp; Environnement des collaborateurs externes</vt:lpstr>
      <vt:lpstr>PowerPoint-Präsentation</vt:lpstr>
      <vt:lpstr>Accueil Sécurité &amp; Environnement</vt:lpstr>
      <vt:lpstr>Accueil Sécurité &amp; Environnement</vt:lpstr>
      <vt:lpstr>Plan de circulation sur le site</vt:lpstr>
      <vt:lpstr>Circulation et stationnement</vt:lpstr>
      <vt:lpstr>Circulation des piétons</vt:lpstr>
      <vt:lpstr>Signaux d’avertissement</vt:lpstr>
      <vt:lpstr>Signaux d’avertissement</vt:lpstr>
      <vt:lpstr>Port des EPI sur le site</vt:lpstr>
      <vt:lpstr>Equipements de Protection Individuels (EPI)</vt:lpstr>
      <vt:lpstr>EPI – Accès à l’échangeur de chaleur</vt:lpstr>
      <vt:lpstr>Avant le démarrage du chantier</vt:lpstr>
      <vt:lpstr>Balisage</vt:lpstr>
      <vt:lpstr>Consignation</vt:lpstr>
      <vt:lpstr>Utilisation engins / ponts roulants</vt:lpstr>
      <vt:lpstr>Risque électrique</vt:lpstr>
      <vt:lpstr>Risque de chute de hauteur</vt:lpstr>
      <vt:lpstr>Vérification journalière de l’état d’un échafaudage</vt:lpstr>
      <vt:lpstr>Levage</vt:lpstr>
      <vt:lpstr>Espaces confinés</vt:lpstr>
      <vt:lpstr>Risque chimique</vt:lpstr>
      <vt:lpstr>Rayonnements ionisants</vt:lpstr>
      <vt:lpstr>Travaux par points chauds</vt:lpstr>
      <vt:lpstr>Risque ATEX</vt:lpstr>
      <vt:lpstr>Plan zones ATEX</vt:lpstr>
      <vt:lpstr>Coactivité</vt:lpstr>
      <vt:lpstr>Rangement et propreté</vt:lpstr>
      <vt:lpstr>Déchets/Environnement/Energie</vt:lpstr>
      <vt:lpstr>PowerPoint-Präsentation</vt:lpstr>
      <vt:lpstr>PowerPoint-Präsentation</vt:lpstr>
      <vt:lpstr>Conduite à tenir en cas d’urgence</vt:lpstr>
      <vt:lpstr>Plan d’évacuation</vt:lpstr>
      <vt:lpstr>PowerPoint-Präsentation</vt:lpstr>
      <vt:lpstr>Bon comportement dans les salles de réunions</vt:lpstr>
      <vt:lpstr>Merci de votre attention</vt:lpstr>
    </vt:vector>
  </TitlesOfParts>
  <Manager/>
  <Company>Vicat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Accueil sécurité environnement et énergie des Entreprises Extérieures (EE)</dc:title>
  <dc:subject/>
  <dc:creator>ISCHI DARIE Séverine</dc:creator>
  <cp:keywords/>
  <dc:description/>
  <cp:lastModifiedBy>ISCHI Séverine</cp:lastModifiedBy>
  <cp:revision>93</cp:revision>
  <cp:lastPrinted>2023-02-06T15:20:54Z</cp:lastPrinted>
  <dcterms:created xsi:type="dcterms:W3CDTF">2020-06-26T06:16:35Z</dcterms:created>
  <dcterms:modified xsi:type="dcterms:W3CDTF">2026-06-10T08:06:32Z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halt">
    <vt:lpwstr>1;#Dokumentation</vt:lpwstr>
  </property>
  <property fmtid="{D5CDD505-2E9C-101B-9397-08002B2CF9AE}" pid="3" name="Projektphase">
    <vt:lpwstr>3</vt:lpwstr>
  </property>
  <property fmtid="{D5CDD505-2E9C-101B-9397-08002B2CF9AE}" pid="4" name="ContentType">
    <vt:lpwstr>Kunden Dokument</vt:lpwstr>
  </property>
  <property fmtid="{D5CDD505-2E9C-101B-9397-08002B2CF9AE}" pid="5" name="Abteilung">
    <vt:lpwstr>2</vt:lpwstr>
  </property>
  <property fmtid="{D5CDD505-2E9C-101B-9397-08002B2CF9AE}" pid="6" name="Lieferdatum an LAG">
    <vt:lpwstr>2010-08-20T00:00:00Z</vt:lpwstr>
  </property>
  <property fmtid="{D5CDD505-2E9C-101B-9397-08002B2CF9AE}" pid="7" name="WPVersion">
    <vt:lpwstr/>
  </property>
  <property fmtid="{D5CDD505-2E9C-101B-9397-08002B2CF9AE}" pid="8" name="WPThema">
    <vt:lpwstr/>
  </property>
  <property fmtid="{D5CDD505-2E9C-101B-9397-08002B2CF9AE}" pid="9" name="WPPhase">
    <vt:lpwstr/>
  </property>
  <property fmtid="{D5CDD505-2E9C-101B-9397-08002B2CF9AE}" pid="10" name="WPProtokollNummer">
    <vt:lpwstr/>
  </property>
  <property fmtid="{D5CDD505-2E9C-101B-9397-08002B2CF9AE}" pid="11" name="WPSitzungsdatum">
    <vt:lpwstr/>
  </property>
  <property fmtid="{D5CDD505-2E9C-101B-9397-08002B2CF9AE}" pid="12" name="WPProjektName">
    <vt:lpwstr/>
  </property>
  <property fmtid="{D5CDD505-2E9C-101B-9397-08002B2CF9AE}" pid="13" name="WPKundenName">
    <vt:lpwstr/>
  </property>
  <property fmtid="{D5CDD505-2E9C-101B-9397-08002B2CF9AE}" pid="14" name="WPPruefungsdatum">
    <vt:lpwstr/>
  </property>
  <property fmtid="{D5CDD505-2E9C-101B-9397-08002B2CF9AE}" pid="15" name="UI">
    <vt:lpwstr>DE</vt:lpwstr>
  </property>
  <property fmtid="{D5CDD505-2E9C-101B-9397-08002B2CF9AE}" pid="16" name="Document">
    <vt:lpwstr>Standarddokumente</vt:lpwstr>
  </property>
  <property fmtid="{D5CDD505-2E9C-101B-9397-08002B2CF9AE}" pid="17" name="WPFirmaSourceId">
    <vt:lpwstr>20</vt:lpwstr>
  </property>
  <property fmtid="{D5CDD505-2E9C-101B-9397-08002B2CF9AE}" pid="18" name="WPSourceId">
    <vt:lpwstr>10021</vt:lpwstr>
  </property>
  <property fmtid="{D5CDD505-2E9C-101B-9397-08002B2CF9AE}" pid="19" name="LocationY">
    <vt:lpwstr>0</vt:lpwstr>
  </property>
  <property fmtid="{D5CDD505-2E9C-101B-9397-08002B2CF9AE}" pid="20" name="Width">
    <vt:lpwstr>823</vt:lpwstr>
  </property>
  <property fmtid="{D5CDD505-2E9C-101B-9397-08002B2CF9AE}" pid="21" name="Height">
    <vt:lpwstr>659</vt:lpwstr>
  </property>
  <property fmtid="{D5CDD505-2E9C-101B-9397-08002B2CF9AE}" pid="22" name="WindowState">
    <vt:lpwstr>Maximized</vt:lpwstr>
  </property>
  <property fmtid="{D5CDD505-2E9C-101B-9397-08002B2CF9AE}" pid="23" name="LocationX">
    <vt:lpwstr>0</vt:lpwstr>
  </property>
  <property fmtid="{D5CDD505-2E9C-101B-9397-08002B2CF9AE}" pid="24" name="WPAdresseFirma">
    <vt:lpwstr/>
  </property>
  <property fmtid="{D5CDD505-2E9C-101B-9397-08002B2CF9AE}" pid="25" name="WPAdresseAnrede">
    <vt:lpwstr/>
  </property>
  <property fmtid="{D5CDD505-2E9C-101B-9397-08002B2CF9AE}" pid="26" name="WPAdresseVersandart">
    <vt:lpwstr/>
  </property>
  <property fmtid="{D5CDD505-2E9C-101B-9397-08002B2CF9AE}" pid="27" name="WPAdresseStrasse">
    <vt:lpwstr/>
  </property>
  <property fmtid="{D5CDD505-2E9C-101B-9397-08002B2CF9AE}" pid="28" name="WPAdresseDescription">
    <vt:lpwstr/>
  </property>
  <property fmtid="{D5CDD505-2E9C-101B-9397-08002B2CF9AE}" pid="29" name="WPAdresseTelefax">
    <vt:lpwstr/>
  </property>
  <property fmtid="{D5CDD505-2E9C-101B-9397-08002B2CF9AE}" pid="30" name="WPAdresseVorname">
    <vt:lpwstr/>
  </property>
  <property fmtid="{D5CDD505-2E9C-101B-9397-08002B2CF9AE}" pid="31" name="WPAdresse">
    <vt:lpwstr/>
  </property>
  <property fmtid="{D5CDD505-2E9C-101B-9397-08002B2CF9AE}" pid="32" name="WPAdresseLand">
    <vt:lpwstr/>
  </property>
  <property fmtid="{D5CDD505-2E9C-101B-9397-08002B2CF9AE}" pid="33" name="WPAdresseEmail">
    <vt:lpwstr/>
  </property>
  <property fmtid="{D5CDD505-2E9C-101B-9397-08002B2CF9AE}" pid="34" name="WPAdresseName">
    <vt:lpwstr/>
  </property>
  <property fmtid="{D5CDD505-2E9C-101B-9397-08002B2CF9AE}" pid="35" name="WPAdresseOrt">
    <vt:lpwstr/>
  </property>
  <property fmtid="{D5CDD505-2E9C-101B-9397-08002B2CF9AE}" pid="36" name="WPAdressePLZ">
    <vt:lpwstr/>
  </property>
  <property fmtid="{D5CDD505-2E9C-101B-9397-08002B2CF9AE}" pid="37" name="CategoryPowerPoint">
    <vt:lpwstr>True</vt:lpwstr>
  </property>
  <property fmtid="{D5CDD505-2E9C-101B-9397-08002B2CF9AE}" pid="38" name="OfficeDialogDisplay">
    <vt:lpwstr>False</vt:lpwstr>
  </property>
  <property fmtid="{D5CDD505-2E9C-101B-9397-08002B2CF9AE}" pid="39" name="LastTemplate">
    <vt:lpwstr>97c5ad79-9ee7-487b-9b28-e5c2d9a680a8</vt:lpwstr>
  </property>
  <property fmtid="{D5CDD505-2E9C-101B-9397-08002B2CF9AE}" pid="40" name="Categorydbc80f31-a100-4f8e-80bb-c4b961b484e7@DisplayName">
    <vt:lpwstr>True</vt:lpwstr>
  </property>
  <property fmtid="{D5CDD505-2E9C-101B-9397-08002B2CF9AE}" pid="41" name="CategoryLAG Excel">
    <vt:lpwstr>True</vt:lpwstr>
  </property>
  <property fmtid="{D5CDD505-2E9C-101B-9397-08002B2CF9AE}" pid="42" name="Category399e00e7-2394-4fd7-a835-a02ba493b68c@DisplayName">
    <vt:lpwstr>True</vt:lpwstr>
  </property>
  <property fmtid="{D5CDD505-2E9C-101B-9397-08002B2CF9AE}" pid="43" name="Category9cadaa76-9e31-4bfd-bee3-5541de9b66b0@DisplayName">
    <vt:lpwstr>True</vt:lpwstr>
  </property>
  <property fmtid="{D5CDD505-2E9C-101B-9397-08002B2CF9AE}" pid="44" name="Category1160cc9c-beec-4145-ad94-d4ca27ba1aac@DisplayName">
    <vt:lpwstr>True</vt:lpwstr>
  </property>
  <property fmtid="{D5CDD505-2E9C-101B-9397-08002B2CF9AE}" pid="45" name="Category0f149edd-84c6-4429-a417-f6b43833c0fe@DisplayName">
    <vt:lpwstr>True</vt:lpwstr>
  </property>
  <property fmtid="{D5CDD505-2E9C-101B-9397-08002B2CF9AE}" pid="46" name="Category145c502d-d0e3-49de-ad6f-107ad929aa61@DisplayName">
    <vt:lpwstr>True</vt:lpwstr>
  </property>
  <property fmtid="{D5CDD505-2E9C-101B-9397-08002B2CF9AE}" pid="47" name="WPSitzungsleitungSourceId">
    <vt:lpwstr>32</vt:lpwstr>
  </property>
  <property fmtid="{D5CDD505-2E9C-101B-9397-08002B2CF9AE}" pid="48" name="WPPrueferSourceId">
    <vt:lpwstr>-1</vt:lpwstr>
  </property>
  <property fmtid="{D5CDD505-2E9C-101B-9397-08002B2CF9AE}" pid="49" name="WPAnsprechpartnerSourceId">
    <vt:lpwstr>32</vt:lpwstr>
  </property>
  <property fmtid="{D5CDD505-2E9C-101B-9397-08002B2CF9AE}" pid="50" name="WPBenutzerLinksSourceId">
    <vt:lpwstr>-1</vt:lpwstr>
  </property>
  <property fmtid="{D5CDD505-2E9C-101B-9397-08002B2CF9AE}" pid="51" name="WPVerfasserSourceId">
    <vt:lpwstr> </vt:lpwstr>
  </property>
  <property fmtid="{D5CDD505-2E9C-101B-9397-08002B2CF9AE}" pid="52" name="WPKontaktSourceId">
    <vt:lpwstr>-1</vt:lpwstr>
  </property>
  <property fmtid="{D5CDD505-2E9C-101B-9397-08002B2CF9AE}" pid="53" name="WPBenutzerRechtsSourceId">
    <vt:lpwstr>-1</vt:lpwstr>
  </property>
  <property fmtid="{D5CDD505-2E9C-101B-9397-08002B2CF9AE}" pid="54" name="Verteiler">
    <vt:lpwstr/>
  </property>
  <property fmtid="{D5CDD505-2E9C-101B-9397-08002B2CF9AE}" pid="55" name="VerteilerKopieAn">
    <vt:lpwstr/>
  </property>
  <property fmtid="{D5CDD505-2E9C-101B-9397-08002B2CF9AE}" pid="56" name="WPDescription">
    <vt:lpwstr>Vigier Ciment </vt:lpwstr>
  </property>
  <property fmtid="{D5CDD505-2E9C-101B-9397-08002B2CF9AE}" pid="57" name="WPFirmaDescription">
    <vt:lpwstr>Vigier Ciment </vt:lpwstr>
  </property>
  <property fmtid="{D5CDD505-2E9C-101B-9397-08002B2CF9AE}" pid="58" name="WPFirmenID">
    <vt:lpwstr>21</vt:lpwstr>
  </property>
  <property fmtid="{D5CDD505-2E9C-101B-9397-08002B2CF9AE}" pid="59" name="WPFirmaBezeichnung">
    <vt:lpwstr>Ciments Vigier SA</vt:lpwstr>
  </property>
  <property fmtid="{D5CDD505-2E9C-101B-9397-08002B2CF9AE}" pid="60" name="WPFirmaAdresszeile1">
    <vt:lpwstr>Zone industrielle Rondchâtel </vt:lpwstr>
  </property>
  <property fmtid="{D5CDD505-2E9C-101B-9397-08002B2CF9AE}" pid="61" name="WPFirmaAdresszeile2">
    <vt:lpwstr/>
  </property>
  <property fmtid="{D5CDD505-2E9C-101B-9397-08002B2CF9AE}" pid="62" name="WPFirmaPLZ">
    <vt:lpwstr>CH­2603</vt:lpwstr>
  </property>
  <property fmtid="{D5CDD505-2E9C-101B-9397-08002B2CF9AE}" pid="63" name="WPFirmaOrt">
    <vt:lpwstr>Péry</vt:lpwstr>
  </property>
  <property fmtid="{D5CDD505-2E9C-101B-9397-08002B2CF9AE}" pid="64" name="WPFirmaLand">
    <vt:lpwstr>Schweiz</vt:lpwstr>
  </property>
  <property fmtid="{D5CDD505-2E9C-101B-9397-08002B2CF9AE}" pid="65" name="WPFirmaTelefon">
    <vt:lpwstr>+41 (0)32 485 03 00</vt:lpwstr>
  </property>
  <property fmtid="{D5CDD505-2E9C-101B-9397-08002B2CF9AE}" pid="66" name="WPFirmaFax">
    <vt:lpwstr>+41 (0)32 485 03 32</vt:lpwstr>
  </property>
  <property fmtid="{D5CDD505-2E9C-101B-9397-08002B2CF9AE}" pid="67" name="WPFirmaMail">
    <vt:lpwstr>info@vigier-ciment.ch</vt:lpwstr>
  </property>
  <property fmtid="{D5CDD505-2E9C-101B-9397-08002B2CF9AE}" pid="68" name="WPFirmaWeb">
    <vt:lpwstr>www.vigier-ciment.ch</vt:lpwstr>
  </property>
  <property fmtid="{D5CDD505-2E9C-101B-9397-08002B2CF9AE}" pid="69" name="WPFirmaLogo">
    <vt:lpwstr>VigierCiment_hoch_pos_RGB_18mm.jpg</vt:lpwstr>
  </property>
  <property fmtid="{D5CDD505-2E9C-101B-9397-08002B2CF9AE}" pid="70" name="WPFirmaMwStNr">
    <vt:lpwstr>182 034</vt:lpwstr>
  </property>
  <property fmtid="{D5CDD505-2E9C-101B-9397-08002B2CF9AE}" pid="71" name="WPFirmaGruppenlogo">
    <vt:lpwstr>Zusatz_VICAT.png</vt:lpwstr>
  </property>
  <property fmtid="{D5CDD505-2E9C-101B-9397-08002B2CF9AE}" pid="72" name="WPFirmaQualitaetsmarke1">
    <vt:lpwstr>Iso9001.png</vt:lpwstr>
  </property>
  <property fmtid="{D5CDD505-2E9C-101B-9397-08002B2CF9AE}" pid="73" name="WPFirmaQualitaetsmarke2">
    <vt:lpwstr/>
  </property>
  <property fmtid="{D5CDD505-2E9C-101B-9397-08002B2CF9AE}" pid="74" name="WPFilialeBezeichnung">
    <vt:lpwstr/>
  </property>
  <property fmtid="{D5CDD505-2E9C-101B-9397-08002B2CF9AE}" pid="75" name="WPFilialeAdresszeile1">
    <vt:lpwstr/>
  </property>
  <property fmtid="{D5CDD505-2E9C-101B-9397-08002B2CF9AE}" pid="76" name="WPFirmaPPTHintergrund">
    <vt:lpwstr>vigierCiment_KV_210x148-rgb.jpg</vt:lpwstr>
  </property>
  <property fmtid="{D5CDD505-2E9C-101B-9397-08002B2CF9AE}" pid="77" name="WPFilialePLZ">
    <vt:lpwstr/>
  </property>
  <property fmtid="{D5CDD505-2E9C-101B-9397-08002B2CF9AE}" pid="78" name="WPFirmaPPTLogoClaim">
    <vt:lpwstr>VigierCiment.png</vt:lpwstr>
  </property>
  <property fmtid="{D5CDD505-2E9C-101B-9397-08002B2CF9AE}" pid="79" name="WPFilialeAdresszeile2">
    <vt:lpwstr/>
  </property>
  <property fmtid="{D5CDD505-2E9C-101B-9397-08002B2CF9AE}" pid="80" name="WPFilialeOrt">
    <vt:lpwstr/>
  </property>
  <property fmtid="{D5CDD505-2E9C-101B-9397-08002B2CF9AE}" pid="81" name="WPFirmaPPTLogoClaimTop">
    <vt:lpwstr>3.65</vt:lpwstr>
  </property>
  <property fmtid="{D5CDD505-2E9C-101B-9397-08002B2CF9AE}" pid="82" name="WPFilialeLand">
    <vt:lpwstr/>
  </property>
  <property fmtid="{D5CDD505-2E9C-101B-9397-08002B2CF9AE}" pid="83" name="WPFirmaPPTLogoClaimLeft">
    <vt:lpwstr>24.35</vt:lpwstr>
  </property>
  <property fmtid="{D5CDD505-2E9C-101B-9397-08002B2CF9AE}" pid="84" name="WPFilialeTelefon">
    <vt:lpwstr/>
  </property>
  <property fmtid="{D5CDD505-2E9C-101B-9397-08002B2CF9AE}" pid="85" name="WPFirmaPPTLogoClaimHeight">
    <vt:lpwstr>0</vt:lpwstr>
  </property>
  <property fmtid="{D5CDD505-2E9C-101B-9397-08002B2CF9AE}" pid="86" name="WPFilialeFax">
    <vt:lpwstr/>
  </property>
  <property fmtid="{D5CDD505-2E9C-101B-9397-08002B2CF9AE}" pid="87" name="WPFirmaPPTLogoClaimWidth">
    <vt:lpwstr>0</vt:lpwstr>
  </property>
  <property fmtid="{D5CDD505-2E9C-101B-9397-08002B2CF9AE}" pid="88" name="WPFilialeMail">
    <vt:lpwstr/>
  </property>
  <property fmtid="{D5CDD505-2E9C-101B-9397-08002B2CF9AE}" pid="89" name="WPFirmaPPTLogoTop">
    <vt:lpwstr>1.8</vt:lpwstr>
  </property>
  <property fmtid="{D5CDD505-2E9C-101B-9397-08002B2CF9AE}" pid="90" name="WPFilialeWeb">
    <vt:lpwstr/>
  </property>
  <property fmtid="{D5CDD505-2E9C-101B-9397-08002B2CF9AE}" pid="91" name="WPFirmaPPTLogoLeft">
    <vt:lpwstr>24.35</vt:lpwstr>
  </property>
  <property fmtid="{D5CDD505-2E9C-101B-9397-08002B2CF9AE}" pid="92" name="WPFirmaPPTLogoHeight">
    <vt:lpwstr>0</vt:lpwstr>
  </property>
  <property fmtid="{D5CDD505-2E9C-101B-9397-08002B2CF9AE}" pid="93" name="WPFirmaPPTTitelFarbe">
    <vt:lpwstr>108;118;124</vt:lpwstr>
  </property>
  <property fmtid="{D5CDD505-2E9C-101B-9397-08002B2CF9AE}" pid="94" name="WPFirmaPPTLogoWidth">
    <vt:lpwstr>0</vt:lpwstr>
  </property>
  <property fmtid="{D5CDD505-2E9C-101B-9397-08002B2CF9AE}" pid="95" name="WPFirmaLogoHoehe">
    <vt:lpwstr>0.9</vt:lpwstr>
  </property>
  <property fmtid="{D5CDD505-2E9C-101B-9397-08002B2CF9AE}" pid="96" name="WPFirmaRegion">
    <vt:lpwstr/>
  </property>
  <property fmtid="{D5CDD505-2E9C-101B-9397-08002B2CF9AE}" pid="97" name="WPFirmaLogoBreite">
    <vt:lpwstr>1.8</vt:lpwstr>
  </property>
  <property fmtid="{D5CDD505-2E9C-101B-9397-08002B2CF9AE}" pid="98" name="WPFirmaZusatzDE">
    <vt:lpwstr/>
  </property>
  <property fmtid="{D5CDD505-2E9C-101B-9397-08002B2CF9AE}" pid="99" name="WPFirmaZusatzFR">
    <vt:lpwstr/>
  </property>
  <property fmtid="{D5CDD505-2E9C-101B-9397-08002B2CF9AE}" pid="100" name="WPFirmaAdresszeile3">
    <vt:lpwstr/>
  </property>
  <property fmtid="{D5CDD505-2E9C-101B-9397-08002B2CF9AE}" pid="101" name="WPFirmaGruppenlogoFR">
    <vt:lpwstr>Zusatz_VICAT.png</vt:lpwstr>
  </property>
  <property fmtid="{D5CDD505-2E9C-101B-9397-08002B2CF9AE}" pid="102" name="WPVerfasserDescription">
    <vt:lpwstr> </vt:lpwstr>
  </property>
  <property fmtid="{D5CDD505-2E9C-101B-9397-08002B2CF9AE}" pid="103" name="WPVerfasserKurzzeichen">
    <vt:lpwstr> </vt:lpwstr>
  </property>
  <property fmtid="{D5CDD505-2E9C-101B-9397-08002B2CF9AE}" pid="104" name="WPVerfasserVorname">
    <vt:lpwstr> </vt:lpwstr>
  </property>
  <property fmtid="{D5CDD505-2E9C-101B-9397-08002B2CF9AE}" pid="105" name="WPVerfasserName">
    <vt:lpwstr> </vt:lpwstr>
  </property>
  <property fmtid="{D5CDD505-2E9C-101B-9397-08002B2CF9AE}" pid="106" name="WPVerfasserFunktionD">
    <vt:lpwstr> </vt:lpwstr>
  </property>
  <property fmtid="{D5CDD505-2E9C-101B-9397-08002B2CF9AE}" pid="107" name="WPVerfasserFunktionE">
    <vt:lpwstr> </vt:lpwstr>
  </property>
  <property fmtid="{D5CDD505-2E9C-101B-9397-08002B2CF9AE}" pid="108" name="WPVerfasserFunktionF">
    <vt:lpwstr> </vt:lpwstr>
  </property>
  <property fmtid="{D5CDD505-2E9C-101B-9397-08002B2CF9AE}" pid="109" name="WPVerfasserTelefonDirekt">
    <vt:lpwstr> </vt:lpwstr>
  </property>
  <property fmtid="{D5CDD505-2E9C-101B-9397-08002B2CF9AE}" pid="110" name="WPVerfasserTelefaxDirekt">
    <vt:lpwstr> </vt:lpwstr>
  </property>
  <property fmtid="{D5CDD505-2E9C-101B-9397-08002B2CF9AE}" pid="111" name="WPVerfasserMobil">
    <vt:lpwstr> </vt:lpwstr>
  </property>
  <property fmtid="{D5CDD505-2E9C-101B-9397-08002B2CF9AE}" pid="112" name="WPVerfasserEMail">
    <vt:lpwstr> </vt:lpwstr>
  </property>
  <property fmtid="{D5CDD505-2E9C-101B-9397-08002B2CF9AE}" pid="113" name="WPTitel">
    <vt:lpwstr/>
  </property>
  <property fmtid="{D5CDD505-2E9C-101B-9397-08002B2CF9AE}" pid="114" name="TemplateID">
    <vt:lpwstr>ebafede3-b690-4d4d-8524-2cf33cec7542</vt:lpwstr>
  </property>
  <property fmtid="{D5CDD505-2E9C-101B-9397-08002B2CF9AE}" pid="115" name="LanguageKey">
    <vt:lpwstr>FR</vt:lpwstr>
  </property>
  <property fmtid="{D5CDD505-2E9C-101B-9397-08002B2CF9AE}" pid="116" name="TaskPaneEnabled">
    <vt:lpwstr>True</vt:lpwstr>
  </property>
</Properties>
</file>