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sldIdLst>
    <p:sldId id="256" r:id="rId2"/>
    <p:sldId id="257" r:id="rId3"/>
    <p:sldId id="258" r:id="rId4"/>
    <p:sldId id="288" r:id="rId5"/>
    <p:sldId id="261" r:id="rId6"/>
    <p:sldId id="287" r:id="rId7"/>
    <p:sldId id="260" r:id="rId8"/>
    <p:sldId id="341" r:id="rId9"/>
    <p:sldId id="343" r:id="rId10"/>
    <p:sldId id="296" r:id="rId11"/>
    <p:sldId id="262" r:id="rId12"/>
    <p:sldId id="342" r:id="rId13"/>
    <p:sldId id="263" r:id="rId14"/>
    <p:sldId id="264" r:id="rId15"/>
    <p:sldId id="265" r:id="rId16"/>
    <p:sldId id="266" r:id="rId17"/>
    <p:sldId id="269" r:id="rId18"/>
    <p:sldId id="268" r:id="rId19"/>
    <p:sldId id="271" r:id="rId20"/>
    <p:sldId id="300" r:id="rId21"/>
    <p:sldId id="270" r:id="rId22"/>
    <p:sldId id="274" r:id="rId23"/>
    <p:sldId id="273" r:id="rId24"/>
    <p:sldId id="275" r:id="rId25"/>
    <p:sldId id="272" r:id="rId26"/>
    <p:sldId id="267" r:id="rId27"/>
    <p:sldId id="280" r:id="rId28"/>
    <p:sldId id="279" r:id="rId29"/>
    <p:sldId id="278" r:id="rId30"/>
    <p:sldId id="2147473282" r:id="rId31"/>
    <p:sldId id="2147473283" r:id="rId32"/>
    <p:sldId id="281" r:id="rId33"/>
    <p:sldId id="289" r:id="rId34"/>
    <p:sldId id="290" r:id="rId35"/>
    <p:sldId id="295" r:id="rId36"/>
    <p:sldId id="283" r:id="rId37"/>
  </p:sldIdLst>
  <p:sldSz cx="10693400" cy="7561263"/>
  <p:notesSz cx="6797675" cy="9872663"/>
  <p:defaultTextStyle>
    <a:defPPr>
      <a:defRPr lang="de-DE"/>
    </a:defPPr>
    <a:lvl1pPr algn="l" rtl="0" eaLnBrk="0" fontAlgn="base" hangingPunct="0">
      <a:spcBef>
        <a:spcPct val="0"/>
      </a:spcBef>
      <a:spcAft>
        <a:spcPct val="0"/>
      </a:spcAft>
      <a:defRPr sz="2500" kern="1200">
        <a:solidFill>
          <a:srgbClr val="000000"/>
        </a:solidFill>
        <a:latin typeface="Arial" pitchFamily="34" charset="0"/>
        <a:ea typeface="Geneva"/>
        <a:cs typeface="Geneva"/>
      </a:defRPr>
    </a:lvl1pPr>
    <a:lvl2pPr marL="457200" algn="l" rtl="0" eaLnBrk="0" fontAlgn="base" hangingPunct="0">
      <a:spcBef>
        <a:spcPct val="0"/>
      </a:spcBef>
      <a:spcAft>
        <a:spcPct val="0"/>
      </a:spcAft>
      <a:defRPr sz="2500" kern="1200">
        <a:solidFill>
          <a:srgbClr val="000000"/>
        </a:solidFill>
        <a:latin typeface="Arial" pitchFamily="34" charset="0"/>
        <a:ea typeface="Geneva"/>
        <a:cs typeface="Geneva"/>
      </a:defRPr>
    </a:lvl2pPr>
    <a:lvl3pPr marL="914400" algn="l" rtl="0" eaLnBrk="0" fontAlgn="base" hangingPunct="0">
      <a:spcBef>
        <a:spcPct val="0"/>
      </a:spcBef>
      <a:spcAft>
        <a:spcPct val="0"/>
      </a:spcAft>
      <a:defRPr sz="2500" kern="1200">
        <a:solidFill>
          <a:srgbClr val="000000"/>
        </a:solidFill>
        <a:latin typeface="Arial" pitchFamily="34" charset="0"/>
        <a:ea typeface="Geneva"/>
        <a:cs typeface="Geneva"/>
      </a:defRPr>
    </a:lvl3pPr>
    <a:lvl4pPr marL="1371600" algn="l" rtl="0" eaLnBrk="0" fontAlgn="base" hangingPunct="0">
      <a:spcBef>
        <a:spcPct val="0"/>
      </a:spcBef>
      <a:spcAft>
        <a:spcPct val="0"/>
      </a:spcAft>
      <a:defRPr sz="2500" kern="1200">
        <a:solidFill>
          <a:srgbClr val="000000"/>
        </a:solidFill>
        <a:latin typeface="Arial" pitchFamily="34" charset="0"/>
        <a:ea typeface="Geneva"/>
        <a:cs typeface="Geneva"/>
      </a:defRPr>
    </a:lvl4pPr>
    <a:lvl5pPr marL="1828800" algn="l" rtl="0" eaLnBrk="0" fontAlgn="base" hangingPunct="0">
      <a:spcBef>
        <a:spcPct val="0"/>
      </a:spcBef>
      <a:spcAft>
        <a:spcPct val="0"/>
      </a:spcAft>
      <a:defRPr sz="2500" kern="1200">
        <a:solidFill>
          <a:srgbClr val="000000"/>
        </a:solidFill>
        <a:latin typeface="Arial" pitchFamily="34" charset="0"/>
        <a:ea typeface="Geneva"/>
        <a:cs typeface="Geneva"/>
      </a:defRPr>
    </a:lvl5pPr>
    <a:lvl6pPr marL="2286000" algn="l" defTabSz="914400" rtl="0" eaLnBrk="1" latinLnBrk="0" hangingPunct="1">
      <a:defRPr sz="2500" kern="1200">
        <a:solidFill>
          <a:srgbClr val="000000"/>
        </a:solidFill>
        <a:latin typeface="Arial" pitchFamily="34" charset="0"/>
        <a:ea typeface="Geneva"/>
        <a:cs typeface="Geneva"/>
      </a:defRPr>
    </a:lvl6pPr>
    <a:lvl7pPr marL="2743200" algn="l" defTabSz="914400" rtl="0" eaLnBrk="1" latinLnBrk="0" hangingPunct="1">
      <a:defRPr sz="2500" kern="1200">
        <a:solidFill>
          <a:srgbClr val="000000"/>
        </a:solidFill>
        <a:latin typeface="Arial" pitchFamily="34" charset="0"/>
        <a:ea typeface="Geneva"/>
        <a:cs typeface="Geneva"/>
      </a:defRPr>
    </a:lvl7pPr>
    <a:lvl8pPr marL="3200400" algn="l" defTabSz="914400" rtl="0" eaLnBrk="1" latinLnBrk="0" hangingPunct="1">
      <a:defRPr sz="2500" kern="1200">
        <a:solidFill>
          <a:srgbClr val="000000"/>
        </a:solidFill>
        <a:latin typeface="Arial" pitchFamily="34" charset="0"/>
        <a:ea typeface="Geneva"/>
        <a:cs typeface="Geneva"/>
      </a:defRPr>
    </a:lvl8pPr>
    <a:lvl9pPr marL="3657600" algn="l" defTabSz="914400" rtl="0" eaLnBrk="1" latinLnBrk="0" hangingPunct="1">
      <a:defRPr sz="2500" kern="1200">
        <a:solidFill>
          <a:srgbClr val="000000"/>
        </a:solidFill>
        <a:latin typeface="Arial" pitchFamily="34" charset="0"/>
        <a:ea typeface="Geneva"/>
        <a:cs typeface="Geneva"/>
      </a:defRPr>
    </a:lvl9pPr>
  </p:defaultTextStyle>
  <p:extLst>
    <p:ext uri="{EFAFB233-063F-42B5-8137-9DF3F51BA10A}">
      <p15:sldGuideLst xmlns:p15="http://schemas.microsoft.com/office/powerpoint/2012/main">
        <p15:guide id="1" orient="horz" pos="2381">
          <p15:clr>
            <a:srgbClr val="A4A3A4"/>
          </p15:clr>
        </p15:guide>
        <p15:guide id="2" pos="3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31313"/>
    <a:srgbClr val="5BAC35"/>
    <a:srgbClr val="C0D89F"/>
    <a:srgbClr val="D6E9B6"/>
    <a:srgbClr val="E2001A"/>
    <a:srgbClr val="B2B2B2"/>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0929"/>
  </p:normalViewPr>
  <p:slideViewPr>
    <p:cSldViewPr>
      <p:cViewPr varScale="1">
        <p:scale>
          <a:sx n="100" d="100"/>
          <a:sy n="100" d="100"/>
        </p:scale>
        <p:origin x="1404" y="96"/>
      </p:cViewPr>
      <p:guideLst>
        <p:guide orient="horz" pos="2381"/>
        <p:guide pos="3368"/>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255" cy="493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solidFill>
                  <a:schemeClr val="tx1"/>
                </a:solidFill>
                <a:latin typeface="Lucida Grande" charset="0"/>
                <a:ea typeface="Geneva" charset="0"/>
                <a:cs typeface="Geneva" charset="0"/>
              </a:defRPr>
            </a:lvl1pPr>
          </a:lstStyle>
          <a:p>
            <a:pPr>
              <a:defRPr/>
            </a:pPr>
            <a:endParaRPr lang="de-DE"/>
          </a:p>
        </p:txBody>
      </p:sp>
      <p:sp>
        <p:nvSpPr>
          <p:cNvPr id="3075" name="Rectangle 3"/>
          <p:cNvSpPr>
            <a:spLocks noGrp="1" noChangeArrowheads="1"/>
          </p:cNvSpPr>
          <p:nvPr>
            <p:ph type="dt" idx="1"/>
          </p:nvPr>
        </p:nvSpPr>
        <p:spPr bwMode="auto">
          <a:xfrm>
            <a:off x="3851420" y="0"/>
            <a:ext cx="2946255" cy="4937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solidFill>
                  <a:schemeClr val="tx1"/>
                </a:solidFill>
                <a:latin typeface="Lucida Grande" charset="0"/>
                <a:ea typeface="Geneva" charset="0"/>
                <a:cs typeface="Geneva" charset="0"/>
              </a:defRPr>
            </a:lvl1pPr>
          </a:lstStyle>
          <a:p>
            <a:pPr>
              <a:defRPr/>
            </a:pPr>
            <a:endParaRPr lang="de-DE"/>
          </a:p>
        </p:txBody>
      </p:sp>
      <p:sp>
        <p:nvSpPr>
          <p:cNvPr id="5124" name="Rectangle 4"/>
          <p:cNvSpPr>
            <a:spLocks noGrp="1" noRot="1" noChangeAspect="1" noChangeArrowheads="1" noTextEdit="1"/>
          </p:cNvSpPr>
          <p:nvPr>
            <p:ph type="sldImg" idx="2"/>
          </p:nvPr>
        </p:nvSpPr>
        <p:spPr bwMode="auto">
          <a:xfrm>
            <a:off x="781050" y="739775"/>
            <a:ext cx="5237163" cy="370363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6791" y="4690267"/>
            <a:ext cx="4984095" cy="4441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3078" name="Rectangle 6"/>
          <p:cNvSpPr>
            <a:spLocks noGrp="1" noChangeArrowheads="1"/>
          </p:cNvSpPr>
          <p:nvPr>
            <p:ph type="ftr" sz="quarter" idx="4"/>
          </p:nvPr>
        </p:nvSpPr>
        <p:spPr bwMode="auto">
          <a:xfrm>
            <a:off x="0" y="9378951"/>
            <a:ext cx="2946255" cy="493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solidFill>
                  <a:schemeClr val="tx1"/>
                </a:solidFill>
                <a:latin typeface="Lucida Grande" charset="0"/>
                <a:ea typeface="Geneva" charset="0"/>
                <a:cs typeface="Geneva" charset="0"/>
              </a:defRPr>
            </a:lvl1pPr>
          </a:lstStyle>
          <a:p>
            <a:pPr>
              <a:defRPr/>
            </a:pPr>
            <a:endParaRPr lang="de-DE"/>
          </a:p>
        </p:txBody>
      </p:sp>
      <p:sp>
        <p:nvSpPr>
          <p:cNvPr id="3079" name="Rectangle 7"/>
          <p:cNvSpPr>
            <a:spLocks noGrp="1" noChangeArrowheads="1"/>
          </p:cNvSpPr>
          <p:nvPr>
            <p:ph type="sldNum" sz="quarter" idx="5"/>
          </p:nvPr>
        </p:nvSpPr>
        <p:spPr bwMode="auto">
          <a:xfrm>
            <a:off x="3851420" y="9378951"/>
            <a:ext cx="2946255" cy="49371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solidFill>
                  <a:schemeClr val="tx1"/>
                </a:solidFill>
                <a:latin typeface="Lucida Grande" charset="0"/>
                <a:ea typeface="Geneva" charset="0"/>
                <a:cs typeface="Geneva" charset="0"/>
              </a:defRPr>
            </a:lvl1pPr>
          </a:lstStyle>
          <a:p>
            <a:pPr>
              <a:defRPr/>
            </a:pPr>
            <a:fld id="{E04BF966-FF17-4CFD-AC7D-B6AA3E168BA4}"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2pPr>
    <a:lvl3pPr marL="9144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3pPr>
    <a:lvl4pPr marL="13716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4pPr>
    <a:lvl5pPr marL="1828800" algn="l" rtl="0" eaLnBrk="0" fontAlgn="base" hangingPunct="0">
      <a:spcBef>
        <a:spcPct val="30000"/>
      </a:spcBef>
      <a:spcAft>
        <a:spcPct val="0"/>
      </a:spcAft>
      <a:defRPr sz="1200" kern="1200">
        <a:solidFill>
          <a:schemeClr val="tx1"/>
        </a:solidFill>
        <a:latin typeface="Lucida Grande" charset="0"/>
        <a:ea typeface="Geneva" charset="0"/>
        <a:cs typeface="Geneva"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 name="Rectangle 26"/>
          <p:cNvSpPr>
            <a:spLocks noChangeArrowheads="1"/>
          </p:cNvSpPr>
          <p:nvPr/>
        </p:nvSpPr>
        <p:spPr bwMode="auto">
          <a:xfrm>
            <a:off x="8561388" y="1008063"/>
            <a:ext cx="2124075" cy="1331912"/>
          </a:xfrm>
          <a:prstGeom prst="rect">
            <a:avLst/>
          </a:prstGeom>
          <a:solidFill>
            <a:schemeClr val="bg1"/>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sp>
        <p:nvSpPr>
          <p:cNvPr id="4" name="Rectangle 28"/>
          <p:cNvSpPr>
            <a:spLocks noChangeArrowheads="1"/>
          </p:cNvSpPr>
          <p:nvPr/>
        </p:nvSpPr>
        <p:spPr bwMode="auto">
          <a:xfrm>
            <a:off x="450156" y="1012825"/>
            <a:ext cx="7919144" cy="1331913"/>
          </a:xfrm>
          <a:prstGeom prst="rect">
            <a:avLst/>
          </a:prstGeom>
          <a:solidFill>
            <a:schemeClr val="bg1"/>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pic>
        <p:nvPicPr>
          <p:cNvPr id="5" name="Picture 39" descr="wplogo"/>
          <p:cNvPicPr>
            <a:picLocks noChangeAspect="1" noChangeArrowheads="1"/>
          </p:cNvPicPr>
          <p:nvPr userDrawn="1"/>
        </p:nvPicPr>
        <p:blipFill>
          <a:blip r:embed="rId3" cstate="print"/>
          <a:srcRect/>
          <a:stretch>
            <a:fillRect/>
          </a:stretch>
        </p:blipFill>
        <p:spPr bwMode="auto">
          <a:xfrm>
            <a:off x="8766175" y="1314450"/>
            <a:ext cx="1617663" cy="796925"/>
          </a:xfrm>
          <a:prstGeom prst="rect">
            <a:avLst/>
          </a:prstGeom>
          <a:noFill/>
          <a:ln w="9525" algn="ctr">
            <a:noFill/>
            <a:miter lim="800000"/>
            <a:headEnd/>
            <a:tailEnd/>
          </a:ln>
        </p:spPr>
      </p:pic>
      <p:sp>
        <p:nvSpPr>
          <p:cNvPr id="25619" name="Rectangle 19"/>
          <p:cNvSpPr>
            <a:spLocks noGrp="1" noChangeArrowheads="1"/>
          </p:cNvSpPr>
          <p:nvPr>
            <p:ph type="ctrTitle" sz="quarter"/>
          </p:nvPr>
        </p:nvSpPr>
        <p:spPr>
          <a:xfrm>
            <a:off x="450156" y="1006475"/>
            <a:ext cx="7915969" cy="1331913"/>
          </a:xfrm>
        </p:spPr>
        <p:txBody>
          <a:bodyPr tIns="64725" rIns="129450" bIns="64725" anchor="t"/>
          <a:lstStyle>
            <a:lvl1pPr algn="r">
              <a:defRPr sz="2600" b="0" smtClean="0">
                <a:solidFill>
                  <a:srgbClr val="6C767C"/>
                </a:solidFill>
              </a:defRPr>
            </a:lvl1pPr>
          </a:lstStyle>
          <a:p>
            <a:r>
              <a:rPr lang="fr-FR"/>
              <a:t>Modifiez le style du titre</a:t>
            </a:r>
            <a:endParaRPr lang="fr-CH"/>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482725" y="3732213"/>
            <a:ext cx="4537075" cy="439737"/>
          </a:xfrm>
        </p:spPr>
        <p:txBody>
          <a:bodyPr anchor="b"/>
          <a:lstStyle>
            <a:lvl1pPr algn="l">
              <a:defRPr sz="2000" b="1"/>
            </a:lvl1pPr>
          </a:lstStyle>
          <a:p>
            <a:r>
              <a:rPr lang="fr-FR"/>
              <a:t>Modifiez le style du titre</a:t>
            </a:r>
            <a:endParaRPr lang="de-CH"/>
          </a:p>
        </p:txBody>
      </p:sp>
      <p:sp>
        <p:nvSpPr>
          <p:cNvPr id="3" name="Bildplatzhalter 2"/>
          <p:cNvSpPr>
            <a:spLocks noGrp="1"/>
          </p:cNvSpPr>
          <p:nvPr>
            <p:ph type="pic" idx="1"/>
          </p:nvPr>
        </p:nvSpPr>
        <p:spPr>
          <a:xfrm>
            <a:off x="1482725" y="476250"/>
            <a:ext cx="4537075" cy="3198813"/>
          </a:xfrm>
        </p:spPr>
        <p:txBody>
          <a:bodyPr lIns="73673" tIns="36837" rIns="73673" bIns="36837"/>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de-CH" noProof="0"/>
          </a:p>
        </p:txBody>
      </p:sp>
      <p:sp>
        <p:nvSpPr>
          <p:cNvPr id="4" name="Textplatzhalter 3"/>
          <p:cNvSpPr>
            <a:spLocks noGrp="1"/>
          </p:cNvSpPr>
          <p:nvPr>
            <p:ph type="body" sz="half" idx="2"/>
          </p:nvPr>
        </p:nvSpPr>
        <p:spPr>
          <a:xfrm>
            <a:off x="1482725" y="4171950"/>
            <a:ext cx="4537075" cy="6254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
        <p:nvSpPr>
          <p:cNvPr id="3" name="Vertikaler Textplatzhalt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5389563" y="473075"/>
            <a:ext cx="1606550" cy="4265613"/>
          </a:xfrm>
        </p:spPr>
        <p:txBody>
          <a:bodyPr vert="eaVert"/>
          <a:lstStyle/>
          <a:p>
            <a:r>
              <a:rPr lang="fr-FR"/>
              <a:t>Modifiez le style du titre</a:t>
            </a:r>
            <a:endParaRPr lang="de-CH"/>
          </a:p>
        </p:txBody>
      </p:sp>
      <p:sp>
        <p:nvSpPr>
          <p:cNvPr id="3" name="Vertikaler Textplatzhalter 2"/>
          <p:cNvSpPr>
            <a:spLocks noGrp="1"/>
          </p:cNvSpPr>
          <p:nvPr>
            <p:ph type="body" orient="vert" idx="1"/>
          </p:nvPr>
        </p:nvSpPr>
        <p:spPr>
          <a:xfrm>
            <a:off x="566738" y="473075"/>
            <a:ext cx="4670425" cy="4265613"/>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66738" y="1655763"/>
            <a:ext cx="6429375" cy="1143000"/>
          </a:xfrm>
        </p:spPr>
        <p:txBody>
          <a:bodyPr/>
          <a:lstStyle/>
          <a:p>
            <a:r>
              <a:rPr lang="fr-FR"/>
              <a:t>Modifiez le style du titre</a:t>
            </a:r>
            <a:endParaRPr lang="de-CH"/>
          </a:p>
        </p:txBody>
      </p:sp>
      <p:sp>
        <p:nvSpPr>
          <p:cNvPr id="3" name="Untertitel 2"/>
          <p:cNvSpPr>
            <a:spLocks noGrp="1"/>
          </p:cNvSpPr>
          <p:nvPr>
            <p:ph type="subTitle" idx="1"/>
          </p:nvPr>
        </p:nvSpPr>
        <p:spPr>
          <a:xfrm>
            <a:off x="1135063" y="3021013"/>
            <a:ext cx="5292725" cy="13620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Modifier le style des sous-titres du masque</a:t>
            </a:r>
            <a:endParaRPr lang="de-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
        <p:nvSpPr>
          <p:cNvPr id="3" name="Inhaltsplatzhalt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96900" y="3425825"/>
            <a:ext cx="6429375" cy="1058863"/>
          </a:xfrm>
        </p:spPr>
        <p:txBody>
          <a:bodyPr anchor="t"/>
          <a:lstStyle>
            <a:lvl1pPr algn="l">
              <a:defRPr sz="4000" b="1" cap="all"/>
            </a:lvl1pPr>
          </a:lstStyle>
          <a:p>
            <a:r>
              <a:rPr lang="fr-FR"/>
              <a:t>Modifiez le style du titre</a:t>
            </a:r>
            <a:endParaRPr lang="de-CH"/>
          </a:p>
        </p:txBody>
      </p:sp>
      <p:sp>
        <p:nvSpPr>
          <p:cNvPr id="3" name="Textplatzhalter 2"/>
          <p:cNvSpPr>
            <a:spLocks noGrp="1"/>
          </p:cNvSpPr>
          <p:nvPr>
            <p:ph type="body" idx="1"/>
          </p:nvPr>
        </p:nvSpPr>
        <p:spPr>
          <a:xfrm>
            <a:off x="596900" y="2259013"/>
            <a:ext cx="6429375" cy="11668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Modifier les styles du texte du masque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
        <p:nvSpPr>
          <p:cNvPr id="3" name="Inhaltsplatzhalter 2"/>
          <p:cNvSpPr>
            <a:spLocks noGrp="1"/>
          </p:cNvSpPr>
          <p:nvPr>
            <p:ph sz="half" idx="1"/>
          </p:nvPr>
        </p:nvSpPr>
        <p:spPr>
          <a:xfrm>
            <a:off x="566738" y="1539875"/>
            <a:ext cx="3138487" cy="3198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Inhaltsplatzhalter 3"/>
          <p:cNvSpPr>
            <a:spLocks noGrp="1"/>
          </p:cNvSpPr>
          <p:nvPr>
            <p:ph sz="half" idx="2"/>
          </p:nvPr>
        </p:nvSpPr>
        <p:spPr>
          <a:xfrm>
            <a:off x="3857625" y="1539875"/>
            <a:ext cx="3138488" cy="3198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377825" y="212725"/>
            <a:ext cx="6807200" cy="889000"/>
          </a:xfrm>
        </p:spPr>
        <p:txBody>
          <a:bodyPr/>
          <a:lstStyle>
            <a:lvl1pPr>
              <a:defRPr/>
            </a:lvl1pPr>
          </a:lstStyle>
          <a:p>
            <a:r>
              <a:rPr lang="fr-FR"/>
              <a:t>Modifiez le style du titre</a:t>
            </a:r>
            <a:endParaRPr lang="de-CH"/>
          </a:p>
        </p:txBody>
      </p:sp>
      <p:sp>
        <p:nvSpPr>
          <p:cNvPr id="3" name="Textplatzhalter 2"/>
          <p:cNvSpPr>
            <a:spLocks noGrp="1"/>
          </p:cNvSpPr>
          <p:nvPr>
            <p:ph type="body" idx="1"/>
          </p:nvPr>
        </p:nvSpPr>
        <p:spPr>
          <a:xfrm>
            <a:off x="377825" y="1193800"/>
            <a:ext cx="3341688" cy="4968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Inhaltsplatzhalter 3"/>
          <p:cNvSpPr>
            <a:spLocks noGrp="1"/>
          </p:cNvSpPr>
          <p:nvPr>
            <p:ph sz="half" idx="2"/>
          </p:nvPr>
        </p:nvSpPr>
        <p:spPr>
          <a:xfrm>
            <a:off x="377825" y="1690688"/>
            <a:ext cx="3341688" cy="3071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5" name="Textplatzhalter 4"/>
          <p:cNvSpPr>
            <a:spLocks noGrp="1"/>
          </p:cNvSpPr>
          <p:nvPr>
            <p:ph type="body" sz="quarter" idx="3"/>
          </p:nvPr>
        </p:nvSpPr>
        <p:spPr>
          <a:xfrm>
            <a:off x="3841750" y="1193800"/>
            <a:ext cx="3343275" cy="4968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Inhaltsplatzhalter 5"/>
          <p:cNvSpPr>
            <a:spLocks noGrp="1"/>
          </p:cNvSpPr>
          <p:nvPr>
            <p:ph sz="quarter" idx="4"/>
          </p:nvPr>
        </p:nvSpPr>
        <p:spPr>
          <a:xfrm>
            <a:off x="3841750" y="1690688"/>
            <a:ext cx="3343275" cy="3071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a:t>Modifiez le style du titre</a:t>
            </a:r>
            <a:endParaRPr lang="de-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77825" y="212725"/>
            <a:ext cx="2489200" cy="903288"/>
          </a:xfrm>
        </p:spPr>
        <p:txBody>
          <a:bodyPr anchor="b"/>
          <a:lstStyle>
            <a:lvl1pPr algn="l">
              <a:defRPr sz="2000" b="1"/>
            </a:lvl1pPr>
          </a:lstStyle>
          <a:p>
            <a:r>
              <a:rPr lang="fr-FR"/>
              <a:t>Modifiez le style du titre</a:t>
            </a:r>
            <a:endParaRPr lang="de-CH"/>
          </a:p>
        </p:txBody>
      </p:sp>
      <p:sp>
        <p:nvSpPr>
          <p:cNvPr id="3" name="Inhaltsplatzhalter 2"/>
          <p:cNvSpPr>
            <a:spLocks noGrp="1"/>
          </p:cNvSpPr>
          <p:nvPr>
            <p:ph idx="1"/>
          </p:nvPr>
        </p:nvSpPr>
        <p:spPr>
          <a:xfrm>
            <a:off x="2957513" y="212725"/>
            <a:ext cx="4227512" cy="4549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4" name="Textplatzhalter 3"/>
          <p:cNvSpPr>
            <a:spLocks noGrp="1"/>
          </p:cNvSpPr>
          <p:nvPr>
            <p:ph type="body" sz="half" idx="2"/>
          </p:nvPr>
        </p:nvSpPr>
        <p:spPr>
          <a:xfrm>
            <a:off x="377825" y="1116013"/>
            <a:ext cx="2489200" cy="36464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1" name="Rectangle 17"/>
          <p:cNvSpPr>
            <a:spLocks noChangeArrowheads="1"/>
          </p:cNvSpPr>
          <p:nvPr/>
        </p:nvSpPr>
        <p:spPr bwMode="auto">
          <a:xfrm>
            <a:off x="719138" y="503238"/>
            <a:ext cx="7737475" cy="935037"/>
          </a:xfrm>
          <a:prstGeom prst="rect">
            <a:avLst/>
          </a:prstGeom>
          <a:solidFill>
            <a:srgbClr val="DDDDDD"/>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sp>
        <p:nvSpPr>
          <p:cNvPr id="1040" name="Rectangle 16"/>
          <p:cNvSpPr>
            <a:spLocks noChangeArrowheads="1"/>
          </p:cNvSpPr>
          <p:nvPr/>
        </p:nvSpPr>
        <p:spPr bwMode="auto">
          <a:xfrm>
            <a:off x="8572500" y="503238"/>
            <a:ext cx="2124075" cy="935037"/>
          </a:xfrm>
          <a:prstGeom prst="rect">
            <a:avLst/>
          </a:prstGeom>
          <a:solidFill>
            <a:srgbClr val="DDDDDD"/>
          </a:solidFill>
          <a:ln w="12700">
            <a:noFill/>
            <a:prstDash val="sysDot"/>
            <a:miter lim="800000"/>
            <a:headEnd/>
            <a:tailEnd/>
          </a:ln>
          <a:effectLst/>
        </p:spPr>
        <p:txBody>
          <a:bodyPr wrap="none" anchor="ctr"/>
          <a:lstStyle/>
          <a:p>
            <a:pPr>
              <a:defRPr/>
            </a:pPr>
            <a:endParaRPr lang="fr-CH">
              <a:latin typeface="Arial" charset="0"/>
              <a:ea typeface="+mn-ea"/>
              <a:cs typeface="+mn-cs"/>
            </a:endParaRPr>
          </a:p>
        </p:txBody>
      </p:sp>
      <p:sp>
        <p:nvSpPr>
          <p:cNvPr id="1028" name="Rectangle 2"/>
          <p:cNvSpPr>
            <a:spLocks noGrp="1" noChangeArrowheads="1"/>
          </p:cNvSpPr>
          <p:nvPr>
            <p:ph type="title"/>
          </p:nvPr>
        </p:nvSpPr>
        <p:spPr bwMode="auto">
          <a:xfrm>
            <a:off x="742918" y="754856"/>
            <a:ext cx="7611492" cy="431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sz="2400" dirty="0"/>
              <a:t>Accueil Sécurité &amp; Environnement des collaborateurs externes</a:t>
            </a:r>
            <a:endParaRPr lang="fr-CH" dirty="0"/>
          </a:p>
        </p:txBody>
      </p:sp>
      <p:sp>
        <p:nvSpPr>
          <p:cNvPr id="1029" name="Rectangle 19"/>
          <p:cNvSpPr>
            <a:spLocks noGrp="1" noChangeArrowheads="1"/>
          </p:cNvSpPr>
          <p:nvPr>
            <p:ph type="body" idx="1"/>
          </p:nvPr>
        </p:nvSpPr>
        <p:spPr bwMode="auto">
          <a:xfrm>
            <a:off x="719138" y="1798638"/>
            <a:ext cx="7737475" cy="52181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CH" dirty="0" err="1"/>
              <a:t>Erste</a:t>
            </a:r>
            <a:r>
              <a:rPr lang="fr-CH" dirty="0"/>
              <a:t> </a:t>
            </a:r>
            <a:r>
              <a:rPr lang="fr-CH" dirty="0" err="1"/>
              <a:t>Ebene</a:t>
            </a:r>
            <a:endParaRPr lang="fr-CH" dirty="0"/>
          </a:p>
          <a:p>
            <a:pPr lvl="1"/>
            <a:r>
              <a:rPr lang="fr-CH" dirty="0"/>
              <a:t> </a:t>
            </a:r>
            <a:r>
              <a:rPr lang="fr-CH" dirty="0" err="1"/>
              <a:t>Zweite</a:t>
            </a:r>
            <a:r>
              <a:rPr lang="fr-CH" dirty="0"/>
              <a:t> </a:t>
            </a:r>
            <a:r>
              <a:rPr lang="fr-CH" dirty="0" err="1"/>
              <a:t>Ebene</a:t>
            </a:r>
            <a:endParaRPr lang="fr-CH" dirty="0"/>
          </a:p>
          <a:p>
            <a:pPr lvl="2"/>
            <a:r>
              <a:rPr lang="fr-CH" dirty="0" err="1"/>
              <a:t>Dritte</a:t>
            </a:r>
            <a:r>
              <a:rPr lang="fr-CH" dirty="0"/>
              <a:t> </a:t>
            </a:r>
            <a:r>
              <a:rPr lang="fr-CH" dirty="0" err="1"/>
              <a:t>Ebene</a:t>
            </a:r>
            <a:endParaRPr lang="fr-CH" dirty="0"/>
          </a:p>
          <a:p>
            <a:pPr lvl="3"/>
            <a:r>
              <a:rPr lang="fr-CH" dirty="0" err="1"/>
              <a:t>Vierte</a:t>
            </a:r>
            <a:r>
              <a:rPr lang="fr-CH" dirty="0"/>
              <a:t> </a:t>
            </a:r>
            <a:r>
              <a:rPr lang="fr-CH" dirty="0" err="1"/>
              <a:t>Ebene</a:t>
            </a:r>
            <a:endParaRPr lang="fr-CH" dirty="0"/>
          </a:p>
          <a:p>
            <a:pPr lvl="4"/>
            <a:r>
              <a:rPr lang="fr-CH" dirty="0" err="1"/>
              <a:t>Fünfte</a:t>
            </a:r>
            <a:r>
              <a:rPr lang="fr-CH" dirty="0"/>
              <a:t> </a:t>
            </a:r>
            <a:r>
              <a:rPr lang="fr-CH" dirty="0" err="1"/>
              <a:t>Ebene</a:t>
            </a:r>
            <a:endParaRPr lang="fr-CH" dirty="0"/>
          </a:p>
        </p:txBody>
      </p:sp>
      <p:pic>
        <p:nvPicPr>
          <p:cNvPr id="1030" name="Picture 27" descr="wplogo"/>
          <p:cNvPicPr>
            <a:picLocks noChangeAspect="1" noChangeArrowheads="1"/>
          </p:cNvPicPr>
          <p:nvPr userDrawn="1"/>
        </p:nvPicPr>
        <p:blipFill>
          <a:blip r:embed="rId14" cstate="print"/>
          <a:srcRect/>
          <a:stretch>
            <a:fillRect/>
          </a:stretch>
        </p:blipFill>
        <p:spPr bwMode="auto">
          <a:xfrm>
            <a:off x="8766175" y="647700"/>
            <a:ext cx="1638300" cy="633413"/>
          </a:xfrm>
          <a:prstGeom prst="rect">
            <a:avLst/>
          </a:prstGeom>
          <a:noFill/>
          <a:ln w="9525" algn="ctr">
            <a:noFill/>
            <a:miter lim="800000"/>
            <a:headEnd/>
            <a:tailEnd/>
          </a:ln>
        </p:spPr>
      </p:pic>
      <p:sp>
        <p:nvSpPr>
          <p:cNvPr id="7" name="ZoneTexte 6"/>
          <p:cNvSpPr txBox="1"/>
          <p:nvPr userDrawn="1"/>
        </p:nvSpPr>
        <p:spPr>
          <a:xfrm>
            <a:off x="666180" y="7165587"/>
            <a:ext cx="9793088" cy="215444"/>
          </a:xfrm>
          <a:prstGeom prst="rect">
            <a:avLst/>
          </a:prstGeom>
          <a:noFill/>
        </p:spPr>
        <p:txBody>
          <a:bodyPr wrap="square" rtlCol="0">
            <a:spAutoFit/>
          </a:bodyPr>
          <a:lstStyle/>
          <a:p>
            <a:pPr marL="0" marR="0" indent="0" algn="l" defTabSz="914400" rtl="0" eaLnBrk="0" fontAlgn="base" latinLnBrk="0" hangingPunct="0">
              <a:lnSpc>
                <a:spcPct val="100000"/>
              </a:lnSpc>
              <a:spcBef>
                <a:spcPct val="0"/>
              </a:spcBef>
              <a:spcAft>
                <a:spcPct val="0"/>
              </a:spcAft>
              <a:buClrTx/>
              <a:buSzTx/>
              <a:buFontTx/>
              <a:buNone/>
              <a:tabLst>
                <a:tab pos="9512300" algn="r"/>
              </a:tabLst>
              <a:defRPr/>
            </a:pPr>
            <a:r>
              <a:rPr lang="de-CH" sz="800" dirty="0" err="1">
                <a:solidFill>
                  <a:srgbClr val="B2B2B2"/>
                </a:solidFill>
              </a:rPr>
              <a:t>Ciments</a:t>
            </a:r>
            <a:r>
              <a:rPr lang="de-CH" sz="800" dirty="0">
                <a:solidFill>
                  <a:srgbClr val="B2B2B2"/>
                </a:solidFill>
              </a:rPr>
              <a:t> Vigier SA	</a:t>
            </a:r>
            <a:fld id="{72B4828B-0E02-4EB9-9CB9-277E4C266AA6}" type="slidenum">
              <a:rPr lang="de-CH" sz="800" smtClean="0">
                <a:solidFill>
                  <a:srgbClr val="B2B2B2"/>
                </a:solidFill>
              </a:rPr>
              <a:pPr marL="0" marR="0" indent="0" algn="l" defTabSz="914400" rtl="0" eaLnBrk="0" fontAlgn="base" latinLnBrk="0" hangingPunct="0">
                <a:lnSpc>
                  <a:spcPct val="100000"/>
                </a:lnSpc>
                <a:spcBef>
                  <a:spcPct val="0"/>
                </a:spcBef>
                <a:spcAft>
                  <a:spcPct val="0"/>
                </a:spcAft>
                <a:buClrTx/>
                <a:buSzTx/>
                <a:buFontTx/>
                <a:buNone/>
                <a:tabLst>
                  <a:tab pos="9512300" algn="r"/>
                </a:tabLst>
                <a:defRPr/>
              </a:pPr>
              <a:t>‹Nr.›</a:t>
            </a:fld>
            <a:endParaRPr lang="fr-CH" dirty="0"/>
          </a:p>
        </p:txBody>
      </p:sp>
    </p:spTree>
  </p:cSld>
  <p:clrMap bg1="lt1" tx1="dk1" bg2="lt2" tx2="dk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hf sldNum="0" hdr="0" ftr="0" dt="0"/>
  <p:txStyles>
    <p:titleStyle>
      <a:lvl1pPr algn="l" defTabSz="1042988" rtl="0" eaLnBrk="1" fontAlgn="base" hangingPunct="1">
        <a:spcBef>
          <a:spcPct val="0"/>
        </a:spcBef>
        <a:spcAft>
          <a:spcPct val="0"/>
        </a:spcAft>
        <a:defRPr sz="3200" b="1" baseline="0">
          <a:solidFill>
            <a:srgbClr val="000000"/>
          </a:solidFill>
          <a:latin typeface="Arial" charset="0"/>
          <a:ea typeface="+mj-ea"/>
          <a:cs typeface="+mj-cs"/>
        </a:defRPr>
      </a:lvl1pPr>
      <a:lvl2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2pPr>
      <a:lvl3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3pPr>
      <a:lvl4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4pPr>
      <a:lvl5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5pPr>
      <a:lvl6pPr marL="4572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6pPr>
      <a:lvl7pPr marL="9144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7pPr>
      <a:lvl8pPr marL="13716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8pPr>
      <a:lvl9pPr marL="18288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9pPr>
    </p:titleStyle>
    <p:body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gif"/><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5.emf"/><Relationship Id="rId2"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6.gif"/><Relationship Id="rId1" Type="http://schemas.openxmlformats.org/officeDocument/2006/relationships/slideLayout" Target="../slideLayouts/slideLayout3.xml"/><Relationship Id="rId5" Type="http://schemas.openxmlformats.org/officeDocument/2006/relationships/image" Target="../media/image68.jpeg"/><Relationship Id="rId4" Type="http://schemas.openxmlformats.org/officeDocument/2006/relationships/image" Target="../media/image67.gif"/></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9.png"/><Relationship Id="rId7" Type="http://schemas.openxmlformats.org/officeDocument/2006/relationships/image" Target="../media/image71.png"/><Relationship Id="rId12" Type="http://schemas.microsoft.com/office/2007/relationships/hdphoto" Target="../media/hdphoto6.wdp"/><Relationship Id="rId2" Type="http://schemas.openxmlformats.org/officeDocument/2006/relationships/image" Target="../media/image5.png"/><Relationship Id="rId1" Type="http://schemas.openxmlformats.org/officeDocument/2006/relationships/slideLayout" Target="../slideLayouts/slideLayout3.xml"/><Relationship Id="rId6" Type="http://schemas.microsoft.com/office/2007/relationships/hdphoto" Target="../media/hdphoto3.wdp"/><Relationship Id="rId11" Type="http://schemas.openxmlformats.org/officeDocument/2006/relationships/image" Target="../media/image73.png"/><Relationship Id="rId5" Type="http://schemas.openxmlformats.org/officeDocument/2006/relationships/image" Target="../media/image7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8.wdp"/><Relationship Id="rId7" Type="http://schemas.openxmlformats.org/officeDocument/2006/relationships/image" Target="../media/image80.jpe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5.pn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65.emf"/><Relationship Id="rId5" Type="http://schemas.openxmlformats.org/officeDocument/2006/relationships/image" Target="../media/image85.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3" Type="http://schemas.microsoft.com/office/2007/relationships/hdphoto" Target="../media/hdphoto10.wdp"/><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microsoft.com/office/2007/relationships/hdphoto" Target="../media/hdphoto13.wdp"/><Relationship Id="rId7"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3.xml"/><Relationship Id="rId6" Type="http://schemas.microsoft.com/office/2007/relationships/hdphoto" Target="../media/hdphoto14.wdp"/><Relationship Id="rId5" Type="http://schemas.openxmlformats.org/officeDocument/2006/relationships/image" Target="../media/image9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gif"/><Relationship Id="rId4" Type="http://schemas.openxmlformats.org/officeDocument/2006/relationships/image" Target="../media/image99.jpeg"/></Relationships>
</file>

<file path=ppt/slides/_rels/slide2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03.png"/><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06.png"/><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63.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microsoft.com/office/2007/relationships/hdphoto" Target="../media/hdphoto17.wdp"/><Relationship Id="rId7" Type="http://schemas.microsoft.com/office/2007/relationships/hdphoto" Target="../media/hdphoto18.wdp"/><Relationship Id="rId2" Type="http://schemas.openxmlformats.org/officeDocument/2006/relationships/image" Target="../media/image108.png"/><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3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xml"/><Relationship Id="rId4" Type="http://schemas.openxmlformats.org/officeDocument/2006/relationships/image" Target="../media/image112.jpeg"/></Relationships>
</file>

<file path=ppt/slides/_rels/slide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8.wmf"/><Relationship Id="rId7" Type="http://schemas.openxmlformats.org/officeDocument/2006/relationships/image" Target="../media/image122.png"/><Relationship Id="rId2" Type="http://schemas.openxmlformats.org/officeDocument/2006/relationships/image" Target="../media/image117.jpeg"/><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wmf"/></Relationships>
</file>

<file path=ppt/slides/_rels/slide3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s>
</file>

<file path=ppt/slides/_rels/slide3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gif"/><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tiff"/><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descr="&lt;WPTitel&gt;"/>
          <p:cNvSpPr>
            <a:spLocks noGrp="1" noChangeArrowheads="1"/>
          </p:cNvSpPr>
          <p:nvPr>
            <p:ph type="ctrTitle"/>
          </p:nvPr>
        </p:nvSpPr>
        <p:spPr/>
        <p:txBody>
          <a:bodyPr/>
          <a:lstStyle/>
          <a:p>
            <a:r>
              <a:rPr lang="de-CH" sz="3200" dirty="0" err="1"/>
              <a:t>Safety</a:t>
            </a:r>
            <a:r>
              <a:rPr lang="de-CH" sz="3200" dirty="0"/>
              <a:t> </a:t>
            </a:r>
            <a:r>
              <a:rPr lang="de-CH" sz="3200" dirty="0" err="1"/>
              <a:t>and</a:t>
            </a:r>
            <a:r>
              <a:rPr lang="de-CH" sz="3200" dirty="0"/>
              <a:t> </a:t>
            </a:r>
            <a:r>
              <a:rPr lang="de-CH" sz="3200" dirty="0" err="1"/>
              <a:t>environment</a:t>
            </a:r>
            <a:br>
              <a:rPr lang="fr-FR" sz="3200" dirty="0"/>
            </a:br>
            <a:r>
              <a:rPr lang="fr-FR" sz="3200" dirty="0"/>
              <a:t>for </a:t>
            </a:r>
            <a:r>
              <a:rPr lang="fr-FR" sz="3200" dirty="0" err="1"/>
              <a:t>external</a:t>
            </a:r>
            <a:r>
              <a:rPr lang="fr-FR" sz="3200" dirty="0"/>
              <a:t> </a:t>
            </a:r>
            <a:r>
              <a:rPr lang="fr-FR" sz="3200" dirty="0" err="1"/>
              <a:t>collaborators</a:t>
            </a:r>
            <a:endParaRPr lang="fr-CH" sz="3200" dirty="0">
              <a:latin typeface="Arial" pitchFamily="34"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38"/>
          <p:cNvPicPr>
            <a:picLocks noChangeAspect="1"/>
          </p:cNvPicPr>
          <p:nvPr/>
        </p:nvPicPr>
        <p:blipFill>
          <a:blip r:embed="rId2"/>
          <a:stretch>
            <a:fillRect/>
          </a:stretch>
        </p:blipFill>
        <p:spPr>
          <a:xfrm>
            <a:off x="59661" y="2194665"/>
            <a:ext cx="10633739" cy="3600400"/>
          </a:xfrm>
          <a:prstGeom prst="rect">
            <a:avLst/>
          </a:prstGeom>
        </p:spPr>
      </p:pic>
      <p:sp>
        <p:nvSpPr>
          <p:cNvPr id="2" name="Titre 1"/>
          <p:cNvSpPr>
            <a:spLocks noGrp="1"/>
          </p:cNvSpPr>
          <p:nvPr>
            <p:ph type="title"/>
          </p:nvPr>
        </p:nvSpPr>
        <p:spPr>
          <a:xfrm>
            <a:off x="738188" y="533400"/>
            <a:ext cx="7683500" cy="870967"/>
          </a:xfrm>
        </p:spPr>
        <p:txBody>
          <a:bodyPr/>
          <a:lstStyle/>
          <a:p>
            <a:r>
              <a:rPr lang="en-GB" sz="3400" dirty="0"/>
              <a:t>The wearing of PPE on site </a:t>
            </a:r>
          </a:p>
        </p:txBody>
      </p:sp>
      <p:sp>
        <p:nvSpPr>
          <p:cNvPr id="3" name="Rectangle 2"/>
          <p:cNvSpPr/>
          <p:nvPr/>
        </p:nvSpPr>
        <p:spPr bwMode="auto">
          <a:xfrm>
            <a:off x="1458268" y="2340471"/>
            <a:ext cx="5904656" cy="432048"/>
          </a:xfrm>
          <a:prstGeom prst="rect">
            <a:avLst/>
          </a:prstGeom>
          <a:solidFill>
            <a:srgbClr val="FFFFFF"/>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cxnSp>
        <p:nvCxnSpPr>
          <p:cNvPr id="38" name="Connecteur droit 37"/>
          <p:cNvCxnSpPr/>
          <p:nvPr/>
        </p:nvCxnSpPr>
        <p:spPr bwMode="auto">
          <a:xfrm>
            <a:off x="2034332" y="2469137"/>
            <a:ext cx="504056" cy="0"/>
          </a:xfrm>
          <a:prstGeom prst="line">
            <a:avLst/>
          </a:prstGeom>
          <a:noFill/>
          <a:ln w="57150" cap="flat" cmpd="sng" algn="ctr">
            <a:solidFill>
              <a:schemeClr val="accent1">
                <a:lumMod val="60000"/>
                <a:lumOff val="40000"/>
              </a:schemeClr>
            </a:solidFill>
            <a:prstDash val="solid"/>
            <a:round/>
            <a:headEnd type="none" w="med" len="med"/>
            <a:tailEnd type="none" w="med" len="med"/>
          </a:ln>
          <a:effectLst/>
        </p:spPr>
      </p:cxnSp>
      <p:sp>
        <p:nvSpPr>
          <p:cNvPr id="36" name="ZoneTexte 35"/>
          <p:cNvSpPr txBox="1"/>
          <p:nvPr/>
        </p:nvSpPr>
        <p:spPr>
          <a:xfrm>
            <a:off x="2538388" y="2230610"/>
            <a:ext cx="4212948" cy="477054"/>
          </a:xfrm>
          <a:prstGeom prst="rect">
            <a:avLst/>
          </a:prstGeom>
          <a:noFill/>
        </p:spPr>
        <p:txBody>
          <a:bodyPr wrap="none" rtlCol="0">
            <a:spAutoFit/>
          </a:bodyPr>
          <a:lstStyle/>
          <a:p>
            <a:r>
              <a:rPr lang="en-US" dirty="0"/>
              <a:t>Traffic lanes in the free zone</a:t>
            </a:r>
            <a:endParaRPr lang="fr-FR" dirty="0"/>
          </a:p>
        </p:txBody>
      </p:sp>
    </p:spTree>
    <p:extLst>
      <p:ext uri="{BB962C8B-B14F-4D97-AF65-F5344CB8AC3E}">
        <p14:creationId xmlns:p14="http://schemas.microsoft.com/office/powerpoint/2010/main" val="1230129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533400"/>
            <a:ext cx="7683500" cy="870967"/>
          </a:xfrm>
        </p:spPr>
        <p:txBody>
          <a:bodyPr/>
          <a:lstStyle/>
          <a:p>
            <a:r>
              <a:rPr lang="en-GB" sz="3400" dirty="0"/>
              <a:t>Personal protective equipment (PPE)</a:t>
            </a:r>
          </a:p>
        </p:txBody>
      </p:sp>
      <p:sp>
        <p:nvSpPr>
          <p:cNvPr id="4" name="Espace réservé du texte 2"/>
          <p:cNvSpPr txBox="1">
            <a:spLocks/>
          </p:cNvSpPr>
          <p:nvPr/>
        </p:nvSpPr>
        <p:spPr>
          <a:xfrm>
            <a:off x="737920" y="1692399"/>
            <a:ext cx="9217292" cy="5335464"/>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en-US" b="1" dirty="0"/>
              <a:t>PPE is mandatory on the entire site under all circumstances </a:t>
            </a:r>
            <a:r>
              <a:rPr lang="en-US" dirty="0"/>
              <a:t>(exception in emergency points and in the office)</a:t>
            </a:r>
            <a:endParaRPr lang="de-CH" sz="1800" dirty="0"/>
          </a:p>
          <a:p>
            <a:pPr lvl="1" fontAlgn="auto">
              <a:spcAft>
                <a:spcPts val="0"/>
              </a:spcAft>
              <a:defRPr/>
            </a:pPr>
            <a:r>
              <a:rPr lang="en-US" dirty="0">
                <a:solidFill>
                  <a:sysClr val="windowText" lastClr="000000"/>
                </a:solidFill>
              </a:rPr>
              <a:t>Helmet</a:t>
            </a:r>
          </a:p>
          <a:p>
            <a:pPr lvl="1" fontAlgn="auto">
              <a:spcAft>
                <a:spcPts val="0"/>
              </a:spcAft>
              <a:defRPr/>
            </a:pPr>
            <a:r>
              <a:rPr lang="en-US" dirty="0">
                <a:solidFill>
                  <a:sysClr val="windowText" lastClr="000000"/>
                </a:solidFill>
              </a:rPr>
              <a:t>Safety goggles</a:t>
            </a:r>
          </a:p>
          <a:p>
            <a:pPr lvl="1" fontAlgn="auto">
              <a:spcAft>
                <a:spcPts val="0"/>
              </a:spcAft>
              <a:defRPr/>
            </a:pPr>
            <a:r>
              <a:rPr lang="en-US" dirty="0">
                <a:solidFill>
                  <a:sysClr val="windowText" lastClr="000000"/>
                </a:solidFill>
              </a:rPr>
              <a:t>Safety shoes</a:t>
            </a:r>
          </a:p>
          <a:p>
            <a:pPr lvl="1" fontAlgn="auto">
              <a:spcAft>
                <a:spcPts val="0"/>
              </a:spcAft>
              <a:defRPr/>
            </a:pPr>
            <a:r>
              <a:rPr lang="en-US" dirty="0">
                <a:solidFill>
                  <a:sysClr val="windowText" lastClr="000000"/>
                </a:solidFill>
              </a:rPr>
              <a:t>Highly visible / reflective work clothing</a:t>
            </a:r>
          </a:p>
          <a:p>
            <a:pPr lvl="1" fontAlgn="auto">
              <a:spcAft>
                <a:spcPts val="0"/>
              </a:spcAft>
              <a:defRPr/>
            </a:pPr>
            <a:r>
              <a:rPr lang="en-US" dirty="0">
                <a:solidFill>
                  <a:sysClr val="windowText" lastClr="000000"/>
                </a:solidFill>
              </a:rPr>
              <a:t>The wearing of shorts is prohibited</a:t>
            </a:r>
            <a:br>
              <a:rPr kumimoji="0" lang="fr-FR" sz="1600" b="0" i="0" u="none" strike="noStrike" kern="1200" cap="none" spc="0" normalizeH="0" baseline="0" noProof="0" dirty="0">
                <a:ln>
                  <a:noFill/>
                </a:ln>
                <a:solidFill>
                  <a:sysClr val="windowText" lastClr="000000"/>
                </a:solidFill>
                <a:effectLst/>
                <a:uLnTx/>
                <a:uFillTx/>
                <a:latin typeface="Arial"/>
                <a:ea typeface="+mn-ea"/>
                <a:cs typeface="Arial"/>
              </a:rPr>
            </a:b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marL="357188" lvl="1" indent="0" fontAlgn="auto">
              <a:spcAft>
                <a:spcPts val="0"/>
              </a:spcAft>
              <a:buNone/>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415901" lvl="0" indent="-342900" fontAlgn="auto">
              <a:spcAft>
                <a:spcPts val="0"/>
              </a:spcAft>
              <a:buFont typeface="Wingdings 3" panose="05040102010807070707" pitchFamily="18" charset="2"/>
              <a:buChar char="q"/>
              <a:defRPr/>
            </a:pPr>
            <a:r>
              <a:rPr lang="en-US" dirty="0"/>
              <a:t>Other PPE may be compulsory depending on the risks involved:</a:t>
            </a:r>
            <a:br>
              <a:rPr lang="en-US" dirty="0"/>
            </a:br>
            <a:endParaRPr lang="en-US" dirty="0"/>
          </a:p>
          <a:p>
            <a:pPr marL="415901" lvl="0" indent="-342900" fontAlgn="auto">
              <a:spcAft>
                <a:spcPts val="0"/>
              </a:spcAft>
              <a:buFont typeface="Wingdings 3" panose="05040102010807070707" pitchFamily="18" charset="2"/>
              <a:buChar char="q"/>
              <a:defRPr/>
            </a:pPr>
            <a:endParaRPr lang="en-US" dirty="0">
              <a:solidFill>
                <a:sysClr val="windowText" lastClr="000000"/>
              </a:solidFill>
            </a:endParaRPr>
          </a:p>
          <a:p>
            <a:pPr marL="415901" lvl="0" indent="-342900" fontAlgn="auto">
              <a:spcAft>
                <a:spcPts val="0"/>
              </a:spcAft>
              <a:buFont typeface="Wingdings 3" panose="05040102010807070707" pitchFamily="18" charset="2"/>
              <a:buChar char="q"/>
              <a:defRPr/>
            </a:pPr>
            <a:endParaRPr lang="en-US" dirty="0">
              <a:solidFill>
                <a:sysClr val="windowText" lastClr="000000"/>
              </a:solidFill>
            </a:endParaRPr>
          </a:p>
          <a:p>
            <a:pPr marL="415901" lvl="0" indent="-342900" fontAlgn="auto">
              <a:spcAft>
                <a:spcPts val="0"/>
              </a:spcAft>
              <a:buFont typeface="Wingdings 3" panose="05040102010807070707" pitchFamily="18" charset="2"/>
              <a:buChar char="q"/>
              <a:defRPr/>
            </a:pPr>
            <a:endParaRPr lang="en-US" dirty="0">
              <a:solidFill>
                <a:sysClr val="windowText" lastClr="000000"/>
              </a:solidFill>
            </a:endParaRPr>
          </a:p>
          <a:p>
            <a:pPr marL="415901" lvl="0" indent="-342900" fontAlgn="auto">
              <a:spcAft>
                <a:spcPts val="0"/>
              </a:spcAft>
              <a:buFont typeface="Wingdings 3" panose="05040102010807070707" pitchFamily="18" charset="2"/>
              <a:buChar char="q"/>
              <a:defRPr/>
            </a:pPr>
            <a:r>
              <a:rPr lang="en-US" dirty="0"/>
              <a:t>For other premises, follow the obligation signs posted</a:t>
            </a:r>
          </a:p>
          <a:p>
            <a:pPr marL="73001" lvl="0" indent="0" fontAlgn="auto">
              <a:spcAft>
                <a:spcPts val="0"/>
              </a:spcAft>
              <a:buNone/>
              <a:defRPr/>
            </a:pPr>
            <a:r>
              <a:rPr lang="en-US" dirty="0"/>
              <a:t>at the entrance to the premises</a:t>
            </a:r>
            <a:endParaRPr lang="de-CH" dirty="0"/>
          </a:p>
        </p:txBody>
      </p:sp>
      <p:pic>
        <p:nvPicPr>
          <p:cNvPr id="16" name="Image 15" descr="C:\Users\severine.ischi-darie\AppData\Local\Microsoft\Windows\INetCache\Content.MSO\C509931B.tmp">
            <a:extLst>
              <a:ext uri="{FF2B5EF4-FFF2-40B4-BE49-F238E27FC236}">
                <a16:creationId xmlns:a16="http://schemas.microsoft.com/office/drawing/2014/main" id="{81C980CE-7679-4ED7-B245-F21932BCEC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3826" y="3492543"/>
            <a:ext cx="1080000" cy="1080000"/>
          </a:xfrm>
          <a:prstGeom prst="rect">
            <a:avLst/>
          </a:prstGeom>
          <a:noFill/>
          <a:ln>
            <a:noFill/>
          </a:ln>
        </p:spPr>
      </p:pic>
      <p:pic>
        <p:nvPicPr>
          <p:cNvPr id="17" name="Image 1">
            <a:extLst>
              <a:ext uri="{FF2B5EF4-FFF2-40B4-BE49-F238E27FC236}">
                <a16:creationId xmlns:a16="http://schemas.microsoft.com/office/drawing/2014/main" id="{853DE999-235C-4A21-93F2-12FF8ACD13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7012" y="2419685"/>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3">
            <a:extLst>
              <a:ext uri="{FF2B5EF4-FFF2-40B4-BE49-F238E27FC236}">
                <a16:creationId xmlns:a16="http://schemas.microsoft.com/office/drawing/2014/main" id="{1BA5F8EE-0197-4055-B6B0-321589FB28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59301" y="2419185"/>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14">
            <a:extLst>
              <a:ext uri="{FF2B5EF4-FFF2-40B4-BE49-F238E27FC236}">
                <a16:creationId xmlns:a16="http://schemas.microsoft.com/office/drawing/2014/main" id="{0DDFFF26-3426-44BA-AAE3-514E078296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8860" y="2419185"/>
            <a:ext cx="107762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2">
            <a:extLst>
              <a:ext uri="{FF2B5EF4-FFF2-40B4-BE49-F238E27FC236}">
                <a16:creationId xmlns:a16="http://schemas.microsoft.com/office/drawing/2014/main" id="{423B5FBF-6265-4F60-9EE9-C1A2A78708D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5745" y="2417822"/>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11">
            <a:extLst>
              <a:ext uri="{FF2B5EF4-FFF2-40B4-BE49-F238E27FC236}">
                <a16:creationId xmlns:a16="http://schemas.microsoft.com/office/drawing/2014/main" id="{8AB0BD72-FCF8-487D-AF14-4945F1E31F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97214" y="2417822"/>
            <a:ext cx="107762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3">
            <a:extLst>
              <a:ext uri="{FF2B5EF4-FFF2-40B4-BE49-F238E27FC236}">
                <a16:creationId xmlns:a16="http://schemas.microsoft.com/office/drawing/2014/main" id="{0A2F5C02-9D0C-4C30-9BC8-4B732493FB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3750" y="4893397"/>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 6">
            <a:extLst>
              <a:ext uri="{FF2B5EF4-FFF2-40B4-BE49-F238E27FC236}">
                <a16:creationId xmlns:a16="http://schemas.microsoft.com/office/drawing/2014/main" id="{22BF1F19-056A-4857-9189-A52FFB389E0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2822" y="4907031"/>
            <a:ext cx="108000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66" descr="Mini pictos Port obligatoire du masque respiratoire">
            <a:extLst>
              <a:ext uri="{FF2B5EF4-FFF2-40B4-BE49-F238E27FC236}">
                <a16:creationId xmlns:a16="http://schemas.microsoft.com/office/drawing/2014/main" id="{133F2F07-8A02-43F5-84CC-4BF0E6BC89D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11229" y="4932879"/>
            <a:ext cx="10818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8" descr="Panneau Port obligatoire de la visière">
            <a:extLst>
              <a:ext uri="{FF2B5EF4-FFF2-40B4-BE49-F238E27FC236}">
                <a16:creationId xmlns:a16="http://schemas.microsoft.com/office/drawing/2014/main" id="{2265F497-6850-4B71-929A-F5786C3A27E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79899" y="493287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 8">
            <a:extLst>
              <a:ext uri="{FF2B5EF4-FFF2-40B4-BE49-F238E27FC236}">
                <a16:creationId xmlns:a16="http://schemas.microsoft.com/office/drawing/2014/main" id="{ABEEFDEA-1B09-4C56-ADDC-8F9F5D32038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59968" y="4919955"/>
            <a:ext cx="108715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e 2">
            <a:extLst>
              <a:ext uri="{FF2B5EF4-FFF2-40B4-BE49-F238E27FC236}">
                <a16:creationId xmlns:a16="http://schemas.microsoft.com/office/drawing/2014/main" id="{E0C58020-068E-6C18-FCA2-EAD49D2494B6}"/>
              </a:ext>
            </a:extLst>
          </p:cNvPr>
          <p:cNvGrpSpPr/>
          <p:nvPr/>
        </p:nvGrpSpPr>
        <p:grpSpPr>
          <a:xfrm>
            <a:off x="8561758" y="4685312"/>
            <a:ext cx="2149086" cy="2865448"/>
            <a:chOff x="8561758" y="4685312"/>
            <a:chExt cx="2149086" cy="2865448"/>
          </a:xfrm>
        </p:grpSpPr>
        <p:pic>
          <p:nvPicPr>
            <p:cNvPr id="5" name="Image 4" descr="Une image contenant bâtiment, texte, signe, plein air&#10;&#10;Description générée automatiquement">
              <a:extLst>
                <a:ext uri="{FF2B5EF4-FFF2-40B4-BE49-F238E27FC236}">
                  <a16:creationId xmlns:a16="http://schemas.microsoft.com/office/drawing/2014/main" id="{09A7886A-A879-6943-AD0D-206095D1272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5400000">
              <a:off x="8203577" y="5043493"/>
              <a:ext cx="2865448" cy="2149086"/>
            </a:xfrm>
            <a:prstGeom prst="rect">
              <a:avLst/>
            </a:prstGeom>
          </p:spPr>
        </p:pic>
        <p:sp>
          <p:nvSpPr>
            <p:cNvPr id="6" name="Flèche : droite 5">
              <a:extLst>
                <a:ext uri="{FF2B5EF4-FFF2-40B4-BE49-F238E27FC236}">
                  <a16:creationId xmlns:a16="http://schemas.microsoft.com/office/drawing/2014/main" id="{D87D2544-C9D6-8498-6DF4-0A6947073620}"/>
                </a:ext>
              </a:extLst>
            </p:cNvPr>
            <p:cNvSpPr/>
            <p:nvPr/>
          </p:nvSpPr>
          <p:spPr bwMode="auto">
            <a:xfrm>
              <a:off x="8765029" y="6444927"/>
              <a:ext cx="770440" cy="432048"/>
            </a:xfrm>
            <a:prstGeom prst="rightArrow">
              <a:avLst/>
            </a:prstGeom>
            <a:solidFill>
              <a:schemeClr val="accent1"/>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grpSp>
    </p:spTree>
    <p:extLst>
      <p:ext uri="{BB962C8B-B14F-4D97-AF65-F5344CB8AC3E}">
        <p14:creationId xmlns:p14="http://schemas.microsoft.com/office/powerpoint/2010/main" val="571942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A086B1-5F4D-8873-E944-40EB2BBB2914}"/>
              </a:ext>
            </a:extLst>
          </p:cNvPr>
          <p:cNvSpPr>
            <a:spLocks noGrp="1"/>
          </p:cNvSpPr>
          <p:nvPr>
            <p:ph type="title"/>
          </p:nvPr>
        </p:nvSpPr>
        <p:spPr/>
        <p:txBody>
          <a:bodyPr/>
          <a:lstStyle/>
          <a:p>
            <a:r>
              <a:rPr lang="fr-CH" dirty="0"/>
              <a:t>PPE – </a:t>
            </a:r>
            <a:r>
              <a:rPr lang="en-US" dirty="0"/>
              <a:t>Access to the heat exchanger</a:t>
            </a:r>
            <a:endParaRPr lang="fr-CH" dirty="0"/>
          </a:p>
        </p:txBody>
      </p:sp>
      <p:pic>
        <p:nvPicPr>
          <p:cNvPr id="5" name="Espace réservé du contenu 4" descr="Une image contenant ciel, plein air, bâtiment, usine&#10;&#10;Description générée automatiquement">
            <a:extLst>
              <a:ext uri="{FF2B5EF4-FFF2-40B4-BE49-F238E27FC236}">
                <a16:creationId xmlns:a16="http://schemas.microsoft.com/office/drawing/2014/main" id="{2AEBD043-6D4A-0437-615B-4A5E3A7435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246" y="1692399"/>
            <a:ext cx="3558752" cy="5218112"/>
          </a:xfrm>
        </p:spPr>
      </p:pic>
      <p:sp>
        <p:nvSpPr>
          <p:cNvPr id="6" name="Zone de texte 1">
            <a:extLst>
              <a:ext uri="{FF2B5EF4-FFF2-40B4-BE49-F238E27FC236}">
                <a16:creationId xmlns:a16="http://schemas.microsoft.com/office/drawing/2014/main" id="{7A133089-8696-5DFE-7FC7-DD803A8A3E1A}"/>
              </a:ext>
            </a:extLst>
          </p:cNvPr>
          <p:cNvSpPr txBox="1"/>
          <p:nvPr/>
        </p:nvSpPr>
        <p:spPr>
          <a:xfrm>
            <a:off x="5058668" y="1723991"/>
            <a:ext cx="4805997" cy="2005964"/>
          </a:xfrm>
          <a:prstGeom prst="roundRect">
            <a:avLst/>
          </a:prstGeom>
          <a:solidFill>
            <a:srgbClr val="2584BF"/>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1800"/>
              </a:spcAft>
            </a:pPr>
            <a:r>
              <a:rPr lang="en-US" sz="3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Waterproof or semi-waterproof goggles must be worn</a:t>
            </a:r>
            <a:r>
              <a:rPr lang="fr-CH" sz="40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fr-CH" sz="5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descr="Focus sur EPI et EPC – Santé – Sécurité">
            <a:extLst>
              <a:ext uri="{FF2B5EF4-FFF2-40B4-BE49-F238E27FC236}">
                <a16:creationId xmlns:a16="http://schemas.microsoft.com/office/drawing/2014/main" id="{D8C6A0E5-4D3A-3C76-DD85-5C0ADB9E6B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907" y="3848026"/>
            <a:ext cx="1881518" cy="1911892"/>
          </a:xfrm>
          <a:prstGeom prst="rect">
            <a:avLst/>
          </a:prstGeom>
          <a:noFill/>
          <a:ln>
            <a:noFill/>
          </a:ln>
        </p:spPr>
      </p:pic>
      <p:pic>
        <p:nvPicPr>
          <p:cNvPr id="8" name="Image 7">
            <a:extLst>
              <a:ext uri="{FF2B5EF4-FFF2-40B4-BE49-F238E27FC236}">
                <a16:creationId xmlns:a16="http://schemas.microsoft.com/office/drawing/2014/main" id="{4ABEAD69-9260-A550-6305-658D3AB34C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8134" y="4310955"/>
            <a:ext cx="2029777" cy="1156335"/>
          </a:xfrm>
          <a:prstGeom prst="rect">
            <a:avLst/>
          </a:prstGeom>
        </p:spPr>
      </p:pic>
      <p:pic>
        <p:nvPicPr>
          <p:cNvPr id="9" name="Image 8">
            <a:extLst>
              <a:ext uri="{FF2B5EF4-FFF2-40B4-BE49-F238E27FC236}">
                <a16:creationId xmlns:a16="http://schemas.microsoft.com/office/drawing/2014/main" id="{D0F0C4E6-9999-5442-0B09-3533567855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45" r="4057"/>
          <a:stretch/>
        </p:blipFill>
        <p:spPr bwMode="auto">
          <a:xfrm>
            <a:off x="8457033" y="4209089"/>
            <a:ext cx="2016000" cy="1189766"/>
          </a:xfrm>
          <a:prstGeom prst="rect">
            <a:avLst/>
          </a:prstGeom>
          <a:ln>
            <a:noFill/>
          </a:ln>
          <a:extLst>
            <a:ext uri="{53640926-AAD7-44D8-BBD7-CCE9431645EC}">
              <a14:shadowObscured xmlns:a14="http://schemas.microsoft.com/office/drawing/2010/main"/>
            </a:ext>
          </a:extLst>
        </p:spPr>
      </p:pic>
      <p:pic>
        <p:nvPicPr>
          <p:cNvPr id="10" name="Image 9" descr="Une image contenant capture d’écran, texte, logiciel, Marque&#10;&#10;Description générée automatiquement">
            <a:extLst>
              <a:ext uri="{FF2B5EF4-FFF2-40B4-BE49-F238E27FC236}">
                <a16:creationId xmlns:a16="http://schemas.microsoft.com/office/drawing/2014/main" id="{FFB39331-DF3E-CF00-CE64-D3DF996B96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936" t="33932" r="27424" b="30419"/>
          <a:stretch/>
        </p:blipFill>
        <p:spPr bwMode="auto">
          <a:xfrm>
            <a:off x="4761666" y="6048290"/>
            <a:ext cx="2700000" cy="1272488"/>
          </a:xfrm>
          <a:prstGeom prst="rect">
            <a:avLst/>
          </a:prstGeom>
          <a:ln>
            <a:noFill/>
          </a:ln>
          <a:extLst>
            <a:ext uri="{53640926-AAD7-44D8-BBD7-CCE9431645EC}">
              <a14:shadowObscured xmlns:a14="http://schemas.microsoft.com/office/drawing/2010/main"/>
            </a:ext>
          </a:extLst>
        </p:spPr>
      </p:pic>
      <p:pic>
        <p:nvPicPr>
          <p:cNvPr id="11" name="Image 10" descr="Art. 22420 Lunettes de protection JSP CASPIAN">
            <a:extLst>
              <a:ext uri="{FF2B5EF4-FFF2-40B4-BE49-F238E27FC236}">
                <a16:creationId xmlns:a16="http://schemas.microsoft.com/office/drawing/2014/main" id="{0E1043F7-E817-0CC5-9C16-18E2A1C472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1053" b="11579"/>
          <a:stretch/>
        </p:blipFill>
        <p:spPr bwMode="auto">
          <a:xfrm>
            <a:off x="7940290" y="5580831"/>
            <a:ext cx="2104589" cy="1627718"/>
          </a:xfrm>
          <a:prstGeom prst="rect">
            <a:avLst/>
          </a:prstGeom>
          <a:noFill/>
          <a:ln>
            <a:noFill/>
          </a:ln>
          <a:extLst>
            <a:ext uri="{53640926-AAD7-44D8-BBD7-CCE9431645EC}">
              <a14:shadowObscured xmlns:a14="http://schemas.microsoft.com/office/drawing/2010/main"/>
            </a:ext>
          </a:extLst>
        </p:spPr>
      </p:pic>
      <p:sp>
        <p:nvSpPr>
          <p:cNvPr id="3" name="Flèche : droite 2">
            <a:extLst>
              <a:ext uri="{FF2B5EF4-FFF2-40B4-BE49-F238E27FC236}">
                <a16:creationId xmlns:a16="http://schemas.microsoft.com/office/drawing/2014/main" id="{39E0406D-7515-C821-E258-AF3885DAE7D4}"/>
              </a:ext>
            </a:extLst>
          </p:cNvPr>
          <p:cNvSpPr/>
          <p:nvPr/>
        </p:nvSpPr>
        <p:spPr bwMode="auto">
          <a:xfrm>
            <a:off x="944272" y="3922852"/>
            <a:ext cx="864096" cy="572474"/>
          </a:xfrm>
          <a:prstGeom prst="rightArrow">
            <a:avLst/>
          </a:prstGeom>
          <a:solidFill>
            <a:schemeClr val="accent1"/>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Tree>
    <p:extLst>
      <p:ext uri="{BB962C8B-B14F-4D97-AF65-F5344CB8AC3E}">
        <p14:creationId xmlns:p14="http://schemas.microsoft.com/office/powerpoint/2010/main" val="313659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Before</a:t>
            </a:r>
            <a:r>
              <a:rPr lang="fr-CH" sz="3400" dirty="0"/>
              <a:t> </a:t>
            </a:r>
            <a:r>
              <a:rPr lang="fr-CH" sz="3400" dirty="0" err="1"/>
              <a:t>starting</a:t>
            </a:r>
            <a:r>
              <a:rPr lang="fr-CH" sz="3400" dirty="0"/>
              <a:t> </a:t>
            </a:r>
            <a:r>
              <a:rPr lang="fr-CH" sz="3400" dirty="0" err="1"/>
              <a:t>your</a:t>
            </a:r>
            <a:r>
              <a:rPr lang="fr-CH" sz="3400" dirty="0"/>
              <a:t> </a:t>
            </a:r>
            <a:r>
              <a:rPr lang="fr-CH" sz="3400" dirty="0" err="1"/>
              <a:t>work</a:t>
            </a:r>
            <a:endParaRPr lang="fr-FR" sz="3400" dirty="0"/>
          </a:p>
        </p:txBody>
      </p:sp>
      <p:sp>
        <p:nvSpPr>
          <p:cNvPr id="4" name="Espace réservé du texte 2"/>
          <p:cNvSpPr txBox="1">
            <a:spLocks/>
          </p:cNvSpPr>
          <p:nvPr/>
        </p:nvSpPr>
        <p:spPr>
          <a:xfrm>
            <a:off x="719138" y="1692399"/>
            <a:ext cx="9349695" cy="5472608"/>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fontAlgn="auto">
              <a:spcAft>
                <a:spcPts val="0"/>
              </a:spcAft>
              <a:defRPr/>
            </a:pPr>
            <a:r>
              <a:rPr lang="en-US" altLang="fr-FR" kern="0" dirty="0">
                <a:ea typeface="ＭＳ Ｐゴシック"/>
              </a:rPr>
              <a:t>All work must be the subject of a work order. This will be issued by your case manager.</a:t>
            </a:r>
          </a:p>
          <a:p>
            <a:pPr marL="0" lvl="0" indent="0" defTabSz="914400" fontAlgn="auto">
              <a:spcAft>
                <a:spcPts val="0"/>
              </a:spcAft>
              <a:buNone/>
              <a:defRPr/>
            </a:pPr>
            <a:endParaRPr lang="en-US" altLang="fr-FR" sz="1400" kern="0" dirty="0">
              <a:ea typeface="ＭＳ Ｐゴシック"/>
            </a:endParaRPr>
          </a:p>
          <a:p>
            <a:pPr lvl="0" defTabSz="914400" fontAlgn="auto">
              <a:spcAft>
                <a:spcPts val="0"/>
              </a:spcAft>
              <a:defRPr/>
            </a:pPr>
            <a:r>
              <a:rPr lang="en-US" altLang="fr-FR" kern="0" dirty="0">
                <a:ea typeface="ＭＳ Ｐゴシック"/>
              </a:rPr>
              <a:t>A work permit will be issued in case of special risks:</a:t>
            </a:r>
            <a:endParaRPr lang="de-CH" kern="0" dirty="0">
              <a:ea typeface="ＭＳ Ｐゴシック"/>
            </a:endParaRPr>
          </a:p>
          <a:p>
            <a:pPr lvl="1" indent="-342876" defTabSz="914400" fontAlgn="auto">
              <a:spcAft>
                <a:spcPts val="0"/>
              </a:spcAft>
              <a:defRPr/>
            </a:pPr>
            <a:r>
              <a:rPr lang="en-US" kern="0" dirty="0">
                <a:solidFill>
                  <a:srgbClr val="002060"/>
                </a:solidFill>
                <a:ea typeface="ＭＳ Ｐゴシック"/>
              </a:rPr>
              <a:t>Welding, cutting, grinding work 		</a:t>
            </a:r>
            <a:r>
              <a:rPr lang="en-US" b="1" kern="0" dirty="0">
                <a:solidFill>
                  <a:srgbClr val="002060"/>
                </a:solidFill>
                <a:ea typeface="ＭＳ Ｐゴシック"/>
                <a:sym typeface="Wingdings" panose="05000000000000000000" pitchFamily="2" charset="2"/>
              </a:rPr>
              <a:t> </a:t>
            </a:r>
            <a:r>
              <a:rPr lang="en-US" b="1" kern="0" dirty="0">
                <a:solidFill>
                  <a:srgbClr val="002060"/>
                </a:solidFill>
                <a:ea typeface="ＭＳ Ｐゴシック"/>
              </a:rPr>
              <a:t>Fire permit</a:t>
            </a:r>
          </a:p>
          <a:p>
            <a:pPr lvl="1" indent="-342876" defTabSz="914400" fontAlgn="auto">
              <a:spcAft>
                <a:spcPts val="0"/>
              </a:spcAft>
              <a:defRPr/>
            </a:pPr>
            <a:r>
              <a:rPr lang="en-US" kern="0" dirty="0">
                <a:solidFill>
                  <a:srgbClr val="002060"/>
                </a:solidFill>
                <a:ea typeface="ＭＳ Ｐゴシック"/>
              </a:rPr>
              <a:t>Working in an ATEX zone 		</a:t>
            </a:r>
            <a:r>
              <a:rPr lang="en-US" b="1" kern="0" dirty="0">
                <a:solidFill>
                  <a:srgbClr val="002060"/>
                </a:solidFill>
                <a:ea typeface="ＭＳ Ｐゴシック"/>
                <a:sym typeface="Wingdings" panose="05000000000000000000" pitchFamily="2" charset="2"/>
              </a:rPr>
              <a:t> </a:t>
            </a:r>
            <a:r>
              <a:rPr lang="en-US" b="1" kern="0" dirty="0">
                <a:solidFill>
                  <a:srgbClr val="002060"/>
                </a:solidFill>
                <a:ea typeface="ＭＳ Ｐゴシック"/>
              </a:rPr>
              <a:t>ATEX permit</a:t>
            </a:r>
          </a:p>
          <a:p>
            <a:pPr lvl="1" indent="-342876" defTabSz="914400" fontAlgn="auto">
              <a:spcAft>
                <a:spcPts val="0"/>
              </a:spcAft>
              <a:defRPr/>
            </a:pPr>
            <a:r>
              <a:rPr lang="en-US" kern="0" dirty="0">
                <a:solidFill>
                  <a:srgbClr val="002060"/>
                </a:solidFill>
                <a:ea typeface="ＭＳ Ｐゴシック"/>
              </a:rPr>
              <a:t>Working in restricted zones		</a:t>
            </a:r>
            <a:r>
              <a:rPr lang="en-US" b="1" kern="0" dirty="0">
                <a:solidFill>
                  <a:srgbClr val="002060"/>
                </a:solidFill>
                <a:ea typeface="ＭＳ Ｐゴシック"/>
                <a:sym typeface="Wingdings" panose="05000000000000000000" pitchFamily="2" charset="2"/>
              </a:rPr>
              <a:t> </a:t>
            </a:r>
            <a:r>
              <a:rPr lang="en-US" b="1" kern="0" dirty="0">
                <a:solidFill>
                  <a:srgbClr val="002060"/>
                </a:solidFill>
                <a:ea typeface="ＭＳ Ｐゴシック"/>
              </a:rPr>
              <a:t>Permit for restricted zones</a:t>
            </a:r>
          </a:p>
          <a:p>
            <a:pPr lvl="1" indent="-342876" defTabSz="914400" fontAlgn="auto">
              <a:spcAft>
                <a:spcPts val="0"/>
              </a:spcAft>
              <a:defRPr/>
            </a:pPr>
            <a:r>
              <a:rPr lang="en-US" kern="0" dirty="0">
                <a:solidFill>
                  <a:srgbClr val="002060"/>
                </a:solidFill>
                <a:ea typeface="ＭＳ Ｐゴシック"/>
              </a:rPr>
              <a:t>Working at heights (outside gondolas and scaffolding) </a:t>
            </a:r>
            <a:br>
              <a:rPr lang="en-US" kern="0" dirty="0">
                <a:solidFill>
                  <a:srgbClr val="002060"/>
                </a:solidFill>
                <a:ea typeface="ＭＳ Ｐゴシック"/>
              </a:rPr>
            </a:br>
            <a:r>
              <a:rPr lang="en-US" kern="0" dirty="0">
                <a:solidFill>
                  <a:srgbClr val="002060"/>
                </a:solidFill>
                <a:ea typeface="ＭＳ Ｐゴシック"/>
              </a:rPr>
              <a:t>and unsecured roof access 		</a:t>
            </a:r>
            <a:r>
              <a:rPr lang="en-US" b="1" kern="0" dirty="0">
                <a:solidFill>
                  <a:srgbClr val="002060"/>
                </a:solidFill>
                <a:ea typeface="ＭＳ Ｐゴシック"/>
                <a:sym typeface="Wingdings" panose="05000000000000000000" pitchFamily="2" charset="2"/>
              </a:rPr>
              <a:t> H</a:t>
            </a:r>
            <a:r>
              <a:rPr lang="en-US" b="1" kern="0" dirty="0">
                <a:solidFill>
                  <a:srgbClr val="002060"/>
                </a:solidFill>
                <a:ea typeface="ＭＳ Ｐゴシック"/>
              </a:rPr>
              <a:t>eights permit</a:t>
            </a:r>
          </a:p>
          <a:p>
            <a:pPr lvl="1" indent="-342876" defTabSz="914400" fontAlgn="auto">
              <a:spcAft>
                <a:spcPts val="0"/>
              </a:spcAft>
              <a:defRPr/>
            </a:pPr>
            <a:r>
              <a:rPr lang="en-US" kern="0" dirty="0">
                <a:solidFill>
                  <a:srgbClr val="002060"/>
                </a:solidFill>
                <a:ea typeface="ＭＳ Ｐゴシック"/>
              </a:rPr>
              <a:t>Excavation work 			</a:t>
            </a:r>
            <a:r>
              <a:rPr lang="en-US" b="1" kern="0" dirty="0">
                <a:solidFill>
                  <a:srgbClr val="002060"/>
                </a:solidFill>
                <a:ea typeface="ＭＳ Ｐゴシック"/>
                <a:sym typeface="Wingdings" panose="05000000000000000000" pitchFamily="2" charset="2"/>
              </a:rPr>
              <a:t> </a:t>
            </a:r>
            <a:r>
              <a:rPr lang="en-US" b="1" kern="0" dirty="0">
                <a:solidFill>
                  <a:srgbClr val="002060"/>
                </a:solidFill>
                <a:ea typeface="ＭＳ Ｐゴシック"/>
              </a:rPr>
              <a:t>excavation work permit</a:t>
            </a:r>
          </a:p>
          <a:p>
            <a:pPr lvl="1" indent="-342876" defTabSz="914400" fontAlgn="auto">
              <a:spcAft>
                <a:spcPts val="0"/>
              </a:spcAft>
              <a:defRPr/>
            </a:pPr>
            <a:endParaRPr lang="en-US" sz="1200" kern="0" dirty="0">
              <a:solidFill>
                <a:srgbClr val="002060"/>
              </a:solidFill>
              <a:ea typeface="ＭＳ Ｐゴシック"/>
            </a:endParaRPr>
          </a:p>
          <a:p>
            <a:pPr marL="284187" lvl="1" indent="0" defTabSz="914400" fontAlgn="auto">
              <a:spcAft>
                <a:spcPts val="0"/>
              </a:spcAft>
              <a:buNone/>
              <a:defRPr/>
            </a:pPr>
            <a:endParaRPr kumimoji="0" lang="fr-FR" sz="1400" b="0" i="0" u="none" strike="noStrike" kern="0" cap="none" spc="0" normalizeH="0" baseline="0" noProof="0" dirty="0">
              <a:ln>
                <a:noFill/>
              </a:ln>
              <a:solidFill>
                <a:srgbClr val="131313"/>
              </a:solidFill>
              <a:effectLst/>
              <a:uLnTx/>
              <a:uFillTx/>
              <a:ea typeface="ＭＳ Ｐゴシック"/>
            </a:endParaRPr>
          </a:p>
          <a:p>
            <a:pPr defTabSz="914400" fontAlgn="auto">
              <a:spcAft>
                <a:spcPts val="0"/>
              </a:spcAft>
              <a:defRPr/>
            </a:pPr>
            <a:r>
              <a:rPr lang="en-US" kern="0" dirty="0">
                <a:ea typeface="ＭＳ Ｐゴシック"/>
              </a:rPr>
              <a:t>When maintenance work is to be done with energy:</a:t>
            </a:r>
            <a:br>
              <a:rPr lang="en-US" kern="0" dirty="0">
                <a:solidFill>
                  <a:srgbClr val="5BAC35"/>
                </a:solidFill>
                <a:ea typeface="ＭＳ Ｐゴシック"/>
              </a:rPr>
            </a:br>
            <a:r>
              <a:rPr lang="en-US" sz="1600" kern="0" dirty="0">
                <a:solidFill>
                  <a:srgbClr val="002060"/>
                </a:solidFill>
                <a:ea typeface="ＭＳ Ｐゴシック"/>
              </a:rPr>
              <a:t>Each participant must attach his/her padlock to the main switch or the lockbox. </a:t>
            </a:r>
            <a:endParaRPr lang="de-CH" sz="1600" kern="0" dirty="0">
              <a:solidFill>
                <a:srgbClr val="002060"/>
              </a:solidFill>
              <a:ea typeface="ＭＳ Ｐゴシック"/>
            </a:endParaRP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87060" y="2484487"/>
            <a:ext cx="1638491"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age 5"/>
          <p:cNvPicPr/>
          <p:nvPr/>
        </p:nvPicPr>
        <p:blipFill rotWithShape="1">
          <a:blip r:embed="rId4"/>
          <a:srcRect l="34637" t="48969" r="56983" b="41849"/>
          <a:stretch/>
        </p:blipFill>
        <p:spPr bwMode="auto">
          <a:xfrm>
            <a:off x="8582973" y="5861174"/>
            <a:ext cx="888420" cy="996687"/>
          </a:xfrm>
          <a:prstGeom prst="rect">
            <a:avLst/>
          </a:prstGeom>
          <a:ln>
            <a:noFill/>
          </a:ln>
          <a:extLst>
            <a:ext uri="{53640926-AAD7-44D8-BBD7-CCE9431645EC}">
              <a14:shadowObscured xmlns:a14="http://schemas.microsoft.com/office/drawing/2010/main"/>
            </a:ext>
          </a:extLst>
        </p:spPr>
      </p:pic>
      <p:pic>
        <p:nvPicPr>
          <p:cNvPr id="7" name="Image 6"/>
          <p:cNvPicPr/>
          <p:nvPr/>
        </p:nvPicPr>
        <p:blipFill rotWithShape="1">
          <a:blip r:embed="rId4"/>
          <a:srcRect l="14702" t="14973" r="74721" b="74842"/>
          <a:stretch/>
        </p:blipFill>
        <p:spPr bwMode="auto">
          <a:xfrm>
            <a:off x="9602916" y="5940871"/>
            <a:ext cx="742692" cy="86409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215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Marking</a:t>
            </a:r>
            <a:endParaRPr lang="fr-FR" sz="3400" dirty="0"/>
          </a:p>
        </p:txBody>
      </p:sp>
      <p:pic>
        <p:nvPicPr>
          <p:cNvPr id="5"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402" r="100000">
                        <a14:foregroundMark x1="7229" y1="8527" x2="5622" y2="53488"/>
                        <a14:foregroundMark x1="6827" y1="16279" x2="35341" y2="27132"/>
                        <a14:foregroundMark x1="37349" y1="28682" x2="91566" y2="13953"/>
                        <a14:foregroundMark x1="10040" y1="14729" x2="61847" y2="8527"/>
                        <a14:foregroundMark x1="63052" y1="6977" x2="91968" y2="13178"/>
                        <a14:foregroundMark x1="61044" y1="13178" x2="61044" y2="13178"/>
                        <a14:foregroundMark x1="14458" y1="12403" x2="14458" y2="12403"/>
                        <a14:foregroundMark x1="16466" y1="12403" x2="16466" y2="12403"/>
                        <a14:foregroundMark x1="27309" y1="12403" x2="27309" y2="12403"/>
                        <a14:backgroundMark x1="22490" y1="17054" x2="32530" y2="17829"/>
                        <a14:backgroundMark x1="20080" y1="16279" x2="23695" y2="17054"/>
                        <a14:backgroundMark x1="15663" y1="14729" x2="15663" y2="14729"/>
                        <a14:backgroundMark x1="18474" y1="17829" x2="18474" y2="17829"/>
                        <a14:backgroundMark x1="18474" y1="13953" x2="18474" y2="13953"/>
                        <a14:backgroundMark x1="64257" y1="10853" x2="65462" y2="16279"/>
                        <a14:backgroundMark x1="65462" y1="16279" x2="80321" y2="14729"/>
                        <a14:backgroundMark x1="79116" y1="13178" x2="84739" y2="13953"/>
                      </a14:backgroundRemoval>
                    </a14:imgEffect>
                  </a14:imgLayer>
                </a14:imgProps>
              </a:ext>
              <a:ext uri="{28A0092B-C50C-407E-A947-70E740481C1C}">
                <a14:useLocalDpi xmlns:a14="http://schemas.microsoft.com/office/drawing/2010/main"/>
              </a:ext>
            </a:extLst>
          </a:blip>
          <a:srcRect/>
          <a:stretch>
            <a:fillRect/>
          </a:stretch>
        </p:blipFill>
        <p:spPr bwMode="auto">
          <a:xfrm>
            <a:off x="3527504" y="1576632"/>
            <a:ext cx="2085817"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texte 2"/>
          <p:cNvSpPr txBox="1">
            <a:spLocks/>
          </p:cNvSpPr>
          <p:nvPr/>
        </p:nvSpPr>
        <p:spPr>
          <a:xfrm>
            <a:off x="722577" y="2828897"/>
            <a:ext cx="7702550" cy="3312368"/>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defTabSz="914400" eaLnBrk="0" hangingPunct="0">
              <a:lnSpc>
                <a:spcPct val="80000"/>
              </a:lnSpc>
              <a:buClrTx/>
              <a:buSzTx/>
              <a:buBlip>
                <a:blip r:embed="rId5"/>
              </a:buBlip>
              <a:defRPr/>
            </a:pPr>
            <a:r>
              <a:rPr lang="en-US" altLang="fr-FR" dirty="0"/>
              <a:t>Secure your work area for yourself and others.</a:t>
            </a:r>
            <a:br>
              <a:rPr lang="en-US" altLang="fr-FR" dirty="0"/>
            </a:br>
            <a:r>
              <a:rPr lang="en-US" altLang="fr-FR" sz="1600" dirty="0">
                <a:solidFill>
                  <a:sysClr val="windowText" lastClr="000000"/>
                </a:solidFill>
              </a:rPr>
              <a:t>Lifting work, falling objects, falling from a height, ...</a:t>
            </a:r>
          </a:p>
          <a:p>
            <a:pPr marL="0" lvl="0" indent="0" defTabSz="914400" eaLnBrk="0" hangingPunct="0">
              <a:lnSpc>
                <a:spcPct val="80000"/>
              </a:lnSpc>
              <a:buClrTx/>
              <a:buSzTx/>
              <a:buNone/>
              <a:defRPr/>
            </a:pPr>
            <a:endParaRPr kumimoji="0" lang="fr-FR" altLang="fr-FR" sz="2000" b="0" i="0" u="none" strike="noStrike" kern="1200" cap="none" spc="0" normalizeH="0" baseline="0" noProof="0" dirty="0">
              <a:ln>
                <a:noFill/>
              </a:ln>
              <a:solidFill>
                <a:srgbClr val="0092D2"/>
              </a:solidFill>
              <a:effectLst/>
              <a:uLnTx/>
              <a:uFillTx/>
              <a:latin typeface="Arial"/>
              <a:ea typeface="+mn-ea"/>
              <a:cs typeface="Arial"/>
            </a:endParaRPr>
          </a:p>
          <a:p>
            <a:pPr marL="342900" lvl="0" indent="-342900" defTabSz="914400" eaLnBrk="0" hangingPunct="0">
              <a:lnSpc>
                <a:spcPct val="80000"/>
              </a:lnSpc>
              <a:buClrTx/>
              <a:buSzTx/>
              <a:buBlip>
                <a:blip r:embed="rId5"/>
              </a:buBlip>
              <a:defRPr/>
            </a:pPr>
            <a:r>
              <a:rPr lang="en-US" altLang="fr-FR" dirty="0"/>
              <a:t>Never cross barriers without being authorized to do so. </a:t>
            </a:r>
          </a:p>
          <a:p>
            <a:pPr marL="342900" lvl="0" indent="-342900" defTabSz="914400" eaLnBrk="0" hangingPunct="0">
              <a:lnSpc>
                <a:spcPct val="80000"/>
              </a:lnSpc>
              <a:buClrTx/>
              <a:buSzTx/>
              <a:buBlip>
                <a:blip r:embed="rId5"/>
              </a:buBlip>
              <a:defRPr/>
            </a:pPr>
            <a:endParaRPr lang="en-US" altLang="fr-FR" dirty="0"/>
          </a:p>
          <a:p>
            <a:pPr marL="342900" lvl="0" indent="-342900" defTabSz="914400" eaLnBrk="0" hangingPunct="0">
              <a:lnSpc>
                <a:spcPct val="80000"/>
              </a:lnSpc>
              <a:buClrTx/>
              <a:buSzTx/>
              <a:buBlip>
                <a:blip r:embed="rId5"/>
              </a:buBlip>
              <a:defRPr/>
            </a:pPr>
            <a:r>
              <a:rPr lang="en-US" altLang="fr-FR" dirty="0"/>
              <a:t>ensure that marking is respected</a:t>
            </a:r>
          </a:p>
          <a:p>
            <a:pPr marL="0" lvl="0" indent="0" defTabSz="914400" eaLnBrk="0" hangingPunct="0">
              <a:lnSpc>
                <a:spcPct val="80000"/>
              </a:lnSpc>
              <a:buClrTx/>
              <a:buSzTx/>
              <a:buNone/>
              <a:defRPr/>
            </a:pPr>
            <a:endParaRPr kumimoji="0" lang="fr-FR" altLang="fr-FR" sz="2000" b="0" i="0" u="none" strike="noStrike" kern="1200" cap="none" spc="0" normalizeH="0" baseline="0" noProof="0" dirty="0">
              <a:ln>
                <a:noFill/>
              </a:ln>
              <a:solidFill>
                <a:srgbClr val="0092D2"/>
              </a:solidFill>
              <a:effectLst/>
              <a:uLnTx/>
              <a:uFillTx/>
              <a:latin typeface="Arial"/>
              <a:ea typeface="+mn-ea"/>
              <a:cs typeface="Arial"/>
            </a:endParaRPr>
          </a:p>
          <a:p>
            <a:pPr marL="342900" lvl="0" indent="-342900" defTabSz="914400" eaLnBrk="0" hangingPunct="0">
              <a:lnSpc>
                <a:spcPct val="80000"/>
              </a:lnSpc>
              <a:buClrTx/>
              <a:buSzTx/>
              <a:buBlip>
                <a:blip r:embed="rId5"/>
              </a:buBlip>
              <a:defRPr/>
            </a:pPr>
            <a:r>
              <a:rPr lang="en-US" altLang="fr-FR" b="1" kern="0" dirty="0">
                <a:solidFill>
                  <a:srgbClr val="FF5050"/>
                </a:solidFill>
                <a:ea typeface="ＭＳ Ｐゴシック"/>
              </a:rPr>
              <a:t>At the end of the work, when all the collective protection has been put back in place and/or the risk has disappeared, the site manager must remove the temporary signs she/he had put in place.</a:t>
            </a:r>
          </a:p>
        </p:txBody>
      </p:sp>
      <p:pic>
        <p:nvPicPr>
          <p:cNvPr id="7"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21688" y="4678603"/>
            <a:ext cx="17272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421688" y="2834192"/>
            <a:ext cx="1727200" cy="174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086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solidFill>
                  <a:srgbClr val="131313"/>
                </a:solidFill>
              </a:rPr>
              <a:t>Consignment</a:t>
            </a:r>
            <a:endParaRPr lang="fr-FR" sz="3400" dirty="0">
              <a:solidFill>
                <a:srgbClr val="131313"/>
              </a:solidFill>
            </a:endParaRPr>
          </a:p>
        </p:txBody>
      </p:sp>
      <p:pic>
        <p:nvPicPr>
          <p:cNvPr id="3074" name="Picture 2" descr="https://www.otelo.ch/waroot/images/products/600/69750400_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81823">
            <a:off x="3892895" y="538632"/>
            <a:ext cx="867371" cy="867371"/>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2"/>
          <p:cNvSpPr txBox="1">
            <a:spLocks/>
          </p:cNvSpPr>
          <p:nvPr/>
        </p:nvSpPr>
        <p:spPr>
          <a:xfrm>
            <a:off x="747266" y="1656441"/>
            <a:ext cx="9856018" cy="5220533"/>
          </a:xfrm>
          <a:prstGeom prst="rect">
            <a:avLst/>
          </a:prstGeom>
        </p:spPr>
        <p:txBody>
          <a:bodyPr vert="horz" wrap="square" anchor="t">
            <a:normAutofit fontScale="92500" lnSpcReduction="20000"/>
          </a:bodyPr>
          <a:lstStyle>
            <a:lvl1pPr marL="342876" indent="-342876" algn="l" defTabSz="457169" rtl="0" eaLnBrk="1" latinLnBrk="0" hangingPunct="1">
              <a:spcBef>
                <a:spcPct val="20000"/>
              </a:spcBef>
              <a:buClr>
                <a:srgbClr val="0092D2"/>
              </a:buClr>
              <a:buSzPct val="100000"/>
              <a:buFontTx/>
              <a:buBlip>
                <a:blip r:embed="rId3"/>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3"/>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3"/>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defTabSz="914400" fontAlgn="auto">
              <a:spcAft>
                <a:spcPts val="0"/>
              </a:spcAft>
              <a:defRPr/>
            </a:pPr>
            <a:r>
              <a:rPr lang="en-US" altLang="fr-FR" sz="2200" kern="0" dirty="0">
                <a:ea typeface="ＭＳ Ｐゴシック"/>
              </a:rPr>
              <a:t>All maintenance work should be directed to the Vigier contact.</a:t>
            </a:r>
            <a:br>
              <a:rPr kumimoji="0" lang="fr-FR" altLang="fr-FR" sz="2200" b="0" i="0" u="none" strike="noStrike" kern="0" cap="none" spc="0" normalizeH="0" noProof="0" dirty="0">
                <a:ln>
                  <a:noFill/>
                </a:ln>
                <a:solidFill>
                  <a:srgbClr val="0092D2"/>
                </a:solidFill>
                <a:effectLst/>
                <a:uLnTx/>
                <a:uFillTx/>
                <a:latin typeface="Arial"/>
                <a:ea typeface="ＭＳ Ｐゴシック"/>
                <a:cs typeface="Arial"/>
              </a:rPr>
            </a:br>
            <a:endParaRPr kumimoji="0" lang="fr-FR" altLang="fr-FR" sz="2200" b="0" i="0" u="none" strike="noStrike" kern="0" cap="none" spc="0" normalizeH="0" baseline="0" noProof="0" dirty="0">
              <a:ln>
                <a:noFill/>
              </a:ln>
              <a:solidFill>
                <a:srgbClr val="0092D2"/>
              </a:solidFill>
              <a:effectLst/>
              <a:uLnTx/>
              <a:uFillTx/>
              <a:latin typeface="Arial"/>
              <a:ea typeface="ＭＳ Ｐゴシック"/>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3"/>
              </a:buBlip>
              <a:tabLst/>
              <a:defRPr/>
            </a:pPr>
            <a:r>
              <a:rPr kumimoji="0" lang="fr-FR" sz="2200" b="0" i="0" u="none" strike="noStrike" kern="0" cap="none" spc="0" normalizeH="0" baseline="0" noProof="0" dirty="0">
                <a:ln>
                  <a:noFill/>
                </a:ln>
                <a:solidFill>
                  <a:srgbClr val="0092D2"/>
                </a:solidFill>
                <a:effectLst/>
                <a:uLnTx/>
                <a:uFillTx/>
                <a:latin typeface="Arial"/>
                <a:ea typeface="ＭＳ Ｐゴシック"/>
                <a:cs typeface="Arial"/>
              </a:rPr>
              <a:t>Types of </a:t>
            </a:r>
            <a:r>
              <a:rPr kumimoji="0" lang="fr-FR" sz="2200" b="0" i="0" u="none" strike="noStrike" kern="0" cap="none" spc="0" normalizeH="0" baseline="0" noProof="0" dirty="0" err="1">
                <a:ln>
                  <a:noFill/>
                </a:ln>
                <a:solidFill>
                  <a:srgbClr val="0092D2"/>
                </a:solidFill>
                <a:effectLst/>
                <a:uLnTx/>
                <a:uFillTx/>
                <a:latin typeface="Arial"/>
                <a:ea typeface="ＭＳ Ｐゴシック"/>
                <a:cs typeface="Arial"/>
              </a:rPr>
              <a:t>consignment</a:t>
            </a:r>
            <a:r>
              <a:rPr kumimoji="0" lang="fr-FR" sz="2200" b="0" i="0" u="none" strike="noStrike" kern="0" cap="none" spc="0" normalizeH="0" baseline="0" noProof="0" dirty="0">
                <a:ln>
                  <a:noFill/>
                </a:ln>
                <a:solidFill>
                  <a:srgbClr val="0092D2"/>
                </a:solidFill>
                <a:effectLst/>
                <a:uLnTx/>
                <a:uFillTx/>
                <a:latin typeface="Arial"/>
                <a:ea typeface="ＭＳ Ｐゴシック"/>
                <a:cs typeface="Arial"/>
              </a:rPr>
              <a:t>:</a:t>
            </a:r>
          </a:p>
          <a:p>
            <a:pPr lvl="1" fontAlgn="auto">
              <a:spcAft>
                <a:spcPts val="0"/>
              </a:spcAft>
              <a:defRPr/>
            </a:pPr>
            <a:r>
              <a:rPr lang="en-US" sz="1700" kern="0" dirty="0">
                <a:solidFill>
                  <a:srgbClr val="1B4385"/>
                </a:solidFill>
                <a:ea typeface="ＭＳ Ｐゴシック"/>
              </a:rPr>
              <a:t>Electrical</a:t>
            </a:r>
          </a:p>
          <a:p>
            <a:pPr lvl="1" fontAlgn="auto">
              <a:spcAft>
                <a:spcPts val="0"/>
              </a:spcAft>
              <a:defRPr/>
            </a:pPr>
            <a:r>
              <a:rPr lang="en-US" sz="1700" kern="0" dirty="0">
                <a:solidFill>
                  <a:srgbClr val="1B4385"/>
                </a:solidFill>
                <a:ea typeface="ＭＳ Ｐゴシック"/>
              </a:rPr>
              <a:t>Mechanical</a:t>
            </a:r>
          </a:p>
          <a:p>
            <a:pPr lvl="1" fontAlgn="auto">
              <a:spcAft>
                <a:spcPts val="0"/>
              </a:spcAft>
              <a:defRPr/>
            </a:pPr>
            <a:r>
              <a:rPr lang="en-US" sz="1700" kern="0" dirty="0">
                <a:solidFill>
                  <a:srgbClr val="1B4385"/>
                </a:solidFill>
                <a:ea typeface="ＭＳ Ｐゴシック"/>
              </a:rPr>
              <a:t>Pneumatic</a:t>
            </a:r>
          </a:p>
          <a:p>
            <a:pPr lvl="1" fontAlgn="auto">
              <a:spcAft>
                <a:spcPts val="0"/>
              </a:spcAft>
              <a:defRPr/>
            </a:pPr>
            <a:r>
              <a:rPr lang="en-US" sz="1700" kern="0" dirty="0">
                <a:solidFill>
                  <a:srgbClr val="1B4385"/>
                </a:solidFill>
                <a:ea typeface="ＭＳ Ｐゴシック"/>
              </a:rPr>
              <a:t>Thermal</a:t>
            </a:r>
          </a:p>
          <a:p>
            <a:pPr lvl="1" fontAlgn="auto">
              <a:spcAft>
                <a:spcPts val="0"/>
              </a:spcAft>
              <a:defRPr/>
            </a:pPr>
            <a:r>
              <a:rPr lang="en-US" sz="1700" kern="0" dirty="0">
                <a:solidFill>
                  <a:srgbClr val="1B4385"/>
                </a:solidFill>
                <a:ea typeface="ＭＳ Ｐゴシック"/>
              </a:rPr>
              <a:t>Hydraulic</a:t>
            </a:r>
          </a:p>
          <a:p>
            <a:pPr lvl="1" fontAlgn="auto">
              <a:spcAft>
                <a:spcPts val="0"/>
              </a:spcAft>
              <a:defRPr/>
            </a:pPr>
            <a:r>
              <a:rPr lang="en-US" sz="1700" kern="0" dirty="0">
                <a:solidFill>
                  <a:srgbClr val="1B4385"/>
                </a:solidFill>
                <a:ea typeface="ＭＳ Ｐゴシック"/>
              </a:rPr>
              <a:t>Others</a:t>
            </a:r>
            <a:br>
              <a:rPr kumimoji="0" lang="fr-FR" sz="1700" b="0" i="0" u="none" strike="noStrike" kern="0" cap="none" spc="0" normalizeH="0" baseline="0" noProof="0" dirty="0">
                <a:ln>
                  <a:noFill/>
                </a:ln>
                <a:solidFill>
                  <a:srgbClr val="1B4385"/>
                </a:solidFill>
                <a:effectLst/>
                <a:uLnTx/>
                <a:uFillTx/>
                <a:latin typeface="Arial"/>
                <a:ea typeface="ＭＳ Ｐゴシック"/>
                <a:cs typeface="Arial"/>
              </a:rPr>
            </a:br>
            <a:endParaRPr kumimoji="0" lang="fr-FR" sz="1700" b="0" i="0" u="none" strike="noStrike" kern="0" cap="none" spc="0" normalizeH="0" baseline="0" noProof="0" dirty="0">
              <a:ln>
                <a:noFill/>
              </a:ln>
              <a:solidFill>
                <a:srgbClr val="1B4385"/>
              </a:solidFill>
              <a:effectLst/>
              <a:uLnTx/>
              <a:uFillTx/>
              <a:latin typeface="Arial"/>
              <a:ea typeface="ＭＳ Ｐゴシック"/>
              <a:cs typeface="Arial"/>
            </a:endParaRPr>
          </a:p>
          <a:p>
            <a:pPr marL="361950" lvl="0" indent="-361950" fontAlgn="auto">
              <a:spcAft>
                <a:spcPts val="0"/>
              </a:spcAft>
              <a:defRPr/>
            </a:pPr>
            <a:r>
              <a:rPr lang="en-US" kern="0" dirty="0">
                <a:ea typeface="ＭＳ Ｐゴシック"/>
              </a:rPr>
              <a:t>Check with the Vigier contact that the equipment on which you are working is consigned.</a:t>
            </a:r>
          </a:p>
          <a:p>
            <a:pPr marL="0" lvl="0" indent="0" fontAlgn="auto">
              <a:spcAft>
                <a:spcPts val="0"/>
              </a:spcAft>
              <a:buNone/>
              <a:defRPr/>
            </a:pPr>
            <a:endParaRPr lang="en-US" kern="0" dirty="0">
              <a:ea typeface="ＭＳ Ｐゴシック"/>
            </a:endParaRPr>
          </a:p>
          <a:p>
            <a:pPr marL="361950" lvl="0" indent="-361950" fontAlgn="auto">
              <a:spcAft>
                <a:spcPts val="0"/>
              </a:spcAft>
              <a:defRPr/>
            </a:pPr>
            <a:r>
              <a:rPr lang="en-US" kern="0" dirty="0">
                <a:ea typeface="ＭＳ Ｐゴシック"/>
              </a:rPr>
              <a:t>No work may begin before the approval of the Vigier </a:t>
            </a:r>
            <a:r>
              <a:rPr lang="fr-CH" kern="0" dirty="0">
                <a:ea typeface="ＭＳ Ｐゴシック"/>
              </a:rPr>
              <a:t>contact.</a:t>
            </a:r>
          </a:p>
          <a:p>
            <a:pPr marL="0" lvl="0" indent="0" fontAlgn="auto">
              <a:spcAft>
                <a:spcPts val="0"/>
              </a:spcAft>
              <a:buNone/>
              <a:defRPr/>
            </a:pPr>
            <a:endParaRPr lang="en-US" sz="2000" kern="0" dirty="0">
              <a:solidFill>
                <a:srgbClr val="FF0000"/>
              </a:solidFill>
              <a:ea typeface="ＭＳ Ｐゴシック"/>
            </a:endParaRPr>
          </a:p>
          <a:p>
            <a:pPr marL="2495550" lvl="1" indent="-342900" fontAlgn="auto">
              <a:spcAft>
                <a:spcPts val="0"/>
              </a:spcAft>
              <a:buFont typeface="Arial" panose="020B0604020202020204" pitchFamily="34" charset="0"/>
              <a:buChar char="•"/>
              <a:defRPr/>
            </a:pPr>
            <a:r>
              <a:rPr lang="en-US" sz="2000" kern="0" dirty="0">
                <a:solidFill>
                  <a:srgbClr val="FF0000"/>
                </a:solidFill>
                <a:ea typeface="ＭＳ Ｐゴシック"/>
              </a:rPr>
              <a:t>Please note that a stationary installation does not mean that it has been shut down, let alone locked down.</a:t>
            </a:r>
          </a:p>
          <a:p>
            <a:pPr marL="2495550" lvl="1" indent="-342900" fontAlgn="auto">
              <a:spcAft>
                <a:spcPts val="0"/>
              </a:spcAft>
              <a:buFont typeface="Arial" panose="020B0604020202020204" pitchFamily="34" charset="0"/>
              <a:buChar char="•"/>
              <a:defRPr/>
            </a:pPr>
            <a:r>
              <a:rPr lang="en-US" sz="2000" kern="0" dirty="0">
                <a:solidFill>
                  <a:srgbClr val="FF0000"/>
                </a:solidFill>
                <a:ea typeface="ＭＳ Ｐゴシック"/>
              </a:rPr>
              <a:t>Each worker must place his padlock on the main switch or in the hole box.</a:t>
            </a:r>
            <a:endParaRPr kumimoji="0" lang="fr-FR" sz="2000" b="0" i="0" u="none" strike="noStrike" kern="1200" cap="none" spc="0" normalizeH="0" baseline="0" noProof="0" dirty="0">
              <a:ln>
                <a:noFill/>
              </a:ln>
              <a:solidFill>
                <a:sysClr val="windowText" lastClr="000000"/>
              </a:solidFill>
              <a:effectLst/>
              <a:uLnTx/>
              <a:uFillTx/>
              <a:latin typeface="Arial"/>
              <a:ea typeface="+mn-ea"/>
              <a:cs typeface="Arial"/>
            </a:endParaRPr>
          </a:p>
        </p:txBody>
      </p:sp>
      <p:pic>
        <p:nvPicPr>
          <p:cNvPr id="5" name="Picture 4" descr="Afficher l'image d'orig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36785" y="2430592"/>
            <a:ext cx="1467256" cy="1559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ficher l'image d'origi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54212" y="5724847"/>
            <a:ext cx="1828433" cy="73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7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en-US" sz="3400" dirty="0"/>
              <a:t>Use of cranes / crane bridges</a:t>
            </a:r>
            <a:endParaRPr lang="de-CH" sz="3400" dirty="0"/>
          </a:p>
        </p:txBody>
      </p:sp>
      <p:sp>
        <p:nvSpPr>
          <p:cNvPr id="3" name="Espace réservé du texte 2"/>
          <p:cNvSpPr txBox="1">
            <a:spLocks/>
          </p:cNvSpPr>
          <p:nvPr/>
        </p:nvSpPr>
        <p:spPr>
          <a:xfrm>
            <a:off x="738188" y="1648894"/>
            <a:ext cx="9793088" cy="5228081"/>
          </a:xfrm>
          <a:prstGeom prst="rect">
            <a:avLst/>
          </a:prstGeom>
        </p:spPr>
        <p:txBody>
          <a:bodyPr vert="horz" wrap="square" anchor="t">
            <a:normAutofit lnSpcReduction="10000"/>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en-US" dirty="0"/>
              <a:t>How to use a crane bridge or crane on the </a:t>
            </a:r>
            <a:r>
              <a:rPr lang="en-US" dirty="0" err="1"/>
              <a:t>Ciments</a:t>
            </a:r>
            <a:r>
              <a:rPr lang="en-US" dirty="0"/>
              <a:t> </a:t>
            </a:r>
            <a:r>
              <a:rPr lang="en-US" dirty="0" err="1"/>
              <a:t>Vigier</a:t>
            </a:r>
            <a:r>
              <a:rPr lang="en-US" dirty="0"/>
              <a:t> construction site</a:t>
            </a:r>
            <a:r>
              <a:rPr kumimoji="0" lang="fr-FR" sz="2000" b="0" i="0" u="none" strike="noStrike" kern="1200" cap="none" spc="0" normalizeH="0" baseline="0" noProof="0" dirty="0">
                <a:ln>
                  <a:noFill/>
                </a:ln>
                <a:solidFill>
                  <a:srgbClr val="0092D2"/>
                </a:solidFill>
                <a:effectLst/>
                <a:uLnTx/>
                <a:uFillTx/>
                <a:latin typeface="Arial"/>
                <a:ea typeface="+mn-ea"/>
                <a:cs typeface="Arial"/>
              </a:rPr>
              <a:t>:</a:t>
            </a:r>
          </a:p>
          <a:p>
            <a:pPr lvl="1" fontAlgn="auto">
              <a:spcAft>
                <a:spcPts val="0"/>
              </a:spcAft>
              <a:defRPr/>
            </a:pPr>
            <a:r>
              <a:rPr lang="en-US" dirty="0">
                <a:solidFill>
                  <a:sysClr val="windowText" lastClr="000000"/>
                </a:solidFill>
              </a:rPr>
              <a:t>You must have the necessary training (mandatory Swiss forklift truck examination)</a:t>
            </a:r>
          </a:p>
          <a:p>
            <a:pPr lvl="1" fontAlgn="auto">
              <a:spcAft>
                <a:spcPts val="0"/>
              </a:spcAft>
              <a:defRPr/>
            </a:pPr>
            <a:r>
              <a:rPr lang="en-US" dirty="0">
                <a:solidFill>
                  <a:sysClr val="windowText" lastClr="000000"/>
                </a:solidFill>
              </a:rPr>
              <a:t>You must be in possession of a driving </a:t>
            </a:r>
            <a:r>
              <a:rPr lang="en-US" dirty="0" err="1">
                <a:solidFill>
                  <a:sysClr val="windowText" lastClr="000000"/>
                </a:solidFill>
              </a:rPr>
              <a:t>licence</a:t>
            </a:r>
            <a:r>
              <a:rPr lang="en-US" dirty="0">
                <a:solidFill>
                  <a:sysClr val="windowText" lastClr="000000"/>
                </a:solidFill>
              </a:rPr>
              <a:t>:</a:t>
            </a:r>
            <a:endParaRPr lang="de-CH" dirty="0">
              <a:solidFill>
                <a:sysClr val="windowText" lastClr="000000"/>
              </a:solidFill>
            </a:endParaRPr>
          </a:p>
          <a:p>
            <a:pPr lvl="2" fontAlgn="auto">
              <a:spcAft>
                <a:spcPts val="0"/>
              </a:spcAft>
              <a:buClr>
                <a:srgbClr val="0092D2">
                  <a:lumMod val="60000"/>
                  <a:lumOff val="40000"/>
                </a:srgbClr>
              </a:buClr>
              <a:defRPr/>
            </a:pPr>
            <a:r>
              <a:rPr lang="en-US" b="1" dirty="0">
                <a:solidFill>
                  <a:sysClr val="windowText" lastClr="000000"/>
                </a:solidFill>
              </a:rPr>
              <a:t>From your employer</a:t>
            </a:r>
          </a:p>
          <a:p>
            <a:pPr lvl="2" fontAlgn="auto">
              <a:spcAft>
                <a:spcPts val="0"/>
              </a:spcAft>
              <a:buClr>
                <a:srgbClr val="0092D2">
                  <a:lumMod val="60000"/>
                  <a:lumOff val="40000"/>
                </a:srgbClr>
              </a:buClr>
              <a:defRPr/>
            </a:pPr>
            <a:r>
              <a:rPr lang="en-US" b="1" dirty="0">
                <a:solidFill>
                  <a:sysClr val="windowText" lastClr="000000"/>
                </a:solidFill>
              </a:rPr>
              <a:t>From </a:t>
            </a:r>
            <a:r>
              <a:rPr lang="en-US" b="1" dirty="0" err="1">
                <a:solidFill>
                  <a:sysClr val="windowText" lastClr="000000"/>
                </a:solidFill>
              </a:rPr>
              <a:t>Vigier</a:t>
            </a:r>
            <a:r>
              <a:rPr lang="en-US" b="1" dirty="0">
                <a:solidFill>
                  <a:sysClr val="windowText" lastClr="000000"/>
                </a:solidFill>
              </a:rPr>
              <a:t> </a:t>
            </a:r>
            <a:r>
              <a:rPr lang="en-US" b="1" dirty="0" err="1">
                <a:solidFill>
                  <a:sysClr val="windowText" lastClr="000000"/>
                </a:solidFill>
              </a:rPr>
              <a:t>Ciments</a:t>
            </a:r>
            <a:endParaRPr lang="de-CH" b="1" dirty="0">
              <a:solidFill>
                <a:sysClr val="windowText" lastClr="000000"/>
              </a:solidFill>
            </a:endParaRPr>
          </a:p>
          <a:p>
            <a:pPr lvl="1" fontAlgn="auto">
              <a:spcAft>
                <a:spcPts val="0"/>
              </a:spcAft>
              <a:defRPr/>
            </a:pPr>
            <a:r>
              <a:rPr lang="en-US" dirty="0">
                <a:solidFill>
                  <a:sysClr val="windowText" lastClr="000000"/>
                </a:solidFill>
              </a:rPr>
              <a:t>You need to be medically fit.</a:t>
            </a:r>
            <a:br>
              <a:rPr lang="en-US" dirty="0">
                <a:solidFill>
                  <a:sysClr val="windowText" lastClr="000000"/>
                </a:solidFill>
              </a:rPr>
            </a:b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lvl="0" fontAlgn="auto">
              <a:spcAft>
                <a:spcPts val="0"/>
              </a:spcAft>
              <a:defRPr/>
            </a:pPr>
            <a:r>
              <a:rPr lang="en-US" dirty="0"/>
              <a:t>The machinery of the external companies must be: </a:t>
            </a:r>
            <a:endParaRPr lang="de-CH" dirty="0"/>
          </a:p>
          <a:p>
            <a:pPr lvl="1" fontAlgn="auto">
              <a:spcAft>
                <a:spcPts val="0"/>
              </a:spcAft>
              <a:defRPr/>
            </a:pPr>
            <a:r>
              <a:rPr lang="en-US" dirty="0">
                <a:solidFill>
                  <a:sysClr val="windowText" lastClr="000000"/>
                </a:solidFill>
              </a:rPr>
              <a:t>In good operating condition (check before use)</a:t>
            </a:r>
          </a:p>
          <a:p>
            <a:pPr lvl="1" fontAlgn="auto">
              <a:spcAft>
                <a:spcPts val="0"/>
              </a:spcAft>
              <a:defRPr/>
            </a:pPr>
            <a:r>
              <a:rPr lang="en-US" dirty="0">
                <a:solidFill>
                  <a:sysClr val="windowText" lastClr="000000"/>
                </a:solidFill>
              </a:rPr>
              <a:t>Periodically checked.</a:t>
            </a:r>
            <a:br>
              <a:rPr lang="en-US" dirty="0">
                <a:solidFill>
                  <a:sysClr val="windowText" lastClr="000000"/>
                </a:solidFill>
              </a:rPr>
            </a:br>
            <a:endParaRPr kumimoji="0" lang="fr-FR" sz="2000" b="0" i="0" u="none" strike="noStrike" kern="0" cap="none" spc="0" normalizeH="0" baseline="0" noProof="0" dirty="0">
              <a:ln>
                <a:noFill/>
              </a:ln>
              <a:solidFill>
                <a:srgbClr val="1B4385"/>
              </a:solidFill>
              <a:effectLst/>
              <a:uLnTx/>
              <a:uFillTx/>
              <a:latin typeface="Arial"/>
              <a:ea typeface="ＭＳ Ｐゴシック"/>
              <a:cs typeface="Arial"/>
            </a:endParaRPr>
          </a:p>
          <a:p>
            <a:pPr lvl="0" fontAlgn="auto">
              <a:spcAft>
                <a:spcPts val="0"/>
              </a:spcAft>
              <a:buFont typeface="Wingdings 3" panose="05040102010807070707" pitchFamily="18" charset="2"/>
              <a:buChar char="q"/>
              <a:defRPr/>
            </a:pPr>
            <a:r>
              <a:rPr lang="en-US" dirty="0"/>
              <a:t>List of the devices concerned:</a:t>
            </a:r>
            <a:endParaRPr lang="fr-FR" sz="1600" dirty="0">
              <a:solidFill>
                <a:sysClr val="windowText" lastClr="000000"/>
              </a:solidFill>
            </a:endParaRPr>
          </a:p>
          <a:p>
            <a:pPr lvl="1" fontAlgn="auto">
              <a:spcAft>
                <a:spcPts val="0"/>
              </a:spcAft>
              <a:buFont typeface="Wingdings 3" panose="05040102010807070707" pitchFamily="18" charset="2"/>
              <a:buChar char="q"/>
              <a:defRPr/>
            </a:pPr>
            <a:r>
              <a:rPr lang="en-US" dirty="0">
                <a:solidFill>
                  <a:sysClr val="windowText" lastClr="000000"/>
                </a:solidFill>
              </a:rPr>
              <a:t>Construction machinery</a:t>
            </a:r>
          </a:p>
          <a:p>
            <a:pPr lvl="1" fontAlgn="auto">
              <a:spcAft>
                <a:spcPts val="0"/>
              </a:spcAft>
              <a:buFont typeface="Wingdings 3" panose="05040102010807070707" pitchFamily="18" charset="2"/>
              <a:buChar char="q"/>
              <a:defRPr/>
            </a:pPr>
            <a:r>
              <a:rPr lang="en-US" dirty="0">
                <a:solidFill>
                  <a:sysClr val="windowText" lastClr="000000"/>
                </a:solidFill>
              </a:rPr>
              <a:t>Forklift</a:t>
            </a:r>
          </a:p>
          <a:p>
            <a:pPr lvl="1" fontAlgn="auto">
              <a:spcAft>
                <a:spcPts val="0"/>
              </a:spcAft>
              <a:buFont typeface="Wingdings 3" panose="05040102010807070707" pitchFamily="18" charset="2"/>
              <a:buChar char="q"/>
              <a:defRPr/>
            </a:pPr>
            <a:r>
              <a:rPr lang="en-US" dirty="0">
                <a:solidFill>
                  <a:sysClr val="windowText" lastClr="000000"/>
                </a:solidFill>
              </a:rPr>
              <a:t>Overhead crane</a:t>
            </a:r>
          </a:p>
          <a:p>
            <a:pPr lvl="1" fontAlgn="auto">
              <a:spcAft>
                <a:spcPts val="0"/>
              </a:spcAft>
              <a:buFont typeface="Wingdings 3" panose="05040102010807070707" pitchFamily="18" charset="2"/>
              <a:buChar char="q"/>
              <a:defRPr/>
            </a:pPr>
            <a:r>
              <a:rPr lang="en-US" dirty="0">
                <a:solidFill>
                  <a:sysClr val="windowText" lastClr="000000"/>
                </a:solidFill>
              </a:rPr>
              <a:t>Crane (mobile and tower)</a:t>
            </a:r>
          </a:p>
          <a:p>
            <a:pPr lvl="1" fontAlgn="auto">
              <a:spcAft>
                <a:spcPts val="0"/>
              </a:spcAft>
              <a:buFont typeface="Wingdings 3" panose="05040102010807070707" pitchFamily="18" charset="2"/>
              <a:buChar char="q"/>
              <a:defRPr/>
            </a:pPr>
            <a:r>
              <a:rPr lang="en-US" dirty="0">
                <a:solidFill>
                  <a:sysClr val="windowText" lastClr="000000"/>
                </a:solidFill>
              </a:rPr>
              <a:t>Auxiliary loading crane</a:t>
            </a:r>
          </a:p>
          <a:p>
            <a:pPr lvl="1" fontAlgn="auto">
              <a:spcAft>
                <a:spcPts val="0"/>
              </a:spcAft>
              <a:buFont typeface="Wingdings 3" panose="05040102010807070707" pitchFamily="18" charset="2"/>
              <a:buChar char="q"/>
              <a:defRPr/>
            </a:pPr>
            <a:r>
              <a:rPr lang="en-US" dirty="0">
                <a:solidFill>
                  <a:srgbClr val="131313"/>
                </a:solidFill>
              </a:rPr>
              <a:t>Gondola (</a:t>
            </a:r>
            <a:r>
              <a:rPr lang="en-US" dirty="0">
                <a:solidFill>
                  <a:sysClr val="windowText" lastClr="000000"/>
                </a:solidFill>
              </a:rPr>
              <a:t>Wearing a safety harness is mandatory for some gondolas</a:t>
            </a:r>
            <a:r>
              <a:rPr lang="fr-FR" dirty="0">
                <a:solidFill>
                  <a:sysClr val="windowText" lastClr="000000"/>
                </a:solidFill>
              </a:rPr>
              <a:t>)</a:t>
            </a:r>
          </a:p>
          <a:p>
            <a:pPr marL="357188" marR="0" lvl="1"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fr-FR" sz="1600" b="0" i="0" u="none" strike="noStrike" kern="1200" cap="none" spc="0" normalizeH="0" baseline="0" noProof="0" dirty="0">
              <a:ln>
                <a:noFill/>
              </a:ln>
              <a:solidFill>
                <a:srgbClr val="5BAC35"/>
              </a:solidFill>
              <a:effectLst/>
              <a:uLnTx/>
              <a:uFillTx/>
              <a:latin typeface="Arial"/>
              <a:ea typeface="+mn-ea"/>
              <a:cs typeface="Arial"/>
            </a:endParaRPr>
          </a:p>
          <a:p>
            <a:pPr marL="357188" marR="0" lvl="1"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marL="627063" marR="0" lvl="1" indent="-269875"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p:txBody>
      </p:sp>
      <p:pic>
        <p:nvPicPr>
          <p:cNvPr id="4"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a:ext>
            </a:extLst>
          </a:blip>
          <a:srcRect/>
          <a:stretch>
            <a:fillRect/>
          </a:stretch>
        </p:blipFill>
        <p:spPr bwMode="auto">
          <a:xfrm>
            <a:off x="8750877" y="2971863"/>
            <a:ext cx="162253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8893161" y="1900345"/>
            <a:ext cx="121818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8887495" y="6161018"/>
            <a:ext cx="147937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backgroundRemoval t="0" b="100000" l="0" r="100000">
                        <a14:foregroundMark x1="39015" y1="61272" x2="40152" y2="30058"/>
                        <a14:foregroundMark x1="35227" y1="34104" x2="78788" y2="9249"/>
                        <a14:foregroundMark x1="81818" y1="8092" x2="82576" y2="26012"/>
                        <a14:foregroundMark x1="76894" y1="26012" x2="90909" y2="23699"/>
                        <a14:foregroundMark x1="9091" y1="61272" x2="32955" y2="48555"/>
                        <a14:foregroundMark x1="5682" y1="49133" x2="29167" y2="47977"/>
                        <a14:foregroundMark x1="54924" y1="60116" x2="64015" y2="60116"/>
                      </a14:backgroundRemoval>
                    </a14:imgEffect>
                  </a14:imgLayer>
                </a14:imgProps>
              </a:ext>
              <a:ext uri="{28A0092B-C50C-407E-A947-70E740481C1C}">
                <a14:useLocalDpi xmlns:a14="http://schemas.microsoft.com/office/drawing/2010/main"/>
              </a:ext>
            </a:extLst>
          </a:blip>
          <a:srcRect/>
          <a:stretch/>
        </p:blipFill>
        <p:spPr bwMode="auto">
          <a:xfrm>
            <a:off x="8802022" y="4024617"/>
            <a:ext cx="165032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ChangeAspect="1" noChangeArrowheads="1"/>
          </p:cNvPicPr>
          <p:nvPr/>
        </p:nvPicPr>
        <p:blipFill>
          <a:blip r:embed="rId11" cstate="email">
            <a:extLst>
              <a:ext uri="{BEBA8EAE-BF5A-486C-A8C5-ECC9F3942E4B}">
                <a14:imgProps xmlns:a14="http://schemas.microsoft.com/office/drawing/2010/main">
                  <a14:imgLayer r:embed="rId12">
                    <a14:imgEffect>
                      <a14:backgroundRemoval t="10000" b="92800" l="0" r="100000"/>
                    </a14:imgEffect>
                  </a14:imgLayer>
                </a14:imgProps>
              </a:ext>
              <a:ext uri="{28A0092B-C50C-407E-A947-70E740481C1C}">
                <a14:useLocalDpi xmlns:a14="http://schemas.microsoft.com/office/drawing/2010/main"/>
              </a:ext>
            </a:extLst>
          </a:blip>
          <a:srcRect/>
          <a:stretch>
            <a:fillRect/>
          </a:stretch>
        </p:blipFill>
        <p:spPr bwMode="auto">
          <a:xfrm>
            <a:off x="8891709" y="5068889"/>
            <a:ext cx="15552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8754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Electrical</a:t>
            </a:r>
            <a:r>
              <a:rPr lang="fr-CH" sz="3400" dirty="0"/>
              <a:t> </a:t>
            </a:r>
            <a:r>
              <a:rPr lang="fr-CH" sz="3400" dirty="0" err="1"/>
              <a:t>risk</a:t>
            </a:r>
            <a:endParaRPr lang="fr-FR" sz="3400" dirty="0"/>
          </a:p>
        </p:txBody>
      </p:sp>
      <p:pic>
        <p:nvPicPr>
          <p:cNvPr id="3"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857524" y="504327"/>
            <a:ext cx="969274" cy="90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666180" y="1660525"/>
            <a:ext cx="9351963" cy="5432474"/>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en-US" altLang="fr-FR" dirty="0"/>
              <a:t>It is forbidden to enter rooms with electricity or to work in an electrical box</a:t>
            </a:r>
            <a:r>
              <a:rPr lang="en-US" altLang="fr-FR" dirty="0">
                <a:solidFill>
                  <a:srgbClr val="5BAC35"/>
                </a:solidFill>
              </a:rPr>
              <a:t> </a:t>
            </a:r>
            <a:r>
              <a:rPr lang="en-US" altLang="fr-FR" dirty="0"/>
              <a:t>without the authorization and electronics permission (from the employer and </a:t>
            </a:r>
            <a:r>
              <a:rPr lang="en-US" altLang="fr-FR" dirty="0" err="1"/>
              <a:t>Vigier</a:t>
            </a:r>
            <a:r>
              <a:rPr lang="en-US" altLang="fr-FR" dirty="0"/>
              <a:t> </a:t>
            </a:r>
            <a:r>
              <a:rPr lang="en-US" altLang="fr-FR" dirty="0" err="1"/>
              <a:t>Ciment</a:t>
            </a:r>
            <a:r>
              <a:rPr lang="en-US" altLang="fr-FR" dirty="0"/>
              <a:t>).</a:t>
            </a:r>
            <a:br>
              <a:rPr lang="en-US" altLang="fr-FR" dirty="0"/>
            </a:br>
            <a:endParaRPr lang="de-CH" altLang="fr-FR" dirty="0"/>
          </a:p>
          <a:p>
            <a:pPr lvl="0" fontAlgn="auto">
              <a:spcAft>
                <a:spcPts val="0"/>
              </a:spcAft>
              <a:defRPr/>
            </a:pPr>
            <a:r>
              <a:rPr lang="en-US" altLang="fr-FR" dirty="0"/>
              <a:t>Portable tools/equipment must be in good condition.</a:t>
            </a:r>
            <a:br>
              <a:rPr lang="en-US" altLang="fr-FR" dirty="0"/>
            </a:br>
            <a:endParaRPr lang="en-US" altLang="fr-FR" dirty="0"/>
          </a:p>
          <a:p>
            <a:pPr lvl="0" fontAlgn="auto">
              <a:spcAft>
                <a:spcPts val="0"/>
              </a:spcAft>
              <a:defRPr/>
            </a:pPr>
            <a:r>
              <a:rPr lang="en-US" altLang="fr-FR" dirty="0"/>
              <a:t>Small conductive enclosures (closed room with conductive walls)</a:t>
            </a:r>
            <a:r>
              <a:rPr lang="de-CH" altLang="fr-FR" dirty="0"/>
              <a:t>: </a:t>
            </a:r>
          </a:p>
          <a:p>
            <a:pPr lvl="1" fontAlgn="auto">
              <a:spcAft>
                <a:spcPts val="0"/>
              </a:spcAft>
              <a:defRPr/>
            </a:pPr>
            <a:r>
              <a:rPr lang="en-US" altLang="fr-FR" sz="1700" dirty="0">
                <a:solidFill>
                  <a:sysClr val="windowText" lastClr="000000"/>
                </a:solidFill>
              </a:rPr>
              <a:t>Examples: Crusher, hopper, cyclone, cooler, furnace, ...</a:t>
            </a:r>
          </a:p>
          <a:p>
            <a:pPr lvl="1" fontAlgn="auto">
              <a:spcAft>
                <a:spcPts val="0"/>
              </a:spcAft>
              <a:defRPr/>
            </a:pPr>
            <a:r>
              <a:rPr lang="en-US" altLang="fr-FR" sz="1700" dirty="0">
                <a:solidFill>
                  <a:sysClr val="windowText" lastClr="000000"/>
                </a:solidFill>
              </a:rPr>
              <a:t>The voltage used must be 24V or an isolation transformer must be used.</a:t>
            </a:r>
            <a:br>
              <a:rPr lang="en-US" altLang="fr-FR" sz="1700" dirty="0">
                <a:solidFill>
                  <a:sysClr val="windowText" lastClr="000000"/>
                </a:solidFill>
              </a:rPr>
            </a:br>
            <a:endParaRPr kumimoji="0" lang="fr-FR" altLang="fr-FR" sz="1700" b="0" i="0" u="none" strike="noStrike" kern="1200" cap="none" spc="0" normalizeH="0" baseline="0" noProof="0" dirty="0">
              <a:ln>
                <a:noFill/>
              </a:ln>
              <a:solidFill>
                <a:sysClr val="windowText" lastClr="000000"/>
              </a:solidFill>
              <a:effectLst/>
              <a:uLnTx/>
              <a:uFillTx/>
              <a:latin typeface="Arial"/>
              <a:ea typeface="+mn-ea"/>
              <a:cs typeface="Arial"/>
            </a:endParaRPr>
          </a:p>
          <a:p>
            <a:pPr lvl="0" fontAlgn="auto">
              <a:spcAft>
                <a:spcPts val="0"/>
              </a:spcAft>
              <a:defRPr/>
            </a:pPr>
            <a:r>
              <a:rPr lang="en-US" altLang="fr-FR" dirty="0"/>
              <a:t>Contact the </a:t>
            </a:r>
            <a:r>
              <a:rPr lang="en-US" altLang="fr-FR" dirty="0" err="1"/>
              <a:t>Vigier</a:t>
            </a:r>
            <a:r>
              <a:rPr lang="en-US" altLang="fr-FR" dirty="0"/>
              <a:t> Case Manager via your Site Manager to resolve any electrical problems. </a:t>
            </a:r>
          </a:p>
          <a:p>
            <a:pPr lvl="0" fontAlgn="auto">
              <a:spcAft>
                <a:spcPts val="0"/>
              </a:spcAft>
              <a:defRPr/>
            </a:pPr>
            <a:endParaRPr lang="en-US" altLang="fr-FR" sz="1400" dirty="0"/>
          </a:p>
          <a:p>
            <a:pPr lvl="0" fontAlgn="auto">
              <a:spcAft>
                <a:spcPts val="0"/>
              </a:spcAft>
              <a:defRPr/>
            </a:pPr>
            <a:r>
              <a:rPr lang="en-US" altLang="fr-FR" dirty="0"/>
              <a:t>Be careful when working near ground and </a:t>
            </a:r>
            <a:br>
              <a:rPr lang="en-US" altLang="fr-FR" dirty="0"/>
            </a:br>
            <a:r>
              <a:rPr lang="en-US" altLang="fr-FR" dirty="0"/>
              <a:t>overhead power lines.</a:t>
            </a:r>
            <a:endParaRPr lang="de-CH" altLang="fr-FR" dirty="0"/>
          </a:p>
        </p:txBody>
      </p:sp>
      <p:pic>
        <p:nvPicPr>
          <p:cNvPr id="5"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47367" y="5508823"/>
            <a:ext cx="1948641" cy="146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740670" y="2792357"/>
            <a:ext cx="1047585"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4462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en-US" sz="3400" dirty="0"/>
              <a:t>Risk of falling from a height</a:t>
            </a:r>
            <a:endParaRPr lang="fr-FR" sz="3400" dirty="0"/>
          </a:p>
        </p:txBody>
      </p:sp>
      <p:pic>
        <p:nvPicPr>
          <p:cNvPr id="3" name="Picture 3"/>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99333" l="10000" r="90000"/>
                    </a14:imgEffect>
                  </a14:imgLayer>
                </a14:imgProps>
              </a:ext>
              <a:ext uri="{28A0092B-C50C-407E-A947-70E740481C1C}">
                <a14:useLocalDpi xmlns:a14="http://schemas.microsoft.com/office/drawing/2010/main"/>
              </a:ext>
            </a:extLst>
          </a:blip>
          <a:srcRect l="22330" r="23671"/>
          <a:stretch/>
        </p:blipFill>
        <p:spPr bwMode="auto">
          <a:xfrm flipH="1">
            <a:off x="7185162" y="540271"/>
            <a:ext cx="1080121"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space réservé du texte 2"/>
          <p:cNvSpPr txBox="1">
            <a:spLocks/>
          </p:cNvSpPr>
          <p:nvPr/>
        </p:nvSpPr>
        <p:spPr>
          <a:xfrm>
            <a:off x="713651" y="1836415"/>
            <a:ext cx="5929193" cy="4732521"/>
          </a:xfrm>
          <a:prstGeom prst="rect">
            <a:avLst/>
          </a:prstGeom>
        </p:spPr>
        <p:txBody>
          <a:bodyPr vert="horz" wrap="square" anchor="t">
            <a:normAutofit lnSpcReduction="10000"/>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61950" lvl="0" indent="-361950" fontAlgn="auto">
              <a:spcAft>
                <a:spcPts val="0"/>
              </a:spcAft>
              <a:defRPr/>
            </a:pPr>
            <a:r>
              <a:rPr lang="en-US" dirty="0"/>
              <a:t>Ladder: </a:t>
            </a:r>
            <a:r>
              <a:rPr lang="en-US" b="1" dirty="0">
                <a:solidFill>
                  <a:srgbClr val="FF0000"/>
                </a:solidFill>
              </a:rPr>
              <a:t>The ladder is an aid, not a working platform</a:t>
            </a:r>
            <a:r>
              <a:rPr lang="en-US" dirty="0">
                <a:solidFill>
                  <a:srgbClr val="FF0000"/>
                </a:solidFill>
              </a:rPr>
              <a:t>.</a:t>
            </a:r>
            <a:br>
              <a:rPr lang="en-US" dirty="0">
                <a:solidFill>
                  <a:srgbClr val="FF0000"/>
                </a:solidFill>
              </a:rPr>
            </a:br>
            <a:endParaRPr lang="en-US" dirty="0">
              <a:solidFill>
                <a:srgbClr val="FF0000"/>
              </a:solidFill>
            </a:endParaRPr>
          </a:p>
          <a:p>
            <a:pPr lvl="0" fontAlgn="auto">
              <a:spcAft>
                <a:spcPts val="0"/>
              </a:spcAft>
              <a:defRPr/>
            </a:pPr>
            <a:r>
              <a:rPr lang="fr-FR" dirty="0"/>
              <a:t>PPE (</a:t>
            </a:r>
            <a:r>
              <a:rPr lang="fr-FR" dirty="0" err="1"/>
              <a:t>safety</a:t>
            </a:r>
            <a:r>
              <a:rPr lang="fr-FR" dirty="0"/>
              <a:t> </a:t>
            </a:r>
            <a:r>
              <a:rPr lang="fr-FR" dirty="0" err="1"/>
              <a:t>harness</a:t>
            </a:r>
            <a:r>
              <a:rPr lang="fr-FR" dirty="0"/>
              <a:t>, </a:t>
            </a:r>
            <a:r>
              <a:rPr lang="fr-FR" dirty="0" err="1"/>
              <a:t>rope</a:t>
            </a:r>
            <a:r>
              <a:rPr lang="fr-FR" dirty="0"/>
              <a:t>,</a:t>
            </a:r>
            <a:r>
              <a:rPr kumimoji="0" lang="fr-FR" sz="2000" b="0" i="0" u="none" strike="noStrike" kern="1200" cap="none" spc="0" normalizeH="0" noProof="0" dirty="0">
                <a:ln>
                  <a:noFill/>
                </a:ln>
                <a:solidFill>
                  <a:srgbClr val="0092D2"/>
                </a:solidFill>
                <a:effectLst/>
                <a:uLnTx/>
                <a:uFillTx/>
                <a:latin typeface="Arial"/>
                <a:ea typeface="+mn-ea"/>
                <a:cs typeface="Arial"/>
              </a:rPr>
              <a:t> … </a:t>
            </a:r>
            <a:r>
              <a:rPr kumimoji="0" lang="fr-FR" sz="2000" b="0" i="0" u="none" strike="noStrike" kern="1200" cap="none" spc="0" normalizeH="0" baseline="0" noProof="0" dirty="0">
                <a:ln>
                  <a:noFill/>
                </a:ln>
                <a:solidFill>
                  <a:srgbClr val="0092D2"/>
                </a:solidFill>
                <a:effectLst/>
                <a:uLnTx/>
                <a:uFillTx/>
                <a:latin typeface="Arial"/>
                <a:ea typeface="+mn-ea"/>
                <a:cs typeface="Arial"/>
              </a:rPr>
              <a:t>)</a:t>
            </a:r>
          </a:p>
          <a:p>
            <a:pPr lvl="1" fontAlgn="auto">
              <a:spcAft>
                <a:spcPts val="0"/>
              </a:spcAft>
              <a:defRPr/>
            </a:pPr>
            <a:r>
              <a:rPr lang="en-US" dirty="0">
                <a:solidFill>
                  <a:sysClr val="windowText" lastClr="000000"/>
                </a:solidFill>
              </a:rPr>
              <a:t>The employee must be trained.</a:t>
            </a:r>
          </a:p>
          <a:p>
            <a:pPr lvl="1" fontAlgn="auto">
              <a:spcAft>
                <a:spcPts val="0"/>
              </a:spcAft>
              <a:defRPr/>
            </a:pPr>
            <a:r>
              <a:rPr lang="en-US" dirty="0">
                <a:solidFill>
                  <a:sysClr val="windowText" lastClr="000000"/>
                </a:solidFill>
              </a:rPr>
              <a:t>The equipment must be in good condition (check before and after use).</a:t>
            </a:r>
            <a:endParaRPr lang="de-CH" dirty="0">
              <a:solidFill>
                <a:sysClr val="windowText" lastClr="000000"/>
              </a:solidFil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1400"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defRPr/>
            </a:pPr>
            <a:r>
              <a:rPr lang="en-GB" dirty="0"/>
              <a:t>Scaffolding</a:t>
            </a:r>
            <a:r>
              <a:rPr lang="fr-FR" dirty="0"/>
              <a:t>:</a:t>
            </a: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lvl="1" fontAlgn="auto">
              <a:spcAft>
                <a:spcPts val="0"/>
              </a:spcAft>
              <a:defRPr/>
            </a:pPr>
            <a:r>
              <a:rPr lang="en-US" dirty="0">
                <a:solidFill>
                  <a:sysClr val="windowText" lastClr="000000"/>
                </a:solidFill>
              </a:rPr>
              <a:t>Are assembled by trained personnel.</a:t>
            </a:r>
          </a:p>
          <a:p>
            <a:pPr lvl="1" fontAlgn="auto">
              <a:spcAft>
                <a:spcPts val="0"/>
              </a:spcAft>
              <a:defRPr/>
            </a:pPr>
            <a:r>
              <a:rPr lang="en-US" dirty="0">
                <a:solidFill>
                  <a:sysClr val="windowText" lastClr="000000"/>
                </a:solidFill>
              </a:rPr>
              <a:t>Must be accepted by a trained person (applicant).</a:t>
            </a:r>
          </a:p>
          <a:p>
            <a:pPr lvl="1" fontAlgn="auto">
              <a:spcAft>
                <a:spcPts val="0"/>
              </a:spcAft>
              <a:defRPr/>
            </a:pPr>
            <a:r>
              <a:rPr lang="en-US" dirty="0">
                <a:solidFill>
                  <a:sysClr val="windowText" lastClr="000000"/>
                </a:solidFill>
              </a:rPr>
              <a:t>Each company ensures that the scaffolding meets its needs.</a:t>
            </a:r>
          </a:p>
          <a:p>
            <a:pPr lvl="1" fontAlgn="auto">
              <a:spcAft>
                <a:spcPts val="0"/>
              </a:spcAft>
              <a:defRPr/>
            </a:pPr>
            <a:r>
              <a:rPr lang="en-US" b="1" dirty="0">
                <a:solidFill>
                  <a:sysClr val="windowText" lastClr="000000"/>
                </a:solidFill>
              </a:rPr>
              <a:t>Each company </a:t>
            </a:r>
            <a:r>
              <a:rPr lang="en-US" dirty="0">
                <a:solidFill>
                  <a:sysClr val="windowText" lastClr="000000"/>
                </a:solidFill>
              </a:rPr>
              <a:t>ensures that the receipt is available and carries out a </a:t>
            </a:r>
            <a:r>
              <a:rPr lang="en-US" b="1" dirty="0">
                <a:solidFill>
                  <a:sysClr val="windowText" lastClr="000000"/>
                </a:solidFill>
              </a:rPr>
              <a:t>daily check</a:t>
            </a:r>
            <a:r>
              <a:rPr lang="en-US" dirty="0">
                <a:solidFill>
                  <a:sysClr val="windowText" lastClr="000000"/>
                </a:solidFill>
              </a:rPr>
              <a:t>.</a:t>
            </a:r>
          </a:p>
          <a:p>
            <a:pPr lvl="1" fontAlgn="auto">
              <a:spcAft>
                <a:spcPts val="0"/>
              </a:spcAft>
              <a:defRPr/>
            </a:pPr>
            <a:r>
              <a:rPr lang="en-US" b="1" dirty="0">
                <a:solidFill>
                  <a:srgbClr val="FF0000"/>
                </a:solidFill>
              </a:rPr>
              <a:t>No access until the scaffolding is received!</a:t>
            </a:r>
          </a:p>
          <a:p>
            <a:pPr marL="357188" lvl="1" indent="0" fontAlgn="auto">
              <a:spcAft>
                <a:spcPts val="0"/>
              </a:spcAft>
              <a:buNone/>
              <a:defRPr/>
            </a:pPr>
            <a:endParaRPr kumimoji="0" lang="fr-FR" sz="1600" b="0" i="0" u="none" strike="noStrike" kern="1200" cap="none" spc="0" normalizeH="0" baseline="0" noProof="0" dirty="0">
              <a:ln>
                <a:noFill/>
              </a:ln>
              <a:solidFill>
                <a:srgbClr val="FF0000"/>
              </a:solidFill>
              <a:effectLst/>
              <a:uLnTx/>
              <a:uFillTx/>
              <a:latin typeface="Arial"/>
              <a:ea typeface="+mn-ea"/>
              <a:cs typeface="Arial"/>
            </a:endParaRPr>
          </a:p>
        </p:txBody>
      </p:sp>
      <p:pic>
        <p:nvPicPr>
          <p:cNvPr id="10"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37506" y="2836089"/>
            <a:ext cx="92486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descr="Afficher l'image d'origin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97446" y="2851922"/>
            <a:ext cx="682708" cy="6827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Afficher l'image d'origine"/>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01600" y="2810243"/>
            <a:ext cx="805789" cy="80578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p:cNvPicPr>
            <a:picLocks noChangeAspect="1"/>
          </p:cNvPicPr>
          <p:nvPr/>
        </p:nvPicPr>
        <p:blipFill>
          <a:blip r:embed="rId8"/>
          <a:stretch>
            <a:fillRect/>
          </a:stretch>
        </p:blipFill>
        <p:spPr>
          <a:xfrm>
            <a:off x="6747811" y="4290241"/>
            <a:ext cx="1517472" cy="2071647"/>
          </a:xfrm>
          <a:prstGeom prst="rect">
            <a:avLst/>
          </a:prstGeom>
        </p:spPr>
      </p:pic>
      <p:pic>
        <p:nvPicPr>
          <p:cNvPr id="13" name="Image 12">
            <a:extLst>
              <a:ext uri="{FF2B5EF4-FFF2-40B4-BE49-F238E27FC236}">
                <a16:creationId xmlns:a16="http://schemas.microsoft.com/office/drawing/2014/main" id="{FE2E4272-A4BE-5258-8613-EB572028DC59}"/>
              </a:ext>
            </a:extLst>
          </p:cNvPr>
          <p:cNvPicPr>
            <a:picLocks noChangeAspect="1"/>
          </p:cNvPicPr>
          <p:nvPr/>
        </p:nvPicPr>
        <p:blipFill rotWithShape="1">
          <a:blip r:embed="rId9"/>
          <a:srcRect l="1892"/>
          <a:stretch/>
        </p:blipFill>
        <p:spPr>
          <a:xfrm>
            <a:off x="8708304" y="4113773"/>
            <a:ext cx="1368152" cy="2424581"/>
          </a:xfrm>
          <a:prstGeom prst="rect">
            <a:avLst/>
          </a:prstGeom>
        </p:spPr>
      </p:pic>
      <p:sp>
        <p:nvSpPr>
          <p:cNvPr id="7" name="Rectangle 6"/>
          <p:cNvSpPr/>
          <p:nvPr/>
        </p:nvSpPr>
        <p:spPr bwMode="auto">
          <a:xfrm>
            <a:off x="8587060" y="4092621"/>
            <a:ext cx="1489396" cy="485652"/>
          </a:xfrm>
          <a:prstGeom prst="rect">
            <a:avLst/>
          </a:prstGeom>
          <a:solidFill>
            <a:srgbClr val="FFFFFF"/>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5" name="ZoneTexte 4"/>
          <p:cNvSpPr txBox="1"/>
          <p:nvPr/>
        </p:nvSpPr>
        <p:spPr>
          <a:xfrm>
            <a:off x="8528992" y="4316663"/>
            <a:ext cx="1726776" cy="261610"/>
          </a:xfrm>
          <a:prstGeom prst="rect">
            <a:avLst/>
          </a:prstGeom>
          <a:solidFill>
            <a:srgbClr val="FFFF00"/>
          </a:solidFill>
        </p:spPr>
        <p:txBody>
          <a:bodyPr wrap="square" rtlCol="0">
            <a:spAutoFit/>
          </a:bodyPr>
          <a:lstStyle/>
          <a:p>
            <a:pPr algn="ctr"/>
            <a:r>
              <a:rPr lang="fr-CH" sz="1100" b="1" dirty="0">
                <a:solidFill>
                  <a:srgbClr val="FF0000"/>
                </a:solidFill>
              </a:rPr>
              <a:t>Unfinished scaffolding</a:t>
            </a:r>
          </a:p>
        </p:txBody>
      </p:sp>
      <p:sp>
        <p:nvSpPr>
          <p:cNvPr id="14" name="Rectangle 13"/>
          <p:cNvSpPr/>
          <p:nvPr/>
        </p:nvSpPr>
        <p:spPr bwMode="auto">
          <a:xfrm>
            <a:off x="8578750" y="6196451"/>
            <a:ext cx="1368152" cy="464500"/>
          </a:xfrm>
          <a:prstGeom prst="rect">
            <a:avLst/>
          </a:prstGeom>
          <a:solidFill>
            <a:srgbClr val="FFFFFF"/>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6" name="ZoneTexte 5"/>
          <p:cNvSpPr txBox="1"/>
          <p:nvPr/>
        </p:nvSpPr>
        <p:spPr>
          <a:xfrm>
            <a:off x="8636296" y="6297896"/>
            <a:ext cx="1512168" cy="261610"/>
          </a:xfrm>
          <a:prstGeom prst="rect">
            <a:avLst/>
          </a:prstGeom>
          <a:solidFill>
            <a:srgbClr val="FFFF00"/>
          </a:solidFill>
        </p:spPr>
        <p:txBody>
          <a:bodyPr wrap="square" rtlCol="0">
            <a:spAutoFit/>
          </a:bodyPr>
          <a:lstStyle/>
          <a:p>
            <a:pPr algn="ctr"/>
            <a:r>
              <a:rPr lang="fr-CH" sz="1100" b="1" dirty="0">
                <a:solidFill>
                  <a:srgbClr val="FF0000"/>
                </a:solidFill>
              </a:rPr>
              <a:t>Entry prohibited</a:t>
            </a:r>
          </a:p>
        </p:txBody>
      </p:sp>
    </p:spTree>
    <p:extLst>
      <p:ext uri="{BB962C8B-B14F-4D97-AF65-F5344CB8AC3E}">
        <p14:creationId xmlns:p14="http://schemas.microsoft.com/office/powerpoint/2010/main" val="3423183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Daily </a:t>
            </a:r>
            <a:r>
              <a:rPr lang="fr-CH" sz="3400" dirty="0" err="1"/>
              <a:t>scaffold</a:t>
            </a:r>
            <a:r>
              <a:rPr lang="fr-CH" sz="3400" dirty="0"/>
              <a:t> condition check</a:t>
            </a:r>
            <a:endParaRPr lang="fr-FR" sz="3400" dirty="0"/>
          </a:p>
        </p:txBody>
      </p:sp>
      <p:sp>
        <p:nvSpPr>
          <p:cNvPr id="8" name="Rectangle 7"/>
          <p:cNvSpPr/>
          <p:nvPr/>
        </p:nvSpPr>
        <p:spPr>
          <a:xfrm>
            <a:off x="719138" y="1980431"/>
            <a:ext cx="6859810" cy="3527119"/>
          </a:xfrm>
          <a:prstGeom prst="rect">
            <a:avLst/>
          </a:prstGeom>
        </p:spPr>
        <p:txBody>
          <a:bodyPr wrap="square">
            <a:spAutoFit/>
          </a:bodyPr>
          <a:lstStyle/>
          <a:p>
            <a:r>
              <a:rPr lang="en-US" sz="1800" dirty="0">
                <a:solidFill>
                  <a:srgbClr val="009FE3"/>
                </a:solidFill>
              </a:rPr>
              <a:t>Since it was delivered, the scaffolding may have suffered some damage linked to:</a:t>
            </a:r>
          </a:p>
          <a:p>
            <a:endParaRPr lang="fr-CH" sz="1800" kern="0" dirty="0">
              <a:solidFill>
                <a:srgbClr val="131313"/>
              </a:solidFill>
              <a:latin typeface="Arial" charset="0"/>
            </a:endParaRPr>
          </a:p>
          <a:p>
            <a:pPr marL="647700" lvl="0" indent="-285750" defTabSz="993775" eaLnBrk="1" hangingPunct="1">
              <a:spcBef>
                <a:spcPct val="20000"/>
              </a:spcBef>
              <a:buClr>
                <a:srgbClr val="131313"/>
              </a:buClr>
              <a:buFont typeface="Wingdings" panose="05000000000000000000" pitchFamily="2" charset="2"/>
              <a:buChar char="Ø"/>
            </a:pPr>
            <a:r>
              <a:rPr lang="en-US" sz="1800" kern="0" dirty="0">
                <a:solidFill>
                  <a:srgbClr val="131313"/>
                </a:solidFill>
                <a:latin typeface="Arial" charset="0"/>
              </a:rPr>
              <a:t>Wind</a:t>
            </a:r>
          </a:p>
          <a:p>
            <a:pPr marL="647700" lvl="0" indent="-285750" defTabSz="993775" eaLnBrk="1" hangingPunct="1">
              <a:spcBef>
                <a:spcPct val="20000"/>
              </a:spcBef>
              <a:buClr>
                <a:srgbClr val="131313"/>
              </a:buClr>
              <a:buFont typeface="Wingdings" panose="05000000000000000000" pitchFamily="2" charset="2"/>
              <a:buChar char="Ø"/>
            </a:pPr>
            <a:r>
              <a:rPr lang="en-US" sz="1800" kern="0" dirty="0">
                <a:solidFill>
                  <a:srgbClr val="131313"/>
                </a:solidFill>
                <a:latin typeface="Arial" charset="0"/>
              </a:rPr>
              <a:t>Temperature variations</a:t>
            </a:r>
          </a:p>
          <a:p>
            <a:pPr marL="647700" lvl="0" indent="-285750" defTabSz="993775" eaLnBrk="1" hangingPunct="1">
              <a:spcBef>
                <a:spcPct val="20000"/>
              </a:spcBef>
              <a:buClr>
                <a:srgbClr val="131313"/>
              </a:buClr>
              <a:buFont typeface="Wingdings" panose="05000000000000000000" pitchFamily="2" charset="2"/>
              <a:buChar char="Ø"/>
            </a:pPr>
            <a:r>
              <a:rPr lang="en-US" sz="1800" kern="0" dirty="0">
                <a:solidFill>
                  <a:srgbClr val="131313"/>
                </a:solidFill>
                <a:latin typeface="Arial" charset="0"/>
              </a:rPr>
              <a:t>Dismantling of a component by another company (</a:t>
            </a:r>
            <a:r>
              <a:rPr lang="en-US" sz="1800" kern="0" dirty="0" err="1">
                <a:solidFill>
                  <a:srgbClr val="131313"/>
                </a:solidFill>
                <a:latin typeface="Arial" charset="0"/>
              </a:rPr>
              <a:t>e.G.</a:t>
            </a:r>
            <a:r>
              <a:rPr lang="en-US" sz="1800" kern="0" dirty="0">
                <a:solidFill>
                  <a:srgbClr val="131313"/>
                </a:solidFill>
                <a:latin typeface="Arial" charset="0"/>
              </a:rPr>
              <a:t> Dismantling of an engine)</a:t>
            </a:r>
          </a:p>
          <a:p>
            <a:pPr marL="647700" lvl="0" indent="-285750" defTabSz="993775" eaLnBrk="1" hangingPunct="1">
              <a:spcBef>
                <a:spcPct val="20000"/>
              </a:spcBef>
              <a:buClr>
                <a:srgbClr val="131313"/>
              </a:buClr>
              <a:buFont typeface="Wingdings" panose="05000000000000000000" pitchFamily="2" charset="2"/>
              <a:buChar char="Ø"/>
            </a:pPr>
            <a:r>
              <a:rPr lang="en-US" sz="1800" kern="0" dirty="0">
                <a:solidFill>
                  <a:srgbClr val="131313"/>
                </a:solidFill>
                <a:latin typeface="Arial" charset="0"/>
              </a:rPr>
              <a:t>Impact with machinery</a:t>
            </a:r>
          </a:p>
          <a:p>
            <a:pPr marL="647700" lvl="0" indent="-285750" defTabSz="993775" eaLnBrk="1" hangingPunct="1">
              <a:spcBef>
                <a:spcPct val="20000"/>
              </a:spcBef>
              <a:buClr>
                <a:srgbClr val="131313"/>
              </a:buClr>
              <a:buFont typeface="Wingdings" panose="05000000000000000000" pitchFamily="2" charset="2"/>
              <a:buChar char="Ø"/>
            </a:pPr>
            <a:r>
              <a:rPr lang="en-US" sz="1800" kern="0" dirty="0">
                <a:solidFill>
                  <a:srgbClr val="131313"/>
                </a:solidFill>
                <a:latin typeface="Arial" charset="0"/>
              </a:rPr>
              <a:t>Deterioration of ground support (rain, etc.)</a:t>
            </a:r>
          </a:p>
          <a:p>
            <a:pPr marL="647700" lvl="0" indent="-285750" defTabSz="993775" eaLnBrk="1" hangingPunct="1">
              <a:spcBef>
                <a:spcPct val="20000"/>
              </a:spcBef>
              <a:buClr>
                <a:srgbClr val="131313"/>
              </a:buClr>
              <a:buFont typeface="Wingdings" panose="05000000000000000000" pitchFamily="2" charset="2"/>
              <a:buChar char="Ø"/>
            </a:pPr>
            <a:r>
              <a:rPr lang="en-US" sz="1800" kern="0" dirty="0">
                <a:solidFill>
                  <a:srgbClr val="131313"/>
                </a:solidFill>
                <a:latin typeface="Arial" charset="0"/>
              </a:rPr>
              <a:t>Overloading of the boards with equipment</a:t>
            </a:r>
          </a:p>
          <a:p>
            <a:pPr marL="647700" lvl="0" indent="-285750" defTabSz="993775" eaLnBrk="1" hangingPunct="1">
              <a:spcBef>
                <a:spcPct val="20000"/>
              </a:spcBef>
              <a:buClr>
                <a:srgbClr val="131313"/>
              </a:buClr>
              <a:buFont typeface="Wingdings" panose="05000000000000000000" pitchFamily="2" charset="2"/>
              <a:buChar char="Ø"/>
            </a:pPr>
            <a:r>
              <a:rPr lang="en-US" sz="1800" kern="0" dirty="0">
                <a:solidFill>
                  <a:srgbClr val="131313"/>
                </a:solidFill>
                <a:latin typeface="Arial" charset="0"/>
              </a:rPr>
              <a:t>…</a:t>
            </a:r>
            <a:endParaRPr lang="fr-CH" sz="1800" kern="0" dirty="0">
              <a:solidFill>
                <a:srgbClr val="131313"/>
              </a:solidFill>
              <a:latin typeface="Arial" charset="0"/>
            </a:endParaRPr>
          </a:p>
        </p:txBody>
      </p:sp>
      <p:pic>
        <p:nvPicPr>
          <p:cNvPr id="9" name="Image 1">
            <a:extLst>
              <a:ext uri="{FF2B5EF4-FFF2-40B4-BE49-F238E27FC236}">
                <a16:creationId xmlns:a16="http://schemas.microsoft.com/office/drawing/2014/main" id="{35AA8FD0-87A2-440A-FB58-56E561C178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916" y="2340471"/>
            <a:ext cx="3187402" cy="29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ZoneTexte 9"/>
          <p:cNvSpPr txBox="1"/>
          <p:nvPr/>
        </p:nvSpPr>
        <p:spPr>
          <a:xfrm>
            <a:off x="702742" y="5862015"/>
            <a:ext cx="9596114" cy="923330"/>
          </a:xfrm>
          <a:prstGeom prst="rect">
            <a:avLst/>
          </a:prstGeom>
          <a:noFill/>
        </p:spPr>
        <p:txBody>
          <a:bodyPr wrap="square" rtlCol="0">
            <a:spAutoFit/>
          </a:bodyPr>
          <a:lstStyle/>
          <a:p>
            <a:pPr algn="just"/>
            <a:r>
              <a:rPr lang="en-US" sz="1800" kern="0" dirty="0">
                <a:solidFill>
                  <a:srgbClr val="009FE3"/>
                </a:solidFill>
                <a:latin typeface="Arial" charset="0"/>
              </a:rPr>
              <a:t>Every day, the team leader of each company using the scaffolding must carry out the daily check. He will certify this check by writing the date, his name, the name of his company and his signature on the back of the release sheet.</a:t>
            </a:r>
            <a:endParaRPr lang="fr-CH" dirty="0"/>
          </a:p>
        </p:txBody>
      </p:sp>
    </p:spTree>
    <p:extLst>
      <p:ext uri="{BB962C8B-B14F-4D97-AF65-F5344CB8AC3E}">
        <p14:creationId xmlns:p14="http://schemas.microsoft.com/office/powerpoint/2010/main" val="2064634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0196" y="468263"/>
            <a:ext cx="7560840" cy="954107"/>
          </a:xfrm>
          <a:prstGeom prst="rect">
            <a:avLst/>
          </a:prstGeom>
        </p:spPr>
        <p:txBody>
          <a:bodyPr wrap="square">
            <a:spAutoFit/>
          </a:bodyPr>
          <a:lstStyle/>
          <a:p>
            <a:r>
              <a:rPr lang="en-US" sz="2800" b="1" dirty="0">
                <a:solidFill>
                  <a:srgbClr val="002060"/>
                </a:solidFill>
              </a:rPr>
              <a:t>Safety and environment</a:t>
            </a:r>
            <a:br>
              <a:rPr lang="en-US" sz="2800" b="1" dirty="0">
                <a:solidFill>
                  <a:srgbClr val="002060"/>
                </a:solidFill>
              </a:rPr>
            </a:br>
            <a:r>
              <a:rPr lang="en-US" sz="2800" b="1" dirty="0">
                <a:solidFill>
                  <a:srgbClr val="002060"/>
                </a:solidFill>
              </a:rPr>
              <a:t>for external collaborators</a:t>
            </a:r>
            <a:endParaRPr lang="de-CH" b="1" dirty="0">
              <a:solidFill>
                <a:srgbClr val="002060"/>
              </a:solidFill>
            </a:endParaRPr>
          </a:p>
        </p:txBody>
      </p:sp>
      <p:pic>
        <p:nvPicPr>
          <p:cNvPr id="4" name="Image 3" descr="Une image contenant texte, journal&#10;&#10;Description générée automatiquement">
            <a:extLst>
              <a:ext uri="{FF2B5EF4-FFF2-40B4-BE49-F238E27FC236}">
                <a16:creationId xmlns:a16="http://schemas.microsoft.com/office/drawing/2014/main" id="{6CC2D0B5-ECEA-4BBE-A423-F46C2A725A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25" y="1749694"/>
            <a:ext cx="7761182" cy="5323686"/>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Lifting </a:t>
            </a:r>
            <a:r>
              <a:rPr lang="fr-CH" sz="3400" dirty="0" err="1"/>
              <a:t>operations</a:t>
            </a:r>
            <a:endParaRPr lang="fr-FR" sz="3400" dirty="0"/>
          </a:p>
        </p:txBody>
      </p:sp>
      <p:pic>
        <p:nvPicPr>
          <p:cNvPr id="3" name="Picture 4" descr="Afficher l'image d'origine"/>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0" b="96875" l="9972" r="89744"/>
                    </a14:imgEffect>
                  </a14:imgLayer>
                </a14:imgProps>
              </a:ext>
              <a:ext uri="{28A0092B-C50C-407E-A947-70E740481C1C}">
                <a14:useLocalDpi xmlns:a14="http://schemas.microsoft.com/office/drawing/2010/main"/>
              </a:ext>
            </a:extLst>
          </a:blip>
          <a:srcRect l="23935" r="28197"/>
          <a:stretch/>
        </p:blipFill>
        <p:spPr bwMode="auto">
          <a:xfrm>
            <a:off x="4914652" y="500786"/>
            <a:ext cx="819070" cy="935976"/>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2"/>
          <p:cNvSpPr txBox="1">
            <a:spLocks/>
          </p:cNvSpPr>
          <p:nvPr/>
        </p:nvSpPr>
        <p:spPr>
          <a:xfrm>
            <a:off x="662805" y="1660525"/>
            <a:ext cx="6878638" cy="2048097"/>
          </a:xfrm>
          <a:prstGeom prst="rect">
            <a:avLst/>
          </a:prstGeom>
        </p:spPr>
        <p:txBody>
          <a:bodyPr vert="horz" wrap="square" anchor="t">
            <a:no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en-US" dirty="0"/>
              <a:t>Be vigilant.</a:t>
            </a:r>
          </a:p>
          <a:p>
            <a:pPr lvl="0" fontAlgn="auto">
              <a:spcAft>
                <a:spcPts val="0"/>
              </a:spcAft>
              <a:defRPr/>
            </a:pPr>
            <a:r>
              <a:rPr lang="en-US" dirty="0"/>
              <a:t>Mark the lifting area.</a:t>
            </a:r>
          </a:p>
          <a:p>
            <a:pPr lvl="0" fontAlgn="auto">
              <a:spcAft>
                <a:spcPts val="0"/>
              </a:spcAft>
              <a:defRPr/>
            </a:pPr>
            <a:r>
              <a:rPr lang="en-US" dirty="0"/>
              <a:t>Make sure that your lifting zone is respected.</a:t>
            </a:r>
          </a:p>
          <a:p>
            <a:pPr lvl="0" fontAlgn="auto">
              <a:spcAft>
                <a:spcPts val="0"/>
              </a:spcAft>
              <a:defRPr/>
            </a:pPr>
            <a:r>
              <a:rPr lang="en-US" dirty="0"/>
              <a:t>A single, identifiable person is responsible for lifting.</a:t>
            </a:r>
          </a:p>
          <a:p>
            <a:pPr lvl="0" fontAlgn="auto">
              <a:spcAft>
                <a:spcPts val="0"/>
              </a:spcAft>
              <a:defRPr/>
            </a:pPr>
            <a:r>
              <a:rPr lang="en-US" dirty="0"/>
              <a:t>Never walk under the load</a:t>
            </a:r>
            <a:endParaRPr kumimoji="0" lang="fr-FR" b="0" i="0" u="none" strike="noStrike" kern="1200" cap="none" spc="0" normalizeH="0" baseline="0" noProof="0" dirty="0">
              <a:ln>
                <a:noFill/>
              </a:ln>
              <a:solidFill>
                <a:srgbClr val="0092D2"/>
              </a:solidFill>
              <a:effectLst/>
              <a:uLnTx/>
              <a:uFillTx/>
              <a:latin typeface="Arial"/>
              <a:ea typeface="+mn-ea"/>
              <a:cs typeface="Arial"/>
            </a:endParaRPr>
          </a:p>
        </p:txBody>
      </p:sp>
      <p:pic>
        <p:nvPicPr>
          <p:cNvPr id="5"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9138" y="3672619"/>
            <a:ext cx="3075005"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41443" y="1660525"/>
            <a:ext cx="29178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texte 2"/>
          <p:cNvSpPr txBox="1">
            <a:spLocks/>
          </p:cNvSpPr>
          <p:nvPr/>
        </p:nvSpPr>
        <p:spPr>
          <a:xfrm>
            <a:off x="4122564" y="5004767"/>
            <a:ext cx="6336704" cy="1318784"/>
          </a:xfrm>
          <a:prstGeom prst="rect">
            <a:avLst/>
          </a:prstGeom>
        </p:spPr>
        <p:txBody>
          <a:bodyPr vert="horz" wrap="square" anchor="t">
            <a:no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auto">
              <a:spcAft>
                <a:spcPts val="0"/>
              </a:spcAft>
              <a:buNone/>
              <a:defRPr/>
            </a:pPr>
            <a:r>
              <a:rPr lang="en-US" i="1" dirty="0">
                <a:solidFill>
                  <a:prstClr val="white">
                    <a:lumMod val="65000"/>
                  </a:prstClr>
                </a:solidFill>
                <a:ea typeface="ＭＳ Ｐゴシック"/>
              </a:rPr>
              <a:t>Depending on the type of lifting work, the preparation of a protocol or a permit is mandatory. This is made  with Vigier </a:t>
            </a:r>
            <a:r>
              <a:rPr lang="en-US" i="1" dirty="0" err="1">
                <a:solidFill>
                  <a:prstClr val="white">
                    <a:lumMod val="65000"/>
                  </a:prstClr>
                </a:solidFill>
                <a:ea typeface="ＭＳ Ｐゴシック"/>
              </a:rPr>
              <a:t>Ciment</a:t>
            </a:r>
            <a:r>
              <a:rPr lang="en-US" i="1" dirty="0">
                <a:solidFill>
                  <a:prstClr val="white">
                    <a:lumMod val="65000"/>
                  </a:prstClr>
                </a:solidFill>
                <a:ea typeface="ＭＳ Ｐゴシック"/>
              </a:rPr>
              <a:t>, the external company and the lifter before the work begins.</a:t>
            </a:r>
            <a:endParaRPr lang="de-CH" i="1" dirty="0">
              <a:solidFill>
                <a:prstClr val="white">
                  <a:lumMod val="65000"/>
                </a:prstClr>
              </a:solidFill>
              <a:ea typeface="ＭＳ Ｐゴシック"/>
            </a:endParaRPr>
          </a:p>
        </p:txBody>
      </p:sp>
    </p:spTree>
    <p:extLst>
      <p:ext uri="{BB962C8B-B14F-4D97-AF65-F5344CB8AC3E}">
        <p14:creationId xmlns:p14="http://schemas.microsoft.com/office/powerpoint/2010/main" val="103729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 </a:t>
            </a:r>
            <a:r>
              <a:rPr lang="fr-CH" sz="3400" dirty="0" err="1"/>
              <a:t>Confined</a:t>
            </a:r>
            <a:r>
              <a:rPr lang="fr-CH" sz="3400" dirty="0"/>
              <a:t> </a:t>
            </a:r>
            <a:r>
              <a:rPr lang="fr-CH" sz="3400" dirty="0" err="1"/>
              <a:t>spaces</a:t>
            </a:r>
            <a:endParaRPr lang="fr-FR" sz="3400" dirty="0"/>
          </a:p>
        </p:txBody>
      </p:sp>
      <p:sp>
        <p:nvSpPr>
          <p:cNvPr id="3" name="Espace réservé du texte 2"/>
          <p:cNvSpPr txBox="1">
            <a:spLocks/>
          </p:cNvSpPr>
          <p:nvPr/>
        </p:nvSpPr>
        <p:spPr>
          <a:xfrm>
            <a:off x="682274" y="2216455"/>
            <a:ext cx="9849002" cy="3580400"/>
          </a:xfrm>
          <a:prstGeom prst="rect">
            <a:avLst/>
          </a:prstGeom>
        </p:spPr>
        <p:txBody>
          <a:bodyPr vert="horz" wrap="square" lIns="91440" tIns="45720" rIns="91440" bIns="45720" rtlCol="0" anchor="t">
            <a:normAutofit/>
          </a:bodyPr>
          <a:lstStyle>
            <a:lvl1pPr marL="342876" indent="-342876" algn="l" defTabSz="914400"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914400"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914400"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fontAlgn="auto">
              <a:spcAft>
                <a:spcPts val="0"/>
              </a:spcAft>
              <a:defRPr/>
            </a:pPr>
            <a:r>
              <a:rPr lang="en-US" dirty="0"/>
              <a:t>Confined space permit issued by Vigier Ciment</a:t>
            </a:r>
          </a:p>
          <a:p>
            <a:pPr marL="0" lvl="0" indent="0" fontAlgn="auto">
              <a:spcAft>
                <a:spcPts val="0"/>
              </a:spcAft>
              <a:buNone/>
              <a:defRPr/>
            </a:pPr>
            <a:endParaRPr lang="en-US" dirty="0"/>
          </a:p>
          <a:p>
            <a:pPr lvl="0" fontAlgn="auto">
              <a:spcAft>
                <a:spcPts val="0"/>
              </a:spcAft>
              <a:defRPr/>
            </a:pPr>
            <a:r>
              <a:rPr lang="en-US" dirty="0"/>
              <a:t>During work you must:</a:t>
            </a:r>
            <a:endParaRPr lang="de-CH" altLang="fr-FR" dirty="0"/>
          </a:p>
          <a:p>
            <a:pPr lvl="0" fontAlgn="auto">
              <a:spcAft>
                <a:spcPts val="0"/>
              </a:spcAft>
              <a:defRPr/>
            </a:pPr>
            <a:endParaRPr kumimoji="0" lang="fr-FR" altLang="fr-FR" b="0" i="0" u="none" strike="noStrike" kern="1200" cap="none" spc="0" normalizeH="0" baseline="0" noProof="0" dirty="0">
              <a:ln>
                <a:noFill/>
              </a:ln>
              <a:solidFill>
                <a:srgbClr val="0092D2"/>
              </a:solidFill>
              <a:effectLst/>
              <a:uLnTx/>
              <a:uFillTx/>
              <a:latin typeface="Arial"/>
              <a:ea typeface="+mn-ea"/>
              <a:cs typeface="Arial"/>
            </a:endParaRPr>
          </a:p>
          <a:p>
            <a:pPr lvl="2" fontAlgn="auto">
              <a:spcAft>
                <a:spcPts val="0"/>
              </a:spcAft>
              <a:buClr>
                <a:srgbClr val="1F497D">
                  <a:lumMod val="60000"/>
                  <a:lumOff val="40000"/>
                </a:srgbClr>
              </a:buClr>
              <a:defRPr/>
            </a:pPr>
            <a:r>
              <a:rPr lang="en-US" altLang="fr-FR" sz="2000" dirty="0">
                <a:solidFill>
                  <a:sysClr val="windowText" lastClr="000000"/>
                </a:solidFill>
              </a:rPr>
              <a:t>Have the operation continuously monitored by a designated person equipped with an alarm system until the work is completed. This person is not allowed to enter the confined room.</a:t>
            </a:r>
          </a:p>
          <a:p>
            <a:pPr marL="627062" lvl="2" indent="0" fontAlgn="auto">
              <a:spcAft>
                <a:spcPts val="0"/>
              </a:spcAft>
              <a:buClr>
                <a:srgbClr val="1F497D">
                  <a:lumMod val="60000"/>
                  <a:lumOff val="40000"/>
                </a:srgbClr>
              </a:buClr>
              <a:buNone/>
              <a:defRPr/>
            </a:pPr>
            <a:endParaRPr lang="en-US" altLang="fr-FR" sz="2000" dirty="0">
              <a:solidFill>
                <a:sysClr val="windowText" lastClr="000000"/>
              </a:solidFill>
            </a:endParaRPr>
          </a:p>
          <a:p>
            <a:pPr lvl="2" fontAlgn="auto">
              <a:spcAft>
                <a:spcPts val="0"/>
              </a:spcAft>
              <a:buClr>
                <a:srgbClr val="1F497D">
                  <a:lumMod val="60000"/>
                  <a:lumOff val="40000"/>
                </a:srgbClr>
              </a:buClr>
              <a:defRPr/>
            </a:pPr>
            <a:r>
              <a:rPr lang="en-US" altLang="fr-FR" sz="2000" dirty="0">
                <a:solidFill>
                  <a:sysClr val="windowText" lastClr="000000"/>
                </a:solidFill>
              </a:rPr>
              <a:t>Check the atmosphere to avoid the risk of suffocation and / or explosion.</a:t>
            </a:r>
            <a:endParaRPr lang="de-CH" altLang="fr-FR" sz="2000" dirty="0">
              <a:solidFill>
                <a:sysClr val="windowText" lastClr="000000"/>
              </a:solidFill>
            </a:endParaRPr>
          </a:p>
        </p:txBody>
      </p:sp>
      <p:pic>
        <p:nvPicPr>
          <p:cNvPr id="4" name="Image 3"/>
          <p:cNvPicPr/>
          <p:nvPr/>
        </p:nvPicPr>
        <p:blipFill>
          <a:blip r:embed="rId3" cstate="email">
            <a:extLst>
              <a:ext uri="{28A0092B-C50C-407E-A947-70E740481C1C}">
                <a14:useLocalDpi xmlns:a14="http://schemas.microsoft.com/office/drawing/2010/main"/>
              </a:ext>
            </a:extLst>
          </a:blip>
          <a:stretch>
            <a:fillRect/>
          </a:stretch>
        </p:blipFill>
        <p:spPr>
          <a:xfrm>
            <a:off x="8517141" y="1753593"/>
            <a:ext cx="1222047" cy="1710683"/>
          </a:xfrm>
          <a:prstGeom prst="rect">
            <a:avLst/>
          </a:prstGeom>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09147" y="1899999"/>
            <a:ext cx="1312541" cy="1564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8278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Chemical </a:t>
            </a:r>
            <a:r>
              <a:rPr lang="fr-CH" sz="3400" dirty="0" err="1"/>
              <a:t>risks</a:t>
            </a:r>
            <a:endParaRPr lang="fr-FR" sz="3400" dirty="0"/>
          </a:p>
        </p:txBody>
      </p:sp>
      <p:pic>
        <p:nvPicPr>
          <p:cNvPr id="3"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4789055" y="517883"/>
            <a:ext cx="1268381" cy="908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675257" y="1620391"/>
            <a:ext cx="9495979" cy="5616624"/>
          </a:xfrm>
          <a:prstGeom prst="rect">
            <a:avLst/>
          </a:prstGeom>
        </p:spPr>
        <p:txBody>
          <a:bodyPr vert="horz" wrap="square" anchor="t">
            <a:no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en-US" dirty="0"/>
              <a:t>Depending on the type of work and the area of application, you may come across these products:</a:t>
            </a: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0" marR="0" lvl="0" indent="0" algn="l"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0" marR="0" lvl="0" indent="0" algn="l"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lvl="1" fontAlgn="auto">
              <a:spcAft>
                <a:spcPts val="0"/>
              </a:spcAft>
              <a:defRPr/>
            </a:pPr>
            <a:endParaRPr lang="de-CH" dirty="0">
              <a:solidFill>
                <a:sysClr val="windowText" lastClr="000000"/>
              </a:solidFill>
            </a:endParaRPr>
          </a:p>
          <a:p>
            <a:pPr marL="357188" lvl="1" indent="0" fontAlgn="auto">
              <a:spcAft>
                <a:spcPts val="0"/>
              </a:spcAft>
              <a:buNone/>
              <a:defRPr/>
            </a:pPr>
            <a:endParaRPr lang="de-CH" dirty="0">
              <a:solidFill>
                <a:sysClr val="windowText" lastClr="000000"/>
              </a:solidFill>
            </a:endParaRPr>
          </a:p>
          <a:p>
            <a:pPr marL="357188" lvl="1" indent="0" fontAlgn="auto">
              <a:spcAft>
                <a:spcPts val="0"/>
              </a:spcAft>
              <a:buNone/>
              <a:defRPr/>
            </a:pPr>
            <a:endParaRPr lang="de-CH" dirty="0">
              <a:solidFill>
                <a:sysClr val="windowText" lastClr="000000"/>
              </a:solidFill>
            </a:endParaRPr>
          </a:p>
          <a:p>
            <a:pPr lvl="1" fontAlgn="auto">
              <a:spcAft>
                <a:spcPts val="0"/>
              </a:spcAft>
              <a:defRPr/>
            </a:pPr>
            <a:r>
              <a:rPr lang="en-US" dirty="0">
                <a:solidFill>
                  <a:sysClr val="windowText" lastClr="000000"/>
                </a:solidFill>
              </a:rPr>
              <a:t>The wearing of adapted PPE is mandatory.</a:t>
            </a:r>
          </a:p>
          <a:p>
            <a:pPr marL="0" marR="0" lvl="0" indent="0" algn="l" defTabSz="457169" rtl="0" eaLnBrk="1" fontAlgn="auto" latinLnBrk="0" hangingPunct="1">
              <a:lnSpc>
                <a:spcPct val="100000"/>
              </a:lnSpc>
              <a:spcBef>
                <a:spcPct val="20000"/>
              </a:spcBef>
              <a:spcAft>
                <a:spcPts val="0"/>
              </a:spcAft>
              <a:buClr>
                <a:srgbClr val="0092D2"/>
              </a:buClr>
              <a:buSzPct val="100000"/>
              <a:buNone/>
              <a:tabLst/>
              <a:defRPr/>
            </a:pPr>
            <a:endParaRPr kumimoji="0" lang="fr-FR" sz="1600"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defRPr/>
            </a:pPr>
            <a:r>
              <a:rPr lang="en-US" dirty="0"/>
              <a:t>You may be exposed to dust.</a:t>
            </a:r>
            <a:br>
              <a:rPr lang="en-US" dirty="0"/>
            </a:br>
            <a:r>
              <a:rPr lang="en-US" sz="1600" dirty="0">
                <a:solidFill>
                  <a:sysClr val="windowText" lastClr="000000"/>
                </a:solidFill>
              </a:rPr>
              <a:t>FFP3 type respiratory protection must be worn.</a:t>
            </a:r>
            <a:endParaRPr lang="de-CH" sz="1600" dirty="0">
              <a:solidFill>
                <a:sysClr val="windowText" lastClr="000000"/>
              </a:solidFil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4"/>
              </a:buBlip>
              <a:tabLst/>
              <a:defRPr/>
            </a:pPr>
            <a:endParaRPr kumimoji="0" lang="fr-FR" sz="1600" b="0" i="0" u="none" strike="noStrike" kern="1200" cap="none" spc="0" normalizeH="0" baseline="0" noProof="0" dirty="0">
              <a:ln>
                <a:noFill/>
              </a:ln>
              <a:solidFill>
                <a:srgbClr val="0092D2"/>
              </a:solidFill>
              <a:effectLst/>
              <a:uLnTx/>
              <a:uFillTx/>
            </a:endParaRPr>
          </a:p>
          <a:p>
            <a:pPr lvl="0" fontAlgn="auto">
              <a:spcAft>
                <a:spcPts val="0"/>
              </a:spcAft>
              <a:defRPr/>
            </a:pPr>
            <a:r>
              <a:rPr lang="en-US" dirty="0"/>
              <a:t>Safety data sheets (FDS) are available for inspection. Ask you Vigier contact.</a:t>
            </a:r>
            <a:br>
              <a:rPr lang="en-US" dirty="0"/>
            </a:br>
            <a:endParaRPr kumimoji="0" lang="fr-FR" sz="1800" b="0" i="0" u="none" strike="noStrike" kern="1200" cap="none" spc="0" normalizeH="0" baseline="0" noProof="0" dirty="0">
              <a:ln>
                <a:noFill/>
              </a:ln>
              <a:solidFill>
                <a:schemeClr val="bg1">
                  <a:lumMod val="50000"/>
                </a:schemeClr>
              </a:solidFill>
              <a:effectLst/>
              <a:uLnTx/>
              <a:uFillTx/>
            </a:endParaRP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33176" y="2263832"/>
            <a:ext cx="4935845" cy="245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Afficher l'image d'origin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75684" y="3060471"/>
            <a:ext cx="845367"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ackgroundRemoval t="595" b="100000" l="0" r="100000">
                        <a14:foregroundMark x1="32440" y1="54315" x2="55804" y2="71429"/>
                      </a14:backgroundRemoval>
                    </a14:imgEffect>
                  </a14:imgLayer>
                </a14:imgProps>
              </a:ext>
              <a:ext uri="{28A0092B-C50C-407E-A947-70E740481C1C}">
                <a14:useLocalDpi xmlns:a14="http://schemas.microsoft.com/office/drawing/2010/main"/>
              </a:ext>
            </a:extLst>
          </a:blip>
          <a:srcRect/>
          <a:stretch/>
        </p:blipFill>
        <p:spPr bwMode="auto">
          <a:xfrm>
            <a:off x="5579874" y="5594457"/>
            <a:ext cx="719362"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3133385" y="3229641"/>
            <a:ext cx="720080" cy="230832"/>
          </a:xfrm>
          <a:prstGeom prst="rect">
            <a:avLst/>
          </a:prstGeom>
          <a:solidFill>
            <a:schemeClr val="bg1"/>
          </a:solidFill>
        </p:spPr>
        <p:txBody>
          <a:bodyPr wrap="square" rtlCol="0">
            <a:spAutoFit/>
          </a:bodyPr>
          <a:lstStyle/>
          <a:p>
            <a:r>
              <a:rPr lang="pt-BR" sz="900" dirty="0"/>
              <a:t>Explosive</a:t>
            </a:r>
            <a:endParaRPr lang="fr-CH" sz="900" dirty="0"/>
          </a:p>
        </p:txBody>
      </p:sp>
      <p:sp>
        <p:nvSpPr>
          <p:cNvPr id="9" name="ZoneTexte 8"/>
          <p:cNvSpPr txBox="1"/>
          <p:nvPr/>
        </p:nvSpPr>
        <p:spPr>
          <a:xfrm>
            <a:off x="4069488" y="3229641"/>
            <a:ext cx="876471" cy="230832"/>
          </a:xfrm>
          <a:prstGeom prst="rect">
            <a:avLst/>
          </a:prstGeom>
          <a:solidFill>
            <a:schemeClr val="bg1"/>
          </a:solidFill>
        </p:spPr>
        <p:txBody>
          <a:bodyPr wrap="square" rtlCol="0">
            <a:spAutoFit/>
          </a:bodyPr>
          <a:lstStyle/>
          <a:p>
            <a:r>
              <a:rPr lang="fr-CH" sz="900" dirty="0" err="1"/>
              <a:t>Flammable</a:t>
            </a:r>
            <a:endParaRPr lang="fr-CH" sz="900" dirty="0"/>
          </a:p>
        </p:txBody>
      </p:sp>
      <p:sp>
        <p:nvSpPr>
          <p:cNvPr id="10" name="ZoneTexte 9"/>
          <p:cNvSpPr txBox="1"/>
          <p:nvPr/>
        </p:nvSpPr>
        <p:spPr>
          <a:xfrm>
            <a:off x="5141059" y="3204567"/>
            <a:ext cx="720080" cy="230832"/>
          </a:xfrm>
          <a:prstGeom prst="rect">
            <a:avLst/>
          </a:prstGeom>
          <a:solidFill>
            <a:schemeClr val="bg1"/>
          </a:solidFill>
        </p:spPr>
        <p:txBody>
          <a:bodyPr wrap="square" rtlCol="0">
            <a:spAutoFit/>
          </a:bodyPr>
          <a:lstStyle/>
          <a:p>
            <a:r>
              <a:rPr lang="fr-CH" sz="900" dirty="0" err="1"/>
              <a:t>Coburant</a:t>
            </a:r>
            <a:endParaRPr lang="fr-CH" sz="900" dirty="0"/>
          </a:p>
        </p:txBody>
      </p:sp>
      <p:sp>
        <p:nvSpPr>
          <p:cNvPr id="11" name="ZoneTexte 10"/>
          <p:cNvSpPr txBox="1"/>
          <p:nvPr/>
        </p:nvSpPr>
        <p:spPr>
          <a:xfrm>
            <a:off x="5945132" y="3204567"/>
            <a:ext cx="1253426" cy="230832"/>
          </a:xfrm>
          <a:prstGeom prst="rect">
            <a:avLst/>
          </a:prstGeom>
          <a:solidFill>
            <a:schemeClr val="bg1"/>
          </a:solidFill>
        </p:spPr>
        <p:txBody>
          <a:bodyPr wrap="square" rtlCol="0">
            <a:spAutoFit/>
          </a:bodyPr>
          <a:lstStyle/>
          <a:p>
            <a:r>
              <a:rPr lang="fr-CH" sz="900" dirty="0" err="1"/>
              <a:t>Gas</a:t>
            </a:r>
            <a:r>
              <a:rPr lang="fr-CH" sz="900" dirty="0"/>
              <a:t> </a:t>
            </a:r>
            <a:r>
              <a:rPr lang="fr-CH" sz="900" dirty="0" err="1"/>
              <a:t>under</a:t>
            </a:r>
            <a:r>
              <a:rPr lang="fr-CH" sz="900" dirty="0"/>
              <a:t> pressure</a:t>
            </a:r>
          </a:p>
        </p:txBody>
      </p:sp>
      <p:sp>
        <p:nvSpPr>
          <p:cNvPr id="12" name="ZoneTexte 11"/>
          <p:cNvSpPr txBox="1"/>
          <p:nvPr/>
        </p:nvSpPr>
        <p:spPr>
          <a:xfrm>
            <a:off x="7198558" y="3227908"/>
            <a:ext cx="720080" cy="230832"/>
          </a:xfrm>
          <a:prstGeom prst="rect">
            <a:avLst/>
          </a:prstGeom>
          <a:solidFill>
            <a:schemeClr val="bg1"/>
          </a:solidFill>
        </p:spPr>
        <p:txBody>
          <a:bodyPr wrap="square" rtlCol="0">
            <a:spAutoFit/>
          </a:bodyPr>
          <a:lstStyle/>
          <a:p>
            <a:r>
              <a:rPr lang="fr-CH" sz="900" dirty="0"/>
              <a:t>Corrosive</a:t>
            </a:r>
          </a:p>
        </p:txBody>
      </p:sp>
      <p:sp>
        <p:nvSpPr>
          <p:cNvPr id="13" name="ZoneTexte 12"/>
          <p:cNvSpPr txBox="1"/>
          <p:nvPr/>
        </p:nvSpPr>
        <p:spPr>
          <a:xfrm>
            <a:off x="5939555" y="4471162"/>
            <a:ext cx="1329359" cy="507831"/>
          </a:xfrm>
          <a:prstGeom prst="rect">
            <a:avLst/>
          </a:prstGeom>
          <a:solidFill>
            <a:schemeClr val="bg1"/>
          </a:solidFill>
        </p:spPr>
        <p:txBody>
          <a:bodyPr wrap="square" rtlCol="0">
            <a:spAutoFit/>
          </a:bodyPr>
          <a:lstStyle/>
          <a:p>
            <a:pPr algn="ctr"/>
            <a:r>
              <a:rPr lang="fr-CH" sz="900" dirty="0"/>
              <a:t>Danger for the </a:t>
            </a:r>
            <a:r>
              <a:rPr lang="fr-CH" sz="900" dirty="0" err="1"/>
              <a:t>aquatic</a:t>
            </a:r>
            <a:r>
              <a:rPr lang="fr-CH" sz="900" dirty="0"/>
              <a:t> </a:t>
            </a:r>
            <a:r>
              <a:rPr lang="fr-CH" sz="900" dirty="0" err="1"/>
              <a:t>environment</a:t>
            </a:r>
            <a:r>
              <a:rPr lang="fr-CH" sz="900" dirty="0"/>
              <a:t> </a:t>
            </a:r>
          </a:p>
          <a:p>
            <a:endParaRPr lang="fr-CH" sz="900" dirty="0"/>
          </a:p>
        </p:txBody>
      </p:sp>
      <p:sp>
        <p:nvSpPr>
          <p:cNvPr id="14" name="ZoneTexte 13"/>
          <p:cNvSpPr txBox="1"/>
          <p:nvPr/>
        </p:nvSpPr>
        <p:spPr>
          <a:xfrm>
            <a:off x="5037814" y="4463149"/>
            <a:ext cx="960373" cy="507831"/>
          </a:xfrm>
          <a:prstGeom prst="rect">
            <a:avLst/>
          </a:prstGeom>
          <a:solidFill>
            <a:schemeClr val="bg1"/>
          </a:solidFill>
        </p:spPr>
        <p:txBody>
          <a:bodyPr wrap="square" rtlCol="0">
            <a:spAutoFit/>
          </a:bodyPr>
          <a:lstStyle/>
          <a:p>
            <a:pPr algn="ctr"/>
            <a:r>
              <a:rPr lang="fr-CH" sz="900" dirty="0" err="1"/>
              <a:t>Carcinogenic</a:t>
            </a:r>
            <a:r>
              <a:rPr lang="fr-CH" sz="900" dirty="0"/>
              <a:t>, </a:t>
            </a:r>
            <a:r>
              <a:rPr lang="fr-CH" sz="900" dirty="0" err="1"/>
              <a:t>teratogenic</a:t>
            </a:r>
            <a:r>
              <a:rPr lang="fr-CH" sz="900" dirty="0"/>
              <a:t> </a:t>
            </a:r>
          </a:p>
          <a:p>
            <a:endParaRPr lang="fr-CH" sz="900" dirty="0"/>
          </a:p>
        </p:txBody>
      </p:sp>
      <p:sp>
        <p:nvSpPr>
          <p:cNvPr id="15" name="ZoneTexte 14"/>
          <p:cNvSpPr txBox="1"/>
          <p:nvPr/>
        </p:nvSpPr>
        <p:spPr>
          <a:xfrm>
            <a:off x="4038892" y="4471162"/>
            <a:ext cx="946407" cy="230832"/>
          </a:xfrm>
          <a:prstGeom prst="rect">
            <a:avLst/>
          </a:prstGeom>
          <a:solidFill>
            <a:schemeClr val="bg1"/>
          </a:solidFill>
        </p:spPr>
        <p:txBody>
          <a:bodyPr wrap="square" rtlCol="0">
            <a:spAutoFit/>
          </a:bodyPr>
          <a:lstStyle/>
          <a:p>
            <a:r>
              <a:rPr lang="fr-CH" sz="900" dirty="0" err="1"/>
              <a:t>Toxic</a:t>
            </a:r>
            <a:r>
              <a:rPr lang="fr-CH" sz="900" dirty="0"/>
              <a:t>, irritant</a:t>
            </a:r>
          </a:p>
        </p:txBody>
      </p:sp>
      <p:sp>
        <p:nvSpPr>
          <p:cNvPr id="16" name="ZoneTexte 15"/>
          <p:cNvSpPr txBox="1"/>
          <p:nvPr/>
        </p:nvSpPr>
        <p:spPr>
          <a:xfrm>
            <a:off x="3222822" y="4453775"/>
            <a:ext cx="720080" cy="230832"/>
          </a:xfrm>
          <a:prstGeom prst="rect">
            <a:avLst/>
          </a:prstGeom>
          <a:solidFill>
            <a:schemeClr val="bg1"/>
          </a:solidFill>
        </p:spPr>
        <p:txBody>
          <a:bodyPr wrap="square" rtlCol="0">
            <a:spAutoFit/>
          </a:bodyPr>
          <a:lstStyle/>
          <a:p>
            <a:r>
              <a:rPr lang="fr-CH" sz="900" dirty="0" err="1"/>
              <a:t>Toxic</a:t>
            </a:r>
            <a:endParaRPr lang="fr-CH" sz="900" dirty="0"/>
          </a:p>
        </p:txBody>
      </p:sp>
    </p:spTree>
    <p:extLst>
      <p:ext uri="{BB962C8B-B14F-4D97-AF65-F5344CB8AC3E}">
        <p14:creationId xmlns:p14="http://schemas.microsoft.com/office/powerpoint/2010/main" val="9360286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Radioactive radiation</a:t>
            </a:r>
          </a:p>
        </p:txBody>
      </p:sp>
      <p:pic>
        <p:nvPicPr>
          <p:cNvPr id="3"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ackgroundRemoval t="2113" b="100000" l="699" r="97203"/>
                    </a14:imgEffect>
                  </a14:imgLayer>
                </a14:imgProps>
              </a:ext>
              <a:ext uri="{28A0092B-C50C-407E-A947-70E740481C1C}">
                <a14:useLocalDpi xmlns:a14="http://schemas.microsoft.com/office/drawing/2010/main"/>
              </a:ext>
            </a:extLst>
          </a:blip>
          <a:srcRect/>
          <a:stretch/>
        </p:blipFill>
        <p:spPr bwMode="auto">
          <a:xfrm>
            <a:off x="5298371" y="470944"/>
            <a:ext cx="1008112" cy="100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666180" y="1991557"/>
            <a:ext cx="9793088" cy="4885418"/>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en-US" dirty="0"/>
              <a:t>There are risks when passing radioactive radiation.</a:t>
            </a:r>
          </a:p>
          <a:p>
            <a:pPr lvl="0" fontAlgn="auto">
              <a:spcAft>
                <a:spcPts val="0"/>
              </a:spcAft>
              <a:defRPr/>
            </a:pPr>
            <a:endParaRPr lang="en-US" dirty="0"/>
          </a:p>
          <a:p>
            <a:pPr lvl="0" fontAlgn="auto">
              <a:spcAft>
                <a:spcPts val="0"/>
              </a:spcAft>
              <a:defRPr/>
            </a:pPr>
            <a:r>
              <a:rPr lang="en-US" dirty="0"/>
              <a:t>The affected areas are marked with this pictogram:</a:t>
            </a:r>
          </a:p>
          <a:p>
            <a:pPr lvl="0" fontAlgn="auto">
              <a:spcAft>
                <a:spcPts val="0"/>
              </a:spcAft>
              <a:defRPr/>
            </a:pPr>
            <a:endParaRPr lang="en-US" dirty="0"/>
          </a:p>
          <a:p>
            <a:pPr lvl="0" fontAlgn="auto">
              <a:spcAft>
                <a:spcPts val="0"/>
              </a:spcAft>
              <a:defRPr/>
            </a:pPr>
            <a:endParaRPr lang="en-US" dirty="0"/>
          </a:p>
          <a:p>
            <a:pPr lvl="0" fontAlgn="auto">
              <a:spcAft>
                <a:spcPts val="0"/>
              </a:spcAft>
              <a:defRPr/>
            </a:pPr>
            <a:endParaRPr lang="en-US" dirty="0"/>
          </a:p>
          <a:p>
            <a:pPr lvl="0" fontAlgn="auto">
              <a:spcAft>
                <a:spcPts val="0"/>
              </a:spcAft>
              <a:defRPr/>
            </a:pPr>
            <a:endParaRPr lang="en-US" dirty="0"/>
          </a:p>
          <a:p>
            <a:pPr lvl="0" fontAlgn="auto">
              <a:spcAft>
                <a:spcPts val="0"/>
              </a:spcAft>
              <a:defRPr/>
            </a:pPr>
            <a:endParaRPr lang="en-US" dirty="0"/>
          </a:p>
          <a:p>
            <a:pPr lvl="0" fontAlgn="auto">
              <a:spcAft>
                <a:spcPts val="0"/>
              </a:spcAft>
              <a:defRPr/>
            </a:pPr>
            <a:r>
              <a:rPr lang="en-US" dirty="0"/>
              <a:t>If I have to work in an affected area, I check with the Vigier Case Manager if the preventive measures have been implemented (recording of sources, ...).</a:t>
            </a:r>
          </a:p>
          <a:p>
            <a:pPr marL="0" lvl="0" indent="0" fontAlgn="auto">
              <a:spcAft>
                <a:spcPts val="0"/>
              </a:spcAft>
              <a:buNone/>
              <a:defRPr/>
            </a:pPr>
            <a:endParaRPr lang="en-US" dirty="0"/>
          </a:p>
          <a:p>
            <a:pPr lvl="0" fontAlgn="auto">
              <a:spcAft>
                <a:spcPts val="0"/>
              </a:spcAft>
              <a:defRPr/>
            </a:pPr>
            <a:r>
              <a:rPr lang="en-US" dirty="0"/>
              <a:t>For the online </a:t>
            </a:r>
            <a:r>
              <a:rPr lang="en-US" dirty="0" err="1"/>
              <a:t>analyser</a:t>
            </a:r>
            <a:r>
              <a:rPr lang="en-US" dirty="0"/>
              <a:t>, I can only access the monitored sector if the indicator light is green.</a:t>
            </a:r>
          </a:p>
        </p:txBody>
      </p:sp>
      <p:pic>
        <p:nvPicPr>
          <p:cNvPr id="5" name="Picture 10" descr="Afficher l'image d'origi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30804" y="3276575"/>
            <a:ext cx="1463839" cy="1284186"/>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28">
            <a:extLst>
              <a:ext uri="{FF2B5EF4-FFF2-40B4-BE49-F238E27FC236}">
                <a16:creationId xmlns:a16="http://schemas.microsoft.com/office/drawing/2014/main" id="{2DC62FE4-66A5-D9D7-A527-96C6E7542D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22364" y="6399210"/>
            <a:ext cx="545861" cy="955529"/>
          </a:xfrm>
          <a:prstGeom prst="rect">
            <a:avLst/>
          </a:prstGeom>
          <a:noFill/>
        </p:spPr>
      </p:pic>
    </p:spTree>
    <p:extLst>
      <p:ext uri="{BB962C8B-B14F-4D97-AF65-F5344CB8AC3E}">
        <p14:creationId xmlns:p14="http://schemas.microsoft.com/office/powerpoint/2010/main" val="3530025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de-CH" sz="3400" dirty="0"/>
              <a:t>Hot </a:t>
            </a:r>
            <a:r>
              <a:rPr lang="de-CH" sz="3400" dirty="0" err="1"/>
              <a:t>work</a:t>
            </a:r>
            <a:r>
              <a:rPr lang="de-CH" sz="3400" dirty="0"/>
              <a:t> </a:t>
            </a:r>
            <a:r>
              <a:rPr lang="de-CH" sz="3400" dirty="0" err="1"/>
              <a:t>operations</a:t>
            </a:r>
            <a:r>
              <a:rPr lang="de-CH" sz="3400" dirty="0"/>
              <a:t> </a:t>
            </a:r>
          </a:p>
        </p:txBody>
      </p:sp>
      <p:pic>
        <p:nvPicPr>
          <p:cNvPr id="3"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99262" l="2222" r="98889">
                        <a14:foregroundMark x1="61111" y1="6273" x2="61111" y2="6273"/>
                        <a14:foregroundMark x1="65556" y1="7749" x2="65556" y2="7749"/>
                        <a14:foregroundMark x1="64444" y1="7749" x2="69630" y2="11070"/>
                        <a14:foregroundMark x1="60741" y1="45756" x2="68889" y2="43911"/>
                        <a14:foregroundMark x1="68519" y1="38745" x2="71481" y2="42804"/>
                        <a14:backgroundMark x1="45556" y1="45387" x2="45556" y2="45387"/>
                        <a14:backgroundMark x1="45926" y1="42804" x2="43704" y2="46863"/>
                        <a14:backgroundMark x1="65926" y1="40590" x2="65926" y2="40590"/>
                        <a14:backgroundMark x1="40741" y1="52768" x2="40741" y2="52768"/>
                      </a14:backgroundRemoval>
                    </a14:imgEffect>
                  </a14:imgLayer>
                </a14:imgProps>
              </a:ext>
              <a:ext uri="{28A0092B-C50C-407E-A947-70E740481C1C}">
                <a14:useLocalDpi xmlns:a14="http://schemas.microsoft.com/office/drawing/2010/main"/>
              </a:ext>
            </a:extLst>
          </a:blip>
          <a:srcRect/>
          <a:stretch>
            <a:fillRect/>
          </a:stretch>
        </p:blipFill>
        <p:spPr bwMode="auto">
          <a:xfrm>
            <a:off x="5562724" y="936502"/>
            <a:ext cx="1058129" cy="1062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3330476" y="2174552"/>
            <a:ext cx="7056784" cy="4270375"/>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Font typeface="Wingdings 3" panose="05040102010807070707" pitchFamily="18" charset="2"/>
              <a:buChar char="q"/>
              <a:defRPr/>
            </a:pPr>
            <a:r>
              <a:rPr kumimoji="0" lang="fr-FR" sz="2000" b="0" i="0" u="none" strike="noStrike" kern="1200" cap="none" spc="0" normalizeH="0" baseline="0" noProof="0" dirty="0" err="1">
                <a:ln>
                  <a:noFill/>
                </a:ln>
                <a:solidFill>
                  <a:srgbClr val="0092D2"/>
                </a:solidFill>
                <a:effectLst/>
                <a:uLnTx/>
                <a:uFillTx/>
                <a:latin typeface="Arial"/>
                <a:ea typeface="+mn-ea"/>
                <a:cs typeface="Arial"/>
              </a:rPr>
              <a:t>Definition</a:t>
            </a:r>
            <a:r>
              <a:rPr kumimoji="0" lang="fr-FR" sz="2000" b="0" i="0" u="none" strike="noStrike" kern="1200" cap="none" spc="0" normalizeH="0" baseline="0" noProof="0" dirty="0">
                <a:ln>
                  <a:noFill/>
                </a:ln>
                <a:solidFill>
                  <a:srgbClr val="0092D2"/>
                </a:solidFill>
                <a:effectLst/>
                <a:uLnTx/>
                <a:uFillTx/>
                <a:latin typeface="Arial"/>
                <a:ea typeface="+mn-ea"/>
                <a:cs typeface="Arial"/>
              </a:rPr>
              <a:t>: </a:t>
            </a:r>
            <a:r>
              <a:rPr lang="en-US" i="1" dirty="0">
                <a:solidFill>
                  <a:sysClr val="window" lastClr="FFFFFF">
                    <a:lumMod val="65000"/>
                  </a:sysClr>
                </a:solidFill>
              </a:rPr>
              <a:t>All work that generates sparks and / or hot surfaces.</a:t>
            </a:r>
            <a:br>
              <a:rPr lang="en-US" i="1" dirty="0">
                <a:solidFill>
                  <a:sysClr val="window" lastClr="FFFFFF">
                    <a:lumMod val="65000"/>
                  </a:sysClr>
                </a:solidFill>
              </a:rPr>
            </a:br>
            <a:r>
              <a:rPr lang="en-US" sz="1600" dirty="0">
                <a:solidFill>
                  <a:sysClr val="windowText" lastClr="000000"/>
                </a:solidFill>
              </a:rPr>
              <a:t>Examples: Grinding, welding, flame cutting</a:t>
            </a:r>
            <a:r>
              <a:rPr lang="en-US" dirty="0">
                <a:solidFill>
                  <a:sysClr val="windowText" lastClr="000000"/>
                </a:solidFill>
              </a:rPr>
              <a:t>, ...</a:t>
            </a:r>
          </a:p>
          <a:p>
            <a:pPr marL="342876" marR="0" lvl="0" indent="-342876" algn="l" defTabSz="457169" rtl="0" eaLnBrk="1" fontAlgn="auto" latinLnBrk="0" hangingPunct="1">
              <a:lnSpc>
                <a:spcPct val="100000"/>
              </a:lnSpc>
              <a:spcBef>
                <a:spcPct val="20000"/>
              </a:spcBef>
              <a:spcAft>
                <a:spcPts val="0"/>
              </a:spcAft>
              <a:buClr>
                <a:srgbClr val="0092D2"/>
              </a:buClr>
              <a:buSzPct val="100000"/>
              <a:buFont typeface="Wingdings 3" panose="05040102010807070707" pitchFamily="18" charset="2"/>
              <a:buChar char="q"/>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buFont typeface="Wingdings 3" panose="05040102010807070707" pitchFamily="18" charset="2"/>
              <a:buChar char="q"/>
              <a:defRPr/>
            </a:pPr>
            <a:r>
              <a:rPr lang="fr-FR" dirty="0" err="1"/>
              <a:t>Fire</a:t>
            </a:r>
            <a:r>
              <a:rPr lang="fr-FR" dirty="0"/>
              <a:t> permit </a:t>
            </a:r>
            <a:r>
              <a:rPr lang="fr-FR" dirty="0" err="1"/>
              <a:t>is</a:t>
            </a:r>
            <a:r>
              <a:rPr lang="fr-FR" dirty="0"/>
              <a:t> MANDATORY</a:t>
            </a:r>
          </a:p>
          <a:p>
            <a:pPr lvl="1" fontAlgn="auto">
              <a:spcAft>
                <a:spcPts val="0"/>
              </a:spcAft>
              <a:buFont typeface="Wingdings 3" panose="05040102010807070707" pitchFamily="18" charset="2"/>
              <a:buChar char="q"/>
              <a:defRPr/>
            </a:pPr>
            <a:r>
              <a:rPr lang="en-US" dirty="0">
                <a:solidFill>
                  <a:sysClr val="windowText" lastClr="000000"/>
                </a:solidFill>
              </a:rPr>
              <a:t>Ask the </a:t>
            </a:r>
            <a:r>
              <a:rPr lang="en-US" dirty="0" err="1">
                <a:solidFill>
                  <a:sysClr val="windowText" lastClr="000000"/>
                </a:solidFill>
              </a:rPr>
              <a:t>Vigier</a:t>
            </a:r>
            <a:r>
              <a:rPr lang="en-US" dirty="0">
                <a:solidFill>
                  <a:sysClr val="windowText" lastClr="000000"/>
                </a:solidFill>
              </a:rPr>
              <a:t> Case Manager.</a:t>
            </a:r>
          </a:p>
          <a:p>
            <a:pPr lvl="1" fontAlgn="auto">
              <a:spcAft>
                <a:spcPts val="0"/>
              </a:spcAft>
              <a:buFont typeface="Wingdings 3" panose="05040102010807070707" pitchFamily="18" charset="2"/>
              <a:buChar char="q"/>
              <a:defRPr/>
            </a:pPr>
            <a:r>
              <a:rPr lang="en-US" dirty="0">
                <a:solidFill>
                  <a:sysClr val="windowText" lastClr="000000"/>
                </a:solidFill>
              </a:rPr>
              <a:t>The permit will be prepared with the external company, the </a:t>
            </a:r>
            <a:r>
              <a:rPr lang="en-US" dirty="0" err="1">
                <a:solidFill>
                  <a:sysClr val="windowText" lastClr="000000"/>
                </a:solidFill>
              </a:rPr>
              <a:t>Vigier</a:t>
            </a:r>
            <a:r>
              <a:rPr lang="en-US" dirty="0">
                <a:solidFill>
                  <a:sysClr val="windowText" lastClr="000000"/>
                </a:solidFill>
              </a:rPr>
              <a:t> Case Manager and a person </a:t>
            </a:r>
            <a:r>
              <a:rPr lang="en-US" dirty="0" err="1">
                <a:solidFill>
                  <a:sysClr val="windowText" lastClr="000000"/>
                </a:solidFill>
              </a:rPr>
              <a:t>authorised</a:t>
            </a:r>
            <a:r>
              <a:rPr lang="en-US" dirty="0">
                <a:solidFill>
                  <a:sysClr val="windowText" lastClr="000000"/>
                </a:solidFill>
              </a:rPr>
              <a:t> to sign.</a:t>
            </a:r>
          </a:p>
          <a:p>
            <a:pPr lvl="1" fontAlgn="auto">
              <a:spcAft>
                <a:spcPts val="0"/>
              </a:spcAft>
              <a:buFont typeface="Wingdings 3" panose="05040102010807070707" pitchFamily="18" charset="2"/>
              <a:buChar char="q"/>
              <a:defRPr/>
            </a:pP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marL="0" lvl="1" indent="0" algn="ctr" fontAlgn="auto">
              <a:spcAft>
                <a:spcPts val="0"/>
              </a:spcAft>
              <a:buNone/>
              <a:defRPr/>
            </a:pPr>
            <a:r>
              <a:rPr lang="en-US" sz="2000" dirty="0">
                <a:solidFill>
                  <a:srgbClr val="FF0000"/>
                </a:solidFill>
              </a:rPr>
              <a:t>A fire permit is only valid for </a:t>
            </a:r>
            <a:r>
              <a:rPr lang="en-US" sz="2000" b="1" dirty="0">
                <a:solidFill>
                  <a:srgbClr val="FF0000"/>
                </a:solidFill>
              </a:rPr>
              <a:t>ONE</a:t>
            </a:r>
            <a:r>
              <a:rPr lang="en-US" sz="2000" dirty="0">
                <a:solidFill>
                  <a:srgbClr val="FF0000"/>
                </a:solidFill>
              </a:rPr>
              <a:t> establishment, in </a:t>
            </a:r>
            <a:r>
              <a:rPr lang="en-US" sz="2000" b="1" dirty="0">
                <a:solidFill>
                  <a:srgbClr val="FF0000"/>
                </a:solidFill>
              </a:rPr>
              <a:t>ONE</a:t>
            </a:r>
            <a:r>
              <a:rPr lang="en-US" sz="2000" dirty="0">
                <a:solidFill>
                  <a:srgbClr val="FF0000"/>
                </a:solidFill>
              </a:rPr>
              <a:t> zone and for </a:t>
            </a:r>
            <a:r>
              <a:rPr lang="en-US" sz="2000" b="1" dirty="0">
                <a:solidFill>
                  <a:srgbClr val="FF0000"/>
                </a:solidFill>
              </a:rPr>
              <a:t>ONE</a:t>
            </a:r>
            <a:r>
              <a:rPr lang="en-US" sz="2000" dirty="0">
                <a:solidFill>
                  <a:srgbClr val="FF0000"/>
                </a:solidFill>
              </a:rPr>
              <a:t> external establishment.</a:t>
            </a:r>
          </a:p>
          <a:p>
            <a:pPr marL="0" lvl="0" indent="0" algn="ctr" fontAlgn="auto">
              <a:spcAft>
                <a:spcPts val="0"/>
              </a:spcAft>
              <a:buNone/>
              <a:defRPr/>
            </a:pPr>
            <a:r>
              <a:rPr lang="fr-FR" i="1" dirty="0" err="1">
                <a:solidFill>
                  <a:prstClr val="white">
                    <a:lumMod val="65000"/>
                  </a:prstClr>
                </a:solidFill>
              </a:rPr>
              <a:t>Validity</a:t>
            </a:r>
            <a:r>
              <a:rPr lang="fr-FR" i="1" dirty="0">
                <a:solidFill>
                  <a:prstClr val="white">
                    <a:lumMod val="65000"/>
                  </a:prstClr>
                </a:solidFill>
              </a:rPr>
              <a:t>: 1 </a:t>
            </a:r>
            <a:r>
              <a:rPr lang="fr-FR" i="1" dirty="0" err="1">
                <a:solidFill>
                  <a:prstClr val="white">
                    <a:lumMod val="65000"/>
                  </a:prstClr>
                </a:solidFill>
              </a:rPr>
              <a:t>day</a:t>
            </a: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p:txBody>
      </p:sp>
      <p:pic>
        <p:nvPicPr>
          <p:cNvPr id="5" name="Picture 2" descr="Afficher l'image d'origin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98500">
                        <a14:foregroundMark x1="31500" y1="17000" x2="31500" y2="17000"/>
                        <a14:foregroundMark x1="4000" y1="6000" x2="40000" y2="46000"/>
                        <a14:foregroundMark x1="38500" y1="39000" x2="38500" y2="39000"/>
                        <a14:foregroundMark x1="27500" y1="7500" x2="50500" y2="21000"/>
                        <a14:foregroundMark x1="59000" y1="5000" x2="90000" y2="6000"/>
                        <a14:foregroundMark x1="23500" y1="19500" x2="39500" y2="16500"/>
                        <a14:foregroundMark x1="28500" y1="30500" x2="42000" y2="30500"/>
                        <a14:foregroundMark x1="19500" y1="39500" x2="13000" y2="47000"/>
                      </a14:backgroundRemoval>
                    </a14:imgEffect>
                  </a14:imgLayer>
                </a14:imgProps>
              </a:ext>
              <a:ext uri="{28A0092B-C50C-407E-A947-70E740481C1C}">
                <a14:useLocalDpi xmlns:a14="http://schemas.microsoft.com/office/drawing/2010/main"/>
              </a:ext>
            </a:extLst>
          </a:blip>
          <a:srcRect/>
          <a:stretch>
            <a:fillRect/>
          </a:stretch>
        </p:blipFill>
        <p:spPr bwMode="auto">
          <a:xfrm>
            <a:off x="1056036" y="385263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8536" y="2412479"/>
            <a:ext cx="2520000" cy="746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585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ATEX </a:t>
            </a:r>
            <a:r>
              <a:rPr lang="de-CH" sz="3400" dirty="0" err="1"/>
              <a:t>risks</a:t>
            </a:r>
            <a:r>
              <a:rPr lang="fr-CH" sz="3400" dirty="0"/>
              <a:t> </a:t>
            </a:r>
            <a:endParaRPr lang="fr-FR" sz="3400" dirty="0"/>
          </a:p>
        </p:txBody>
      </p:sp>
      <p:sp>
        <p:nvSpPr>
          <p:cNvPr id="3" name="Espace réservé du texte 2"/>
          <p:cNvSpPr txBox="1">
            <a:spLocks/>
          </p:cNvSpPr>
          <p:nvPr/>
        </p:nvSpPr>
        <p:spPr>
          <a:xfrm>
            <a:off x="671089" y="1660525"/>
            <a:ext cx="9644163" cy="4856410"/>
          </a:xfrm>
          <a:prstGeom prst="rect">
            <a:avLst/>
          </a:prstGeom>
        </p:spPr>
        <p:txBody>
          <a:bodyPr vert="horz" wrap="square" anchor="t">
            <a:no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kumimoji="0" lang="fr-FR" b="0" i="0" u="none" strike="noStrike" kern="1200" cap="none" spc="0" normalizeH="0" baseline="0" noProof="0" dirty="0">
                <a:ln>
                  <a:noFill/>
                </a:ln>
                <a:solidFill>
                  <a:srgbClr val="0092D2"/>
                </a:solidFill>
                <a:effectLst/>
                <a:uLnTx/>
                <a:uFillTx/>
                <a:latin typeface="Arial"/>
                <a:ea typeface="+mn-ea"/>
                <a:cs typeface="Arial"/>
              </a:rPr>
              <a:t>ATEX: </a:t>
            </a:r>
            <a:r>
              <a:rPr kumimoji="0" lang="fr-FR" b="0" i="0" u="none" strike="noStrike" kern="1200" cap="none" spc="0" normalizeH="0" baseline="0" noProof="0" dirty="0" err="1">
                <a:ln>
                  <a:noFill/>
                </a:ln>
                <a:solidFill>
                  <a:srgbClr val="0092D2"/>
                </a:solidFill>
                <a:effectLst/>
                <a:uLnTx/>
                <a:uFillTx/>
                <a:latin typeface="Arial"/>
                <a:ea typeface="+mn-ea"/>
                <a:cs typeface="Arial"/>
              </a:rPr>
              <a:t>ATmosphère</a:t>
            </a:r>
            <a:r>
              <a:rPr kumimoji="0" lang="fr-FR" b="0" i="0" u="none" strike="noStrike" kern="1200" cap="none" spc="0" normalizeH="0" baseline="0" noProof="0" dirty="0">
                <a:ln>
                  <a:noFill/>
                </a:ln>
                <a:solidFill>
                  <a:srgbClr val="0092D2"/>
                </a:solidFill>
                <a:effectLst/>
                <a:uLnTx/>
                <a:uFillTx/>
                <a:latin typeface="Arial"/>
                <a:ea typeface="+mn-ea"/>
                <a:cs typeface="Arial"/>
              </a:rPr>
              <a:t> Explosive – </a:t>
            </a:r>
            <a:r>
              <a:rPr lang="fr-FR" dirty="0" err="1"/>
              <a:t>Potentially</a:t>
            </a:r>
            <a:r>
              <a:rPr lang="fr-FR" dirty="0"/>
              <a:t> explosive </a:t>
            </a:r>
            <a:r>
              <a:rPr lang="fr-FR" dirty="0" err="1"/>
              <a:t>atmospheres</a:t>
            </a:r>
            <a:endParaRPr kumimoji="0" lang="fr-FR" b="0" i="0" u="none" strike="noStrike" kern="1200" cap="none" spc="0" normalizeH="0" baseline="0" noProof="0" dirty="0">
              <a:ln>
                <a:noFill/>
              </a:ln>
              <a:solidFill>
                <a:srgbClr val="0092D2"/>
              </a:solidFill>
              <a:effectLst/>
              <a:uLnTx/>
              <a:uFillTx/>
              <a:latin typeface="Arial"/>
              <a:ea typeface="+mn-ea"/>
              <a:cs typeface="Arial"/>
            </a:endParaRPr>
          </a:p>
          <a:p>
            <a:pPr marL="0" marR="0" lvl="0" indent="0"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b="0" i="1" u="none" strike="noStrike" kern="1200" cap="none" spc="0" normalizeH="0" baseline="0" noProof="0" dirty="0">
              <a:ln>
                <a:noFill/>
              </a:ln>
              <a:solidFill>
                <a:sysClr val="window" lastClr="FFFFFF">
                  <a:lumMod val="65000"/>
                </a:sysClr>
              </a:solidFill>
              <a:effectLst/>
              <a:uLnTx/>
              <a:uFillTx/>
              <a:latin typeface="Arial"/>
              <a:ea typeface="+mn-ea"/>
              <a:cs typeface="Arial"/>
            </a:endParaRPr>
          </a:p>
          <a:p>
            <a:pPr lvl="0" fontAlgn="auto">
              <a:spcAft>
                <a:spcPts val="0"/>
              </a:spcAft>
              <a:defRPr/>
            </a:pPr>
            <a:r>
              <a:rPr lang="en-US" dirty="0"/>
              <a:t>The ATEX zones are marked with these pictograms:</a:t>
            </a:r>
          </a:p>
          <a:p>
            <a:pPr lvl="0" fontAlgn="auto">
              <a:spcAft>
                <a:spcPts val="0"/>
              </a:spcAft>
              <a:defRPr/>
            </a:pPr>
            <a:endParaRPr lang="en-US" dirty="0"/>
          </a:p>
          <a:p>
            <a:pPr lvl="0" fontAlgn="auto">
              <a:spcAft>
                <a:spcPts val="0"/>
              </a:spcAft>
              <a:defRPr/>
            </a:pPr>
            <a:endParaRPr lang="en-US" dirty="0"/>
          </a:p>
          <a:p>
            <a:pPr lvl="0" fontAlgn="auto">
              <a:spcAft>
                <a:spcPts val="0"/>
              </a:spcAft>
              <a:defRPr/>
            </a:pPr>
            <a:endParaRPr lang="en-US" dirty="0"/>
          </a:p>
          <a:p>
            <a:pPr lvl="0" fontAlgn="auto">
              <a:spcAft>
                <a:spcPts val="0"/>
              </a:spcAft>
              <a:defRPr/>
            </a:pPr>
            <a:r>
              <a:rPr lang="en-US" dirty="0"/>
              <a:t>In these zones applies:</a:t>
            </a:r>
          </a:p>
          <a:p>
            <a:pPr lvl="0" fontAlgn="auto">
              <a:spcAft>
                <a:spcPts val="0"/>
              </a:spcAft>
              <a:defRPr/>
            </a:pPr>
            <a:endParaRPr lang="en-US" dirty="0"/>
          </a:p>
          <a:p>
            <a:pPr lvl="0" fontAlgn="auto">
              <a:spcAft>
                <a:spcPts val="0"/>
              </a:spcAft>
              <a:defRPr/>
            </a:pPr>
            <a:endParaRPr lang="en-US" dirty="0"/>
          </a:p>
          <a:p>
            <a:pPr marL="0" lvl="0" indent="0" fontAlgn="auto">
              <a:spcAft>
                <a:spcPts val="0"/>
              </a:spcAft>
              <a:buNone/>
              <a:defRPr/>
            </a:pPr>
            <a:endParaRPr lang="en-US" dirty="0"/>
          </a:p>
          <a:p>
            <a:pPr lvl="0" fontAlgn="auto">
              <a:spcAft>
                <a:spcPts val="0"/>
              </a:spcAft>
              <a:defRPr/>
            </a:pPr>
            <a:r>
              <a:rPr lang="en-US" dirty="0"/>
              <a:t>For all work in these zones, the measures to be taken must be described in the work permit (cleaning, ventilation, suitable equipment, etc.). </a:t>
            </a:r>
            <a:endParaRPr lang="de-CH" dirty="0"/>
          </a:p>
        </p:txBody>
      </p:sp>
      <p:pic>
        <p:nvPicPr>
          <p:cNvPr id="4" name="Picture 2" descr="Afficher l'image d'origi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98240" y="2772519"/>
            <a:ext cx="1215079" cy="1108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Afficher l'image d'origin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93458" y="4284687"/>
            <a:ext cx="864016" cy="8640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fficher l'image d'origine"/>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86406" y="6200867"/>
            <a:ext cx="598605" cy="72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fficher l'image d'origin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440959" y="4284687"/>
            <a:ext cx="864016" cy="8640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fficher l'image d'origine"/>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rot="1668255">
            <a:off x="6424023" y="6200867"/>
            <a:ext cx="462590"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803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ATEX Zones</a:t>
            </a:r>
            <a:endParaRPr lang="fr-FR" sz="3400" dirty="0"/>
          </a:p>
        </p:txBody>
      </p:sp>
      <p:pic>
        <p:nvPicPr>
          <p:cNvPr id="3" name="Picture 2"/>
          <p:cNvPicPr>
            <a:picLocks noChangeAspect="1" noChangeArrowheads="1"/>
          </p:cNvPicPr>
          <p:nvPr/>
        </p:nvPicPr>
        <p:blipFill rotWithShape="1">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ackgroundRemoval t="758" b="96212" l="0" r="100000">
                        <a14:foregroundMark x1="69841" y1="33333" x2="69841" y2="33333"/>
                      </a14:backgroundRemoval>
                    </a14:imgEffect>
                  </a14:imgLayer>
                </a14:imgProps>
              </a:ext>
              <a:ext uri="{28A0092B-C50C-407E-A947-70E740481C1C}">
                <a14:useLocalDpi xmlns:a14="http://schemas.microsoft.com/office/drawing/2010/main"/>
              </a:ext>
            </a:extLst>
          </a:blip>
          <a:srcRect/>
          <a:stretch/>
        </p:blipFill>
        <p:spPr bwMode="auto">
          <a:xfrm>
            <a:off x="5634732" y="468263"/>
            <a:ext cx="1208314" cy="1251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e 3">
            <a:extLst>
              <a:ext uri="{FF2B5EF4-FFF2-40B4-BE49-F238E27FC236}">
                <a16:creationId xmlns:a16="http://schemas.microsoft.com/office/drawing/2014/main" id="{18C63CEE-ADE8-7A05-6549-307424E899D7}"/>
              </a:ext>
            </a:extLst>
          </p:cNvPr>
          <p:cNvGrpSpPr/>
          <p:nvPr/>
        </p:nvGrpSpPr>
        <p:grpSpPr>
          <a:xfrm>
            <a:off x="0" y="1693540"/>
            <a:ext cx="10693400" cy="5327451"/>
            <a:chOff x="0" y="1477516"/>
            <a:chExt cx="10693400" cy="5327451"/>
          </a:xfrm>
        </p:grpSpPr>
        <p:pic>
          <p:nvPicPr>
            <p:cNvPr id="5" name="Image 4">
              <a:extLst>
                <a:ext uri="{FF2B5EF4-FFF2-40B4-BE49-F238E27FC236}">
                  <a16:creationId xmlns:a16="http://schemas.microsoft.com/office/drawing/2014/main" id="{41FC50DC-4CC6-4A86-8B8E-11292688440B}"/>
                </a:ext>
              </a:extLst>
            </p:cNvPr>
            <p:cNvPicPr>
              <a:picLocks noChangeAspect="1"/>
            </p:cNvPicPr>
            <p:nvPr/>
          </p:nvPicPr>
          <p:blipFill>
            <a:blip r:embed="rId4"/>
            <a:stretch>
              <a:fillRect/>
            </a:stretch>
          </p:blipFill>
          <p:spPr>
            <a:xfrm>
              <a:off x="0" y="1477516"/>
              <a:ext cx="10693400" cy="5186756"/>
            </a:xfrm>
            <a:prstGeom prst="rect">
              <a:avLst/>
            </a:prstGeom>
          </p:spPr>
        </p:pic>
        <p:sp>
          <p:nvSpPr>
            <p:cNvPr id="6" name="Rectangle 5">
              <a:extLst>
                <a:ext uri="{FF2B5EF4-FFF2-40B4-BE49-F238E27FC236}">
                  <a16:creationId xmlns:a16="http://schemas.microsoft.com/office/drawing/2014/main" id="{86380BA0-98AC-B6B5-89BD-5513EC0B3734}"/>
                </a:ext>
              </a:extLst>
            </p:cNvPr>
            <p:cNvSpPr/>
            <p:nvPr/>
          </p:nvSpPr>
          <p:spPr bwMode="auto">
            <a:xfrm>
              <a:off x="90116" y="5868863"/>
              <a:ext cx="2520280" cy="936104"/>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grpSp>
    </p:spTree>
    <p:extLst>
      <p:ext uri="{BB962C8B-B14F-4D97-AF65-F5344CB8AC3E}">
        <p14:creationId xmlns:p14="http://schemas.microsoft.com/office/powerpoint/2010/main" val="184960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Co-</a:t>
            </a:r>
            <a:r>
              <a:rPr lang="fr-CH" sz="3400" dirty="0" err="1"/>
              <a:t>Activities</a:t>
            </a:r>
            <a:endParaRPr lang="fr-FR" sz="3400" dirty="0"/>
          </a:p>
        </p:txBody>
      </p:sp>
      <p:sp>
        <p:nvSpPr>
          <p:cNvPr id="3" name="Espace réservé du texte 2"/>
          <p:cNvSpPr txBox="1">
            <a:spLocks/>
          </p:cNvSpPr>
          <p:nvPr/>
        </p:nvSpPr>
        <p:spPr>
          <a:xfrm>
            <a:off x="671089" y="2174552"/>
            <a:ext cx="8564043" cy="2974231"/>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en-US" dirty="0"/>
              <a:t>Notice and take note of work around you. </a:t>
            </a:r>
          </a:p>
          <a:p>
            <a:pPr lvl="0" fontAlgn="auto">
              <a:spcAft>
                <a:spcPts val="0"/>
              </a:spcAft>
              <a:defRPr/>
            </a:pPr>
            <a:endParaRPr lang="en-US" dirty="0"/>
          </a:p>
          <a:p>
            <a:pPr lvl="0" fontAlgn="auto">
              <a:spcAft>
                <a:spcPts val="0"/>
              </a:spcAft>
              <a:defRPr/>
            </a:pPr>
            <a:r>
              <a:rPr lang="en-US" dirty="0"/>
              <a:t>Lifts / </a:t>
            </a:r>
            <a:r>
              <a:rPr lang="fr-CH" dirty="0" err="1"/>
              <a:t>freight</a:t>
            </a:r>
            <a:r>
              <a:rPr lang="fr-CH" dirty="0"/>
              <a:t> </a:t>
            </a:r>
            <a:r>
              <a:rPr lang="fr-CH" dirty="0" err="1"/>
              <a:t>elevators</a:t>
            </a: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lvl="1" fontAlgn="auto">
              <a:spcAft>
                <a:spcPts val="0"/>
              </a:spcAft>
              <a:defRPr/>
            </a:pPr>
            <a:r>
              <a:rPr lang="en-US" dirty="0">
                <a:solidFill>
                  <a:sysClr val="windowText" lastClr="000000"/>
                </a:solidFill>
              </a:rPr>
              <a:t>Observe the maximum load of the equipment.</a:t>
            </a:r>
          </a:p>
          <a:p>
            <a:pPr lvl="1" fontAlgn="auto">
              <a:spcAft>
                <a:spcPts val="0"/>
              </a:spcAft>
              <a:defRPr/>
            </a:pPr>
            <a:r>
              <a:rPr lang="en-US" dirty="0">
                <a:solidFill>
                  <a:sysClr val="windowText" lastClr="000000"/>
                </a:solidFill>
              </a:rPr>
              <a:t>Do not block equipment.</a:t>
            </a:r>
          </a:p>
          <a:p>
            <a:pPr lvl="1" fontAlgn="auto">
              <a:spcAft>
                <a:spcPts val="0"/>
              </a:spcAft>
              <a:defRPr/>
            </a:pPr>
            <a:r>
              <a:rPr lang="en-US" dirty="0">
                <a:solidFill>
                  <a:sysClr val="windowText" lastClr="000000"/>
                </a:solidFill>
              </a:rPr>
              <a:t>Lifts / freight elevators always need to be at ground level.</a:t>
            </a:r>
            <a:br>
              <a:rPr lang="de-CH" dirty="0">
                <a:solidFill>
                  <a:sysClr val="windowText" lastClr="000000"/>
                </a:solidFill>
              </a:rPr>
            </a:br>
            <a:endParaRPr kumimoji="0" lang="fr-FR" sz="1600" b="0" i="0" u="none" strike="noStrike" kern="1200" cap="none" spc="0" normalizeH="0" baseline="0" noProof="0" dirty="0">
              <a:ln>
                <a:noFill/>
              </a:ln>
              <a:solidFill>
                <a:sysClr val="windowText" lastClr="000000"/>
              </a:solidFill>
              <a:effectLst/>
              <a:uLnTx/>
              <a:uFillTx/>
              <a:latin typeface="Arial"/>
              <a:ea typeface="+mn-ea"/>
              <a:cs typeface="Arial"/>
            </a:endParaRPr>
          </a:p>
          <a:p>
            <a:pPr lvl="0" fontAlgn="auto">
              <a:spcAft>
                <a:spcPts val="0"/>
              </a:spcAft>
              <a:defRPr/>
            </a:pPr>
            <a:r>
              <a:rPr lang="en-US" dirty="0"/>
              <a:t>Be careful with your equipment (theft, damage...).</a:t>
            </a:r>
            <a:endParaRPr lang="de-CH" dirty="0"/>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354812" y="5148783"/>
            <a:ext cx="3335826"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2891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Tidiness</a:t>
            </a:r>
            <a:r>
              <a:rPr lang="fr-CH" sz="3400" dirty="0"/>
              <a:t> and </a:t>
            </a:r>
            <a:r>
              <a:rPr lang="fr-CH" sz="3400" dirty="0" err="1"/>
              <a:t>cleanliness</a:t>
            </a:r>
            <a:endParaRPr lang="fr-FR" sz="3400" dirty="0"/>
          </a:p>
        </p:txBody>
      </p:sp>
      <p:pic>
        <p:nvPicPr>
          <p:cNvPr id="3" name="Picture 4" descr="Afficher l'image d'origine"/>
          <p:cNvPicPr>
            <a:picLocks noChangeAspect="1" noChangeArrowheads="1"/>
          </p:cNvPicPr>
          <p:nvPr/>
        </p:nvPicPr>
        <p:blipFill rotWithShape="1">
          <a:blip r:embed="rId2" cstate="email">
            <a:duotone>
              <a:prstClr val="black"/>
              <a:schemeClr val="bg1">
                <a:lumMod val="65000"/>
                <a:tint val="45000"/>
                <a:satMod val="400000"/>
              </a:schemeClr>
            </a:duotone>
            <a:extLst>
              <a:ext uri="{BEBA8EAE-BF5A-486C-A8C5-ECC9F3942E4B}">
                <a14:imgProps xmlns:a14="http://schemas.microsoft.com/office/drawing/2010/main">
                  <a14:imgLayer r:embed="rId3">
                    <a14:imgEffect>
                      <a14:backgroundRemoval t="2232" b="99554" l="4405" r="100000"/>
                    </a14:imgEffect>
                  </a14:imgLayer>
                </a14:imgProps>
              </a:ext>
              <a:ext uri="{28A0092B-C50C-407E-A947-70E740481C1C}">
                <a14:useLocalDpi xmlns:a14="http://schemas.microsoft.com/office/drawing/2010/main"/>
              </a:ext>
            </a:extLst>
          </a:blip>
          <a:srcRect/>
          <a:stretch/>
        </p:blipFill>
        <p:spPr bwMode="auto">
          <a:xfrm>
            <a:off x="6426820" y="506363"/>
            <a:ext cx="936104" cy="92665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2"/>
          <p:cNvSpPr txBox="1">
            <a:spLocks/>
          </p:cNvSpPr>
          <p:nvPr/>
        </p:nvSpPr>
        <p:spPr>
          <a:xfrm>
            <a:off x="671089" y="1959917"/>
            <a:ext cx="9716171" cy="4270375"/>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marL="342900" lvl="0" indent="-342900" defTabSz="914400" eaLnBrk="0" hangingPunct="0">
              <a:lnSpc>
                <a:spcPct val="110000"/>
              </a:lnSpc>
              <a:buClrTx/>
              <a:buSzTx/>
              <a:buBlip>
                <a:blip r:embed="rId5"/>
              </a:buBlip>
              <a:defRPr/>
            </a:pPr>
            <a:r>
              <a:rPr lang="en-US" altLang="fr-FR" dirty="0"/>
              <a:t>Do not block passageways.</a:t>
            </a:r>
          </a:p>
          <a:p>
            <a:pPr marL="342900" lvl="0" indent="-342900" defTabSz="914400" eaLnBrk="0" hangingPunct="0">
              <a:lnSpc>
                <a:spcPct val="110000"/>
              </a:lnSpc>
              <a:buClrTx/>
              <a:buSzTx/>
              <a:buBlip>
                <a:blip r:embed="rId5"/>
              </a:buBlip>
              <a:defRPr/>
            </a:pPr>
            <a:endParaRPr lang="en-US" altLang="fr-FR" sz="1800" dirty="0"/>
          </a:p>
          <a:p>
            <a:pPr marL="342900" lvl="0" indent="-342900" defTabSz="914400" eaLnBrk="0" hangingPunct="0">
              <a:lnSpc>
                <a:spcPct val="110000"/>
              </a:lnSpc>
              <a:buClrTx/>
              <a:buSzTx/>
              <a:buBlip>
                <a:blip r:embed="rId5"/>
              </a:buBlip>
              <a:defRPr/>
            </a:pPr>
            <a:r>
              <a:rPr lang="en-US" altLang="fr-FR" dirty="0"/>
              <a:t>Clean up your work area after each working day, reintroduce collective protective measures or barrier the area. </a:t>
            </a:r>
          </a:p>
          <a:p>
            <a:pPr marL="342900" lvl="0" indent="-342900" defTabSz="914400" eaLnBrk="0" hangingPunct="0">
              <a:lnSpc>
                <a:spcPct val="110000"/>
              </a:lnSpc>
              <a:buClrTx/>
              <a:buSzTx/>
              <a:buBlip>
                <a:blip r:embed="rId5"/>
              </a:buBlip>
              <a:defRPr/>
            </a:pPr>
            <a:endParaRPr lang="en-US" altLang="fr-FR" sz="1800" dirty="0"/>
          </a:p>
          <a:p>
            <a:pPr marL="342900" lvl="0" indent="-342900" defTabSz="914400" eaLnBrk="0" hangingPunct="0">
              <a:lnSpc>
                <a:spcPct val="110000"/>
              </a:lnSpc>
              <a:buClrTx/>
              <a:buSzTx/>
              <a:buBlip>
                <a:blip r:embed="rId5"/>
              </a:buBlip>
              <a:defRPr/>
            </a:pPr>
            <a:r>
              <a:rPr lang="en-US" altLang="fr-FR" dirty="0"/>
              <a:t>Work is only finished when the site is tidy, clean and </a:t>
            </a:r>
            <a:r>
              <a:rPr lang="en-US" altLang="fr-FR" dirty="0">
                <a:solidFill>
                  <a:srgbClr val="FF0000"/>
                </a:solidFill>
              </a:rPr>
              <a:t>all collective protective equipment (protective housing, railings...) have been restored to its original state.</a:t>
            </a:r>
          </a:p>
          <a:p>
            <a:pPr marL="342900" lvl="0" indent="-342900" defTabSz="914400" eaLnBrk="0" hangingPunct="0">
              <a:lnSpc>
                <a:spcPct val="110000"/>
              </a:lnSpc>
              <a:buClrTx/>
              <a:buSzTx/>
              <a:buBlip>
                <a:blip r:embed="rId5"/>
              </a:buBlip>
              <a:defRPr/>
            </a:pPr>
            <a:endParaRPr lang="de-CH" altLang="fr-FR" dirty="0"/>
          </a:p>
          <a:p>
            <a:pPr marL="342900" lvl="0" indent="-342900" defTabSz="914400" eaLnBrk="0" hangingPunct="0">
              <a:lnSpc>
                <a:spcPct val="110000"/>
              </a:lnSpc>
              <a:buClrTx/>
              <a:buSzTx/>
              <a:buBlip>
                <a:blip r:embed="rId5"/>
              </a:buBlip>
              <a:defRPr/>
            </a:pPr>
            <a:endParaRPr lang="de-CH" altLang="fr-FR" dirty="0"/>
          </a:p>
          <a:p>
            <a:pPr marL="0" marR="0" lvl="0" indent="0" defTabSz="457169" rtl="0" eaLnBrk="1" fontAlgn="auto" latinLnBrk="0" hangingPunct="1">
              <a:lnSpc>
                <a:spcPct val="100000"/>
              </a:lnSpc>
              <a:spcBef>
                <a:spcPct val="20000"/>
              </a:spcBef>
              <a:spcAft>
                <a:spcPts val="0"/>
              </a:spcAft>
              <a:buClr>
                <a:srgbClr val="0092D2"/>
              </a:buClr>
              <a:buSzPct val="100000"/>
              <a:buNone/>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p:txBody>
      </p:sp>
      <p:pic>
        <p:nvPicPr>
          <p:cNvPr id="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16324" y="4644727"/>
            <a:ext cx="242570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37806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err="1"/>
              <a:t>Waste</a:t>
            </a:r>
            <a:r>
              <a:rPr lang="fr-CH" sz="3400" dirty="0"/>
              <a:t> / </a:t>
            </a:r>
            <a:r>
              <a:rPr lang="fr-CH" sz="3400" dirty="0" err="1"/>
              <a:t>Environment</a:t>
            </a:r>
            <a:r>
              <a:rPr lang="fr-CH" sz="3400" dirty="0"/>
              <a:t> / </a:t>
            </a:r>
            <a:r>
              <a:rPr lang="fr-CH" sz="3400" dirty="0" err="1"/>
              <a:t>Energy</a:t>
            </a:r>
            <a:endParaRPr lang="fr-FR" sz="3400" dirty="0"/>
          </a:p>
        </p:txBody>
      </p:sp>
      <p:pic>
        <p:nvPicPr>
          <p:cNvPr id="3" name="Picture 4"/>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99500"/>
                    </a14:imgEffect>
                  </a14:imgLayer>
                </a14:imgProps>
              </a:ext>
              <a:ext uri="{28A0092B-C50C-407E-A947-70E740481C1C}">
                <a14:useLocalDpi xmlns:a14="http://schemas.microsoft.com/office/drawing/2010/main"/>
              </a:ext>
            </a:extLst>
          </a:blip>
          <a:srcRect/>
          <a:stretch>
            <a:fillRect/>
          </a:stretch>
        </p:blipFill>
        <p:spPr bwMode="auto">
          <a:xfrm>
            <a:off x="7569103" y="540390"/>
            <a:ext cx="801933" cy="870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texte 2"/>
          <p:cNvSpPr txBox="1">
            <a:spLocks/>
          </p:cNvSpPr>
          <p:nvPr/>
        </p:nvSpPr>
        <p:spPr>
          <a:xfrm>
            <a:off x="882204" y="2877025"/>
            <a:ext cx="8943873" cy="2919830"/>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4"/>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4"/>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4"/>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defRPr/>
            </a:pPr>
            <a:r>
              <a:rPr lang="en-US" dirty="0"/>
              <a:t>Waste bins are at your disposal.</a:t>
            </a:r>
            <a:r>
              <a:rPr kumimoji="0" lang="fr-FR" sz="2000" b="0" i="0" u="none" strike="noStrike" kern="1200" cap="none" spc="0" normalizeH="0" baseline="0" noProof="0" dirty="0">
                <a:ln>
                  <a:noFill/>
                </a:ln>
                <a:solidFill>
                  <a:srgbClr val="0092D2"/>
                </a:solidFill>
                <a:effectLst/>
                <a:uLnTx/>
                <a:uFillTx/>
                <a:latin typeface="Arial"/>
                <a:ea typeface="+mn-ea"/>
                <a:cs typeface="Arial"/>
              </a:rPr>
              <a:t>  </a:t>
            </a:r>
          </a:p>
          <a:p>
            <a:pPr lvl="1" fontAlgn="auto">
              <a:spcAft>
                <a:spcPts val="0"/>
              </a:spcAft>
              <a:defRPr/>
            </a:pPr>
            <a:r>
              <a:rPr lang="fr-FR" dirty="0" err="1">
                <a:solidFill>
                  <a:sysClr val="windowText" lastClr="000000"/>
                </a:solidFill>
              </a:rPr>
              <a:t>Follow</a:t>
            </a:r>
            <a:r>
              <a:rPr lang="fr-FR" dirty="0">
                <a:solidFill>
                  <a:sysClr val="windowText" lastClr="000000"/>
                </a:solidFill>
              </a:rPr>
              <a:t> the </a:t>
            </a:r>
            <a:r>
              <a:rPr lang="fr-FR" dirty="0" err="1">
                <a:solidFill>
                  <a:sysClr val="windowText" lastClr="000000"/>
                </a:solidFill>
              </a:rPr>
              <a:t>sorting</a:t>
            </a:r>
            <a:r>
              <a:rPr lang="fr-FR" dirty="0">
                <a:solidFill>
                  <a:sysClr val="windowText" lastClr="000000"/>
                </a:solidFill>
              </a:rPr>
              <a:t>.</a:t>
            </a:r>
          </a:p>
          <a:p>
            <a:pPr marL="73001" marR="0" lvl="0" indent="0" defTabSz="457169" rtl="0" eaLnBrk="1" fontAlgn="auto" latinLnBrk="0" hangingPunct="1">
              <a:lnSpc>
                <a:spcPct val="100000"/>
              </a:lnSpc>
              <a:spcBef>
                <a:spcPct val="20000"/>
              </a:spcBef>
              <a:spcAft>
                <a:spcPts val="0"/>
              </a:spcAft>
              <a:buClr>
                <a:srgbClr val="0092D2"/>
              </a:buClr>
              <a:buSzPct val="100000"/>
              <a:buFontTx/>
              <a:buNone/>
              <a:tabLst/>
              <a:defRPr/>
            </a:pPr>
            <a:endParaRPr kumimoji="0" lang="fr-FR" sz="1600"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defRPr/>
            </a:pPr>
            <a:r>
              <a:rPr lang="en-US" dirty="0"/>
              <a:t>In case of accidental spillage:</a:t>
            </a:r>
          </a:p>
          <a:p>
            <a:pPr lvl="1" fontAlgn="auto">
              <a:spcAft>
                <a:spcPts val="0"/>
              </a:spcAft>
              <a:defRPr/>
            </a:pPr>
            <a:r>
              <a:rPr lang="en-US" dirty="0">
                <a:solidFill>
                  <a:sysClr val="windowText" lastClr="000000"/>
                </a:solidFill>
              </a:rPr>
              <a:t>Apply the instruction in case of emergency</a:t>
            </a:r>
          </a:p>
          <a:p>
            <a:pPr marL="357188" lvl="1" indent="0" fontAlgn="auto">
              <a:spcAft>
                <a:spcPts val="0"/>
              </a:spcAft>
              <a:buNone/>
              <a:defRPr/>
            </a:pPr>
            <a:endParaRPr kumimoji="0" lang="fr-FR" sz="1600" b="0" i="0" u="none" strike="noStrike" kern="1200" cap="none" spc="0" normalizeH="0" baseline="0" noProof="0" dirty="0">
              <a:ln>
                <a:noFill/>
              </a:ln>
              <a:solidFill>
                <a:srgbClr val="0092D2"/>
              </a:solidFill>
              <a:effectLst/>
              <a:uLnTx/>
              <a:uFillTx/>
              <a:latin typeface="Arial"/>
              <a:ea typeface="+mn-ea"/>
              <a:cs typeface="Arial"/>
            </a:endParaRPr>
          </a:p>
        </p:txBody>
      </p:sp>
      <p:pic>
        <p:nvPicPr>
          <p:cNvPr id="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51528" y="2618341"/>
            <a:ext cx="2225675" cy="1125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3960" b="93729" l="3704" r="100000">
                        <a14:foregroundMark x1="78272" y1="19802" x2="91605" y2="14191"/>
                      </a14:backgroundRemoval>
                    </a14:imgEffect>
                  </a14:imgLayer>
                </a14:imgProps>
              </a:ext>
              <a:ext uri="{28A0092B-C50C-407E-A947-70E740481C1C}">
                <a14:useLocalDpi xmlns:a14="http://schemas.microsoft.com/office/drawing/2010/main"/>
              </a:ext>
            </a:extLst>
          </a:blip>
          <a:srcRect/>
          <a:stretch>
            <a:fillRect/>
          </a:stretch>
        </p:blipFill>
        <p:spPr bwMode="auto">
          <a:xfrm>
            <a:off x="5202684" y="4575443"/>
            <a:ext cx="1723228" cy="128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486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title"/>
          </p:nvPr>
        </p:nvSpPr>
        <p:spPr>
          <a:xfrm>
            <a:off x="759990" y="540271"/>
            <a:ext cx="7627939" cy="864096"/>
          </a:xfrm>
        </p:spPr>
        <p:txBody>
          <a:bodyPr>
            <a:noAutofit/>
          </a:bodyPr>
          <a:lstStyle/>
          <a:p>
            <a:r>
              <a:rPr lang="de-CH" sz="3600" dirty="0" err="1"/>
              <a:t>Safety</a:t>
            </a:r>
            <a:r>
              <a:rPr lang="de-CH" sz="3600" dirty="0"/>
              <a:t> </a:t>
            </a:r>
            <a:r>
              <a:rPr lang="de-CH" sz="3600" dirty="0" err="1"/>
              <a:t>and</a:t>
            </a:r>
            <a:r>
              <a:rPr lang="de-CH" sz="3600" dirty="0"/>
              <a:t> </a:t>
            </a:r>
            <a:r>
              <a:rPr lang="de-CH" sz="3600" dirty="0" err="1"/>
              <a:t>environment</a:t>
            </a:r>
            <a:endParaRPr lang="fr-FR" sz="3400" dirty="0"/>
          </a:p>
        </p:txBody>
      </p:sp>
      <p:sp>
        <p:nvSpPr>
          <p:cNvPr id="6" name="Espace réservé du texte 4"/>
          <p:cNvSpPr txBox="1">
            <a:spLocks/>
          </p:cNvSpPr>
          <p:nvPr/>
        </p:nvSpPr>
        <p:spPr>
          <a:xfrm>
            <a:off x="666180" y="1620391"/>
            <a:ext cx="9627270" cy="5544616"/>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fontAlgn="auto">
              <a:spcAft>
                <a:spcPts val="0"/>
              </a:spcAft>
              <a:buClr>
                <a:srgbClr val="FF9900"/>
              </a:buClr>
              <a:buFont typeface="Wingdings" panose="05000000000000000000" pitchFamily="2" charset="2"/>
              <a:buChar char="ü"/>
              <a:defRPr/>
            </a:pPr>
            <a:r>
              <a:rPr lang="en-US" sz="2200" dirty="0">
                <a:solidFill>
                  <a:srgbClr val="002060"/>
                </a:solidFill>
              </a:rPr>
              <a:t>In this presentation you will learn the following:</a:t>
            </a:r>
          </a:p>
          <a:p>
            <a:pPr lvl="1" indent="-342900" defTabSz="914400" fontAlgn="auto">
              <a:spcAft>
                <a:spcPts val="0"/>
              </a:spcAft>
              <a:buClr>
                <a:srgbClr val="FF9900"/>
              </a:buClr>
              <a:buFont typeface="Wingdings" panose="05000000000000000000" pitchFamily="2" charset="2"/>
              <a:buChar char="ü"/>
              <a:defRPr/>
            </a:pPr>
            <a:r>
              <a:rPr lang="en-US" altLang="fr-FR" sz="1700" dirty="0">
                <a:solidFill>
                  <a:srgbClr val="002060"/>
                </a:solidFill>
              </a:rPr>
              <a:t>Traffic plan information, risks,</a:t>
            </a:r>
          </a:p>
          <a:p>
            <a:pPr lvl="1" indent="-342900" defTabSz="914400" fontAlgn="auto">
              <a:spcAft>
                <a:spcPts val="0"/>
              </a:spcAft>
              <a:buClr>
                <a:srgbClr val="FF9900"/>
              </a:buClr>
              <a:buFont typeface="Wingdings" panose="05000000000000000000" pitchFamily="2" charset="2"/>
              <a:buChar char="ü"/>
              <a:defRPr/>
            </a:pPr>
            <a:r>
              <a:rPr lang="en-US" altLang="fr-FR" sz="1700" dirty="0">
                <a:solidFill>
                  <a:srgbClr val="002060"/>
                </a:solidFill>
              </a:rPr>
              <a:t>What to do in case of an accident or a fire,</a:t>
            </a:r>
          </a:p>
          <a:p>
            <a:pPr lvl="1" indent="-342900" defTabSz="914400" fontAlgn="auto">
              <a:spcAft>
                <a:spcPts val="0"/>
              </a:spcAft>
              <a:buClr>
                <a:srgbClr val="FF9900"/>
              </a:buClr>
              <a:buFont typeface="Wingdings" panose="05000000000000000000" pitchFamily="2" charset="2"/>
              <a:buChar char="ü"/>
              <a:defRPr/>
            </a:pPr>
            <a:r>
              <a:rPr lang="en-US" altLang="fr-FR" sz="1700" dirty="0">
                <a:solidFill>
                  <a:srgbClr val="002060"/>
                </a:solidFill>
              </a:rPr>
              <a:t>The location of emergency points,</a:t>
            </a:r>
          </a:p>
          <a:p>
            <a:pPr lvl="1" indent="-342900" defTabSz="914400" fontAlgn="auto">
              <a:spcAft>
                <a:spcPts val="0"/>
              </a:spcAft>
              <a:buClr>
                <a:srgbClr val="FF9900"/>
              </a:buClr>
              <a:buFont typeface="Wingdings" panose="05000000000000000000" pitchFamily="2" charset="2"/>
              <a:buChar char="ü"/>
              <a:defRPr/>
            </a:pPr>
            <a:r>
              <a:rPr lang="en-US" altLang="fr-FR" sz="1700" dirty="0">
                <a:solidFill>
                  <a:srgbClr val="002060"/>
                </a:solidFill>
              </a:rPr>
              <a:t>And the main safety regulations applicable on the site</a:t>
            </a:r>
            <a:endParaRPr lang="fr-CH" sz="2000" dirty="0">
              <a:solidFill>
                <a:srgbClr val="002060"/>
              </a:solidFill>
            </a:endParaRPr>
          </a:p>
          <a:p>
            <a:pPr lvl="0" fontAlgn="auto">
              <a:spcAft>
                <a:spcPts val="0"/>
              </a:spcAft>
              <a:buClr>
                <a:srgbClr val="FF9900"/>
              </a:buClr>
              <a:buFont typeface="Wingdings" panose="05000000000000000000" pitchFamily="2" charset="2"/>
              <a:buChar char="ü"/>
              <a:defRPr/>
            </a:pPr>
            <a:endParaRPr lang="fr-FR" dirty="0">
              <a:solidFill>
                <a:srgbClr val="002060"/>
              </a:solidFill>
            </a:endParaRPr>
          </a:p>
          <a:p>
            <a:pPr lvl="0" defTabSz="914400" fontAlgn="auto">
              <a:spcAft>
                <a:spcPts val="0"/>
              </a:spcAft>
              <a:buClr>
                <a:srgbClr val="FF9900"/>
              </a:buClr>
              <a:buFont typeface="Wingdings" panose="05000000000000000000" pitchFamily="2" charset="2"/>
              <a:buChar char="ü"/>
              <a:defRPr/>
            </a:pPr>
            <a:r>
              <a:rPr lang="en-US" altLang="fr-FR" sz="2200" dirty="0">
                <a:solidFill>
                  <a:srgbClr val="002060"/>
                </a:solidFill>
              </a:rPr>
              <a:t>Every employee is responsible for his own health and safety, as well as the health and safety of others.</a:t>
            </a:r>
          </a:p>
          <a:p>
            <a:pPr lvl="0" defTabSz="914400" fontAlgn="auto">
              <a:spcAft>
                <a:spcPts val="0"/>
              </a:spcAft>
              <a:buClr>
                <a:srgbClr val="FF9900"/>
              </a:buClr>
              <a:buFont typeface="Wingdings" panose="05000000000000000000" pitchFamily="2" charset="2"/>
              <a:buChar char="ü"/>
              <a:defRPr/>
            </a:pPr>
            <a:endParaRPr lang="de-CH" altLang="fr-FR" sz="2200" dirty="0">
              <a:solidFill>
                <a:srgbClr val="002060"/>
              </a:solidFill>
            </a:endParaRPr>
          </a:p>
          <a:p>
            <a:pPr marL="0" lvl="0" indent="0" algn="ctr" defTabSz="914400" fontAlgn="auto">
              <a:spcAft>
                <a:spcPts val="0"/>
              </a:spcAft>
              <a:buClr>
                <a:srgbClr val="FF9900"/>
              </a:buClr>
              <a:buNone/>
              <a:defRPr/>
            </a:pPr>
            <a:r>
              <a:rPr lang="en-US" altLang="fr-FR" sz="2200" b="1" dirty="0">
                <a:solidFill>
                  <a:srgbClr val="002060"/>
                </a:solidFill>
              </a:rPr>
              <a:t>“Setting a good example is not a way of exerting influence. </a:t>
            </a:r>
            <a:br>
              <a:rPr lang="en-US" altLang="fr-FR" sz="2200" b="1" dirty="0">
                <a:solidFill>
                  <a:srgbClr val="002060"/>
                </a:solidFill>
              </a:rPr>
            </a:br>
            <a:r>
              <a:rPr lang="en-US" altLang="fr-FR" sz="2200" b="1" dirty="0">
                <a:solidFill>
                  <a:srgbClr val="002060"/>
                </a:solidFill>
              </a:rPr>
              <a:t>It is the only one.” - Albert Schweitzer</a:t>
            </a:r>
            <a:endParaRPr lang="fr-FR" altLang="fr-FR" sz="2200" b="1" dirty="0">
              <a:solidFill>
                <a:srgbClr val="002060"/>
              </a:solidFill>
            </a:endParaRPr>
          </a:p>
        </p:txBody>
      </p:sp>
    </p:spTree>
    <p:extLst>
      <p:ext uri="{BB962C8B-B14F-4D97-AF65-F5344CB8AC3E}">
        <p14:creationId xmlns:p14="http://schemas.microsoft.com/office/powerpoint/2010/main" val="1823288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68923B9-F6A7-1FEE-88CD-1AE461CD877A}"/>
              </a:ext>
            </a:extLst>
          </p:cNvPr>
          <p:cNvPicPr>
            <a:picLocks noChangeAspect="1"/>
          </p:cNvPicPr>
          <p:nvPr/>
        </p:nvPicPr>
        <p:blipFill>
          <a:blip r:embed="rId2"/>
          <a:stretch>
            <a:fillRect/>
          </a:stretch>
        </p:blipFill>
        <p:spPr>
          <a:xfrm>
            <a:off x="738188" y="1476374"/>
            <a:ext cx="9433048" cy="5890119"/>
          </a:xfrm>
          <a:prstGeom prst="rect">
            <a:avLst/>
          </a:prstGeom>
        </p:spPr>
      </p:pic>
      <p:pic>
        <p:nvPicPr>
          <p:cNvPr id="7" name="Picture 2" descr="Zone Fumeur&quot; - Images et vidéos libres de droits | Adobe Stock">
            <a:extLst>
              <a:ext uri="{FF2B5EF4-FFF2-40B4-BE49-F238E27FC236}">
                <a16:creationId xmlns:a16="http://schemas.microsoft.com/office/drawing/2014/main" id="{DE7A0E55-56FA-931C-C947-3058CCDD1D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4554612" y="3204567"/>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Zone Fumeur&quot; - Images et vidéos libres de droits | Adobe Stock">
            <a:extLst>
              <a:ext uri="{FF2B5EF4-FFF2-40B4-BE49-F238E27FC236}">
                <a16:creationId xmlns:a16="http://schemas.microsoft.com/office/drawing/2014/main" id="{CEA67DB3-79DF-759B-5A12-56272572AD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9091116" y="471673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Zone Fumeur&quot; - Images et vidéos libres de droits | Adobe Stock">
            <a:extLst>
              <a:ext uri="{FF2B5EF4-FFF2-40B4-BE49-F238E27FC236}">
                <a16:creationId xmlns:a16="http://schemas.microsoft.com/office/drawing/2014/main" id="{1BEA2C7C-B5AD-9DBD-09CB-0F680938B8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8010996" y="471673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Zone Fumeur&quot; - Images et vidéos libres de droits | Adobe Stock">
            <a:extLst>
              <a:ext uri="{FF2B5EF4-FFF2-40B4-BE49-F238E27FC236}">
                <a16:creationId xmlns:a16="http://schemas.microsoft.com/office/drawing/2014/main" id="{D6A84084-8052-76D5-7529-93FD15ED75D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6786860" y="471673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Zone Fumeur&quot; - Images et vidéos libres de droits | Adobe Stock">
            <a:extLst>
              <a:ext uri="{FF2B5EF4-FFF2-40B4-BE49-F238E27FC236}">
                <a16:creationId xmlns:a16="http://schemas.microsoft.com/office/drawing/2014/main" id="{852D02B4-57B4-6F5C-0EE2-4D8AEA00FE4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6032660" y="4308246"/>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Zone Fumeur&quot; - Images et vidéos libres de droits | Adobe Stock">
            <a:extLst>
              <a:ext uri="{FF2B5EF4-FFF2-40B4-BE49-F238E27FC236}">
                <a16:creationId xmlns:a16="http://schemas.microsoft.com/office/drawing/2014/main" id="{BE6C974E-2824-6BC2-A7EF-26C6E2E51B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6091020" y="4111421"/>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Zone Fumeur&quot; - Images et vidéos libres de droits | Adobe Stock">
            <a:extLst>
              <a:ext uri="{FF2B5EF4-FFF2-40B4-BE49-F238E27FC236}">
                <a16:creationId xmlns:a16="http://schemas.microsoft.com/office/drawing/2014/main" id="{3BBAF114-FD76-81CB-4A21-352F4EB83AE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5202684" y="3754118"/>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Zone Fumeur&quot; - Images et vidéos libres de droits | Adobe Stock">
            <a:extLst>
              <a:ext uri="{FF2B5EF4-FFF2-40B4-BE49-F238E27FC236}">
                <a16:creationId xmlns:a16="http://schemas.microsoft.com/office/drawing/2014/main" id="{2AD8D362-024E-2E42-49CC-2A48495753A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4554612" y="3473397"/>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Zone Fumeur&quot; - Images et vidéos libres de droits | Adobe Stock">
            <a:extLst>
              <a:ext uri="{FF2B5EF4-FFF2-40B4-BE49-F238E27FC236}">
                <a16:creationId xmlns:a16="http://schemas.microsoft.com/office/drawing/2014/main" id="{990E7A70-9105-2BAA-3D60-A257D16FDC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3978548" y="328137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Zone Fumeur&quot; - Images et vidéos libres de droits | Adobe Stock">
            <a:extLst>
              <a:ext uri="{FF2B5EF4-FFF2-40B4-BE49-F238E27FC236}">
                <a16:creationId xmlns:a16="http://schemas.microsoft.com/office/drawing/2014/main" id="{A01036AC-86B7-3B80-35C2-D73618E0362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3818324" y="2988543"/>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Zone Fumeur&quot; - Images et vidéos libres de droits | Adobe Stock">
            <a:extLst>
              <a:ext uri="{FF2B5EF4-FFF2-40B4-BE49-F238E27FC236}">
                <a16:creationId xmlns:a16="http://schemas.microsoft.com/office/drawing/2014/main" id="{4859EBE5-0BE5-EA5C-9F70-69E31A403B1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7578948" y="6948983"/>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Zone Fumeur&quot; - Images et vidéos libres de droits | Adobe Stock">
            <a:extLst>
              <a:ext uri="{FF2B5EF4-FFF2-40B4-BE49-F238E27FC236}">
                <a16:creationId xmlns:a16="http://schemas.microsoft.com/office/drawing/2014/main" id="{81BCB74B-507B-CBF4-5E34-7CF0BB27928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4610412" y="5220791"/>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Zone Fumeur&quot; - Images et vidéos libres de droits | Adobe Stock">
            <a:extLst>
              <a:ext uri="{FF2B5EF4-FFF2-40B4-BE49-F238E27FC236}">
                <a16:creationId xmlns:a16="http://schemas.microsoft.com/office/drawing/2014/main" id="{4FB617E0-D3BF-E5DF-29C1-61EBF43E7B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3402484" y="4378825"/>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Zone Fumeur&quot; - Images et vidéos libres de droits | Adobe Stock">
            <a:extLst>
              <a:ext uri="{FF2B5EF4-FFF2-40B4-BE49-F238E27FC236}">
                <a16:creationId xmlns:a16="http://schemas.microsoft.com/office/drawing/2014/main" id="{CD651B5B-906C-7207-7383-504F090DDC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10243244" y="7257670"/>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Zone Fumeur&quot; - Images et vidéos libres de droits | Adobe Stock">
            <a:extLst>
              <a:ext uri="{FF2B5EF4-FFF2-40B4-BE49-F238E27FC236}">
                <a16:creationId xmlns:a16="http://schemas.microsoft.com/office/drawing/2014/main" id="{5FE8B20C-4345-27E6-4B79-6E6E6505E41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00" t="5925" r="8000" b="26876"/>
          <a:stretch>
            <a:fillRect/>
          </a:stretch>
        </p:blipFill>
        <p:spPr bwMode="auto">
          <a:xfrm>
            <a:off x="4266580" y="3754117"/>
            <a:ext cx="144016" cy="153617"/>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exte 4">
            <a:extLst>
              <a:ext uri="{FF2B5EF4-FFF2-40B4-BE49-F238E27FC236}">
                <a16:creationId xmlns:a16="http://schemas.microsoft.com/office/drawing/2014/main" id="{521992D5-C470-2528-28B9-7E9FC49B559F}"/>
              </a:ext>
            </a:extLst>
          </p:cNvPr>
          <p:cNvSpPr txBox="1">
            <a:spLocks/>
          </p:cNvSpPr>
          <p:nvPr/>
        </p:nvSpPr>
        <p:spPr bwMode="auto">
          <a:xfrm>
            <a:off x="882204" y="817419"/>
            <a:ext cx="7954812" cy="3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lgn="l" defTabSz="993775" rtl="0" eaLnBrk="1" fontAlgn="base" hangingPunct="1">
              <a:spcBef>
                <a:spcPct val="20000"/>
              </a:spcBef>
              <a:spcAft>
                <a:spcPct val="0"/>
              </a:spcAft>
              <a:buClr>
                <a:srgbClr val="131313"/>
              </a:buClr>
              <a:buNone/>
              <a:defRPr sz="2000" b="1">
                <a:solidFill>
                  <a:srgbClr val="131313"/>
                </a:solidFill>
                <a:latin typeface="Arial" charset="0"/>
                <a:ea typeface="+mn-ea"/>
                <a:cs typeface="+mn-cs"/>
              </a:defRPr>
            </a:lvl1pPr>
            <a:lvl2pPr marL="457200" indent="0" algn="l" defTabSz="993775" rtl="0" eaLnBrk="1" fontAlgn="base" hangingPunct="1">
              <a:spcBef>
                <a:spcPct val="20000"/>
              </a:spcBef>
              <a:spcAft>
                <a:spcPct val="0"/>
              </a:spcAft>
              <a:buClr>
                <a:srgbClr val="131313"/>
              </a:buClr>
              <a:buNone/>
              <a:defRPr sz="1800">
                <a:solidFill>
                  <a:srgbClr val="131313"/>
                </a:solidFill>
                <a:latin typeface="Arial" charset="0"/>
                <a:ea typeface="+mn-ea"/>
                <a:cs typeface="+mn-cs"/>
              </a:defRPr>
            </a:lvl2pPr>
            <a:lvl3pPr marL="914400" indent="0" algn="l" defTabSz="993775" rtl="0" eaLnBrk="1" fontAlgn="base" hangingPunct="1">
              <a:spcBef>
                <a:spcPct val="20000"/>
              </a:spcBef>
              <a:spcAft>
                <a:spcPct val="0"/>
              </a:spcAft>
              <a:buClr>
                <a:srgbClr val="000000"/>
              </a:buClr>
              <a:buNone/>
              <a:defRPr sz="1600">
                <a:solidFill>
                  <a:srgbClr val="131313"/>
                </a:solidFill>
                <a:latin typeface="Arial" charset="0"/>
                <a:ea typeface="+mn-ea"/>
                <a:cs typeface="+mn-cs"/>
              </a:defRPr>
            </a:lvl3pPr>
            <a:lvl4pPr marL="13716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4pPr>
            <a:lvl5pPr marL="18288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5pPr>
            <a:lvl6pPr marL="2286000" indent="0" algn="l" defTabSz="736600" rtl="0" eaLnBrk="1" fontAlgn="base" hangingPunct="1">
              <a:spcBef>
                <a:spcPct val="20000"/>
              </a:spcBef>
              <a:spcAft>
                <a:spcPct val="0"/>
              </a:spcAft>
              <a:buNone/>
              <a:defRPr sz="1400">
                <a:solidFill>
                  <a:schemeClr val="tx1"/>
                </a:solidFill>
                <a:latin typeface="+mn-lt"/>
                <a:ea typeface="+mn-ea"/>
                <a:cs typeface="+mn-cs"/>
              </a:defRPr>
            </a:lvl6pPr>
            <a:lvl7pPr marL="2743200" indent="0" algn="l" defTabSz="736600" rtl="0" eaLnBrk="1" fontAlgn="base" hangingPunct="1">
              <a:spcBef>
                <a:spcPct val="20000"/>
              </a:spcBef>
              <a:spcAft>
                <a:spcPct val="0"/>
              </a:spcAft>
              <a:buNone/>
              <a:defRPr sz="1400">
                <a:solidFill>
                  <a:schemeClr val="tx1"/>
                </a:solidFill>
                <a:latin typeface="+mn-lt"/>
                <a:ea typeface="+mn-ea"/>
                <a:cs typeface="+mn-cs"/>
              </a:defRPr>
            </a:lvl7pPr>
            <a:lvl8pPr marL="3200400" indent="0" algn="l" defTabSz="736600" rtl="0" eaLnBrk="1" fontAlgn="base" hangingPunct="1">
              <a:spcBef>
                <a:spcPct val="20000"/>
              </a:spcBef>
              <a:spcAft>
                <a:spcPct val="0"/>
              </a:spcAft>
              <a:buNone/>
              <a:defRPr sz="1400">
                <a:solidFill>
                  <a:schemeClr val="tx1"/>
                </a:solidFill>
                <a:latin typeface="+mn-lt"/>
                <a:ea typeface="+mn-ea"/>
                <a:cs typeface="+mn-cs"/>
              </a:defRPr>
            </a:lvl8pPr>
            <a:lvl9pPr marL="3657600" indent="0" algn="l" defTabSz="736600" rtl="0" eaLnBrk="1" fontAlgn="base" hangingPunct="1">
              <a:spcBef>
                <a:spcPct val="20000"/>
              </a:spcBef>
              <a:spcAft>
                <a:spcPct val="0"/>
              </a:spcAft>
              <a:buNone/>
              <a:defRPr sz="1400">
                <a:solidFill>
                  <a:schemeClr val="tx1"/>
                </a:solidFill>
                <a:latin typeface="+mn-lt"/>
                <a:ea typeface="+mn-ea"/>
                <a:cs typeface="+mn-cs"/>
              </a:defRPr>
            </a:lvl9pPr>
          </a:lstStyle>
          <a:p>
            <a:r>
              <a:rPr lang="en-US" sz="2400" kern="0" dirty="0">
                <a:latin typeface="Arial"/>
              </a:rPr>
              <a:t>Smoking areas</a:t>
            </a:r>
            <a:endParaRPr lang="fr-CH" sz="2400" kern="0" dirty="0"/>
          </a:p>
        </p:txBody>
      </p:sp>
      <p:sp>
        <p:nvSpPr>
          <p:cNvPr id="3" name="Rectangle 1">
            <a:extLst>
              <a:ext uri="{FF2B5EF4-FFF2-40B4-BE49-F238E27FC236}">
                <a16:creationId xmlns:a16="http://schemas.microsoft.com/office/drawing/2014/main" id="{E273ED46-7918-8A18-B4DE-5A63A8FB41E8}"/>
              </a:ext>
            </a:extLst>
          </p:cNvPr>
          <p:cNvSpPr>
            <a:spLocks noChangeArrowheads="1"/>
          </p:cNvSpPr>
          <p:nvPr/>
        </p:nvSpPr>
        <p:spPr bwMode="auto">
          <a:xfrm>
            <a:off x="1218730" y="1522509"/>
            <a:ext cx="94572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2400" b="1" i="0" u="none" strike="noStrike" cap="none" normalizeH="0" baseline="0" dirty="0">
                <a:ln>
                  <a:noFill/>
                </a:ln>
                <a:solidFill>
                  <a:srgbClr val="C00000"/>
                </a:solidFill>
                <a:effectLst/>
                <a:latin typeface="Arial" panose="020B0604020202020204" pitchFamily="34" charset="0"/>
              </a:rPr>
              <a:t>Smoking is strictly prohibited outside these areas</a:t>
            </a:r>
            <a:endParaRPr kumimoji="0" lang="fr-FR" altLang="fr-FR" sz="2400" b="1" i="0" u="none" strike="noStrike" cap="none" normalizeH="0" baseline="0" dirty="0">
              <a:ln>
                <a:noFill/>
              </a:ln>
              <a:solidFill>
                <a:srgbClr val="C00000"/>
              </a:solidFill>
              <a:effectLst/>
              <a:latin typeface="Arial" panose="020B0604020202020204" pitchFamily="34" charset="0"/>
            </a:endParaRPr>
          </a:p>
        </p:txBody>
      </p:sp>
      <p:pic>
        <p:nvPicPr>
          <p:cNvPr id="6" name="Image 5">
            <a:extLst>
              <a:ext uri="{FF2B5EF4-FFF2-40B4-BE49-F238E27FC236}">
                <a16:creationId xmlns:a16="http://schemas.microsoft.com/office/drawing/2014/main" id="{FB3566EA-7A9F-B39A-569A-CFBE8D6EE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086" y="4788743"/>
            <a:ext cx="2744140" cy="2546213"/>
          </a:xfrm>
          <a:prstGeom prst="rect">
            <a:avLst/>
          </a:prstGeom>
        </p:spPr>
      </p:pic>
    </p:spTree>
    <p:extLst>
      <p:ext uri="{BB962C8B-B14F-4D97-AF65-F5344CB8AC3E}">
        <p14:creationId xmlns:p14="http://schemas.microsoft.com/office/powerpoint/2010/main" val="3918205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E202DD5-8BD1-035D-9850-E7ADA27B1E55}"/>
              </a:ext>
            </a:extLst>
          </p:cNvPr>
          <p:cNvPicPr>
            <a:picLocks noChangeAspect="1"/>
          </p:cNvPicPr>
          <p:nvPr/>
        </p:nvPicPr>
        <p:blipFill>
          <a:blip r:embed="rId2"/>
          <a:stretch>
            <a:fillRect/>
          </a:stretch>
        </p:blipFill>
        <p:spPr>
          <a:xfrm>
            <a:off x="5202684" y="1953344"/>
            <a:ext cx="4536504" cy="4774918"/>
          </a:xfrm>
          <a:prstGeom prst="rect">
            <a:avLst/>
          </a:prstGeom>
        </p:spPr>
      </p:pic>
      <p:pic>
        <p:nvPicPr>
          <p:cNvPr id="24" name="Image 23">
            <a:extLst>
              <a:ext uri="{FF2B5EF4-FFF2-40B4-BE49-F238E27FC236}">
                <a16:creationId xmlns:a16="http://schemas.microsoft.com/office/drawing/2014/main" id="{6BC8914F-18CA-E2F1-476A-E18D2867C81D}"/>
              </a:ext>
            </a:extLst>
          </p:cNvPr>
          <p:cNvPicPr>
            <a:picLocks noChangeAspect="1"/>
          </p:cNvPicPr>
          <p:nvPr/>
        </p:nvPicPr>
        <p:blipFill>
          <a:blip r:embed="rId3"/>
          <a:stretch>
            <a:fillRect/>
          </a:stretch>
        </p:blipFill>
        <p:spPr>
          <a:xfrm>
            <a:off x="738188" y="1980431"/>
            <a:ext cx="3312368" cy="4700233"/>
          </a:xfrm>
          <a:prstGeom prst="rect">
            <a:avLst/>
          </a:prstGeom>
        </p:spPr>
      </p:pic>
      <p:pic>
        <p:nvPicPr>
          <p:cNvPr id="4" name="Picture 2" descr="Zone Fumeur&quot; - Images et vidéos libres de droits | Adobe Stock">
            <a:extLst>
              <a:ext uri="{FF2B5EF4-FFF2-40B4-BE49-F238E27FC236}">
                <a16:creationId xmlns:a16="http://schemas.microsoft.com/office/drawing/2014/main" id="{CD5564AE-2839-E1E6-1E82-FE0B92196C0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00" t="5925" r="8000" b="26876"/>
          <a:stretch>
            <a:fillRect/>
          </a:stretch>
        </p:blipFill>
        <p:spPr bwMode="auto">
          <a:xfrm>
            <a:off x="1890316" y="4176930"/>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Zone Fumeur&quot; - Images et vidéos libres de droits | Adobe Stock">
            <a:extLst>
              <a:ext uri="{FF2B5EF4-FFF2-40B4-BE49-F238E27FC236}">
                <a16:creationId xmlns:a16="http://schemas.microsoft.com/office/drawing/2014/main" id="{A9E42C45-0FBE-84A3-6B21-26068A70768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00" t="5925" r="8000" b="26876"/>
          <a:stretch>
            <a:fillRect/>
          </a:stretch>
        </p:blipFill>
        <p:spPr bwMode="auto">
          <a:xfrm>
            <a:off x="2322364" y="4644727"/>
            <a:ext cx="144016" cy="1536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one Fumeur&quot; - Images et vidéos libres de droits | Adobe Stock">
            <a:extLst>
              <a:ext uri="{FF2B5EF4-FFF2-40B4-BE49-F238E27FC236}">
                <a16:creationId xmlns:a16="http://schemas.microsoft.com/office/drawing/2014/main" id="{218B03E8-9AA2-6B01-8CE9-5F328DCDC67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00" t="5925" r="8000" b="26876"/>
          <a:stretch>
            <a:fillRect/>
          </a:stretch>
        </p:blipFill>
        <p:spPr bwMode="auto">
          <a:xfrm>
            <a:off x="6642844" y="3995693"/>
            <a:ext cx="144016" cy="153617"/>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4">
            <a:extLst>
              <a:ext uri="{FF2B5EF4-FFF2-40B4-BE49-F238E27FC236}">
                <a16:creationId xmlns:a16="http://schemas.microsoft.com/office/drawing/2014/main" id="{C9450D39-579C-37AC-B917-B0C1CF620A56}"/>
              </a:ext>
            </a:extLst>
          </p:cNvPr>
          <p:cNvSpPr txBox="1">
            <a:spLocks/>
          </p:cNvSpPr>
          <p:nvPr/>
        </p:nvSpPr>
        <p:spPr bwMode="auto">
          <a:xfrm>
            <a:off x="882204" y="817419"/>
            <a:ext cx="7954812" cy="3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lgn="l" defTabSz="993775" rtl="0" eaLnBrk="1" fontAlgn="base" hangingPunct="1">
              <a:spcBef>
                <a:spcPct val="20000"/>
              </a:spcBef>
              <a:spcAft>
                <a:spcPct val="0"/>
              </a:spcAft>
              <a:buClr>
                <a:srgbClr val="131313"/>
              </a:buClr>
              <a:buNone/>
              <a:defRPr sz="2000" b="1">
                <a:solidFill>
                  <a:srgbClr val="131313"/>
                </a:solidFill>
                <a:latin typeface="Arial" charset="0"/>
                <a:ea typeface="+mn-ea"/>
                <a:cs typeface="+mn-cs"/>
              </a:defRPr>
            </a:lvl1pPr>
            <a:lvl2pPr marL="457200" indent="0" algn="l" defTabSz="993775" rtl="0" eaLnBrk="1" fontAlgn="base" hangingPunct="1">
              <a:spcBef>
                <a:spcPct val="20000"/>
              </a:spcBef>
              <a:spcAft>
                <a:spcPct val="0"/>
              </a:spcAft>
              <a:buClr>
                <a:srgbClr val="131313"/>
              </a:buClr>
              <a:buNone/>
              <a:defRPr sz="1800">
                <a:solidFill>
                  <a:srgbClr val="131313"/>
                </a:solidFill>
                <a:latin typeface="Arial" charset="0"/>
                <a:ea typeface="+mn-ea"/>
                <a:cs typeface="+mn-cs"/>
              </a:defRPr>
            </a:lvl2pPr>
            <a:lvl3pPr marL="914400" indent="0" algn="l" defTabSz="993775" rtl="0" eaLnBrk="1" fontAlgn="base" hangingPunct="1">
              <a:spcBef>
                <a:spcPct val="20000"/>
              </a:spcBef>
              <a:spcAft>
                <a:spcPct val="0"/>
              </a:spcAft>
              <a:buClr>
                <a:srgbClr val="000000"/>
              </a:buClr>
              <a:buNone/>
              <a:defRPr sz="1600">
                <a:solidFill>
                  <a:srgbClr val="131313"/>
                </a:solidFill>
                <a:latin typeface="Arial" charset="0"/>
                <a:ea typeface="+mn-ea"/>
                <a:cs typeface="+mn-cs"/>
              </a:defRPr>
            </a:lvl3pPr>
            <a:lvl4pPr marL="13716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4pPr>
            <a:lvl5pPr marL="18288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5pPr>
            <a:lvl6pPr marL="2286000" indent="0" algn="l" defTabSz="736600" rtl="0" eaLnBrk="1" fontAlgn="base" hangingPunct="1">
              <a:spcBef>
                <a:spcPct val="20000"/>
              </a:spcBef>
              <a:spcAft>
                <a:spcPct val="0"/>
              </a:spcAft>
              <a:buNone/>
              <a:defRPr sz="1400">
                <a:solidFill>
                  <a:schemeClr val="tx1"/>
                </a:solidFill>
                <a:latin typeface="+mn-lt"/>
                <a:ea typeface="+mn-ea"/>
                <a:cs typeface="+mn-cs"/>
              </a:defRPr>
            </a:lvl6pPr>
            <a:lvl7pPr marL="2743200" indent="0" algn="l" defTabSz="736600" rtl="0" eaLnBrk="1" fontAlgn="base" hangingPunct="1">
              <a:spcBef>
                <a:spcPct val="20000"/>
              </a:spcBef>
              <a:spcAft>
                <a:spcPct val="0"/>
              </a:spcAft>
              <a:buNone/>
              <a:defRPr sz="1400">
                <a:solidFill>
                  <a:schemeClr val="tx1"/>
                </a:solidFill>
                <a:latin typeface="+mn-lt"/>
                <a:ea typeface="+mn-ea"/>
                <a:cs typeface="+mn-cs"/>
              </a:defRPr>
            </a:lvl7pPr>
            <a:lvl8pPr marL="3200400" indent="0" algn="l" defTabSz="736600" rtl="0" eaLnBrk="1" fontAlgn="base" hangingPunct="1">
              <a:spcBef>
                <a:spcPct val="20000"/>
              </a:spcBef>
              <a:spcAft>
                <a:spcPct val="0"/>
              </a:spcAft>
              <a:buNone/>
              <a:defRPr sz="1400">
                <a:solidFill>
                  <a:schemeClr val="tx1"/>
                </a:solidFill>
                <a:latin typeface="+mn-lt"/>
                <a:ea typeface="+mn-ea"/>
                <a:cs typeface="+mn-cs"/>
              </a:defRPr>
            </a:lvl8pPr>
            <a:lvl9pPr marL="3657600" indent="0" algn="l" defTabSz="736600" rtl="0" eaLnBrk="1" fontAlgn="base" hangingPunct="1">
              <a:spcBef>
                <a:spcPct val="20000"/>
              </a:spcBef>
              <a:spcAft>
                <a:spcPct val="0"/>
              </a:spcAft>
              <a:buNone/>
              <a:defRPr sz="1400">
                <a:solidFill>
                  <a:schemeClr val="tx1"/>
                </a:solidFill>
                <a:latin typeface="+mn-lt"/>
                <a:ea typeface="+mn-ea"/>
                <a:cs typeface="+mn-cs"/>
              </a:defRPr>
            </a:lvl9pPr>
          </a:lstStyle>
          <a:p>
            <a:r>
              <a:rPr lang="en-US" sz="2400" kern="0" dirty="0">
                <a:latin typeface="Arial"/>
              </a:rPr>
              <a:t>Smoking areas</a:t>
            </a:r>
            <a:endParaRPr lang="fr-CH" sz="2400" kern="0" dirty="0"/>
          </a:p>
        </p:txBody>
      </p:sp>
      <p:sp>
        <p:nvSpPr>
          <p:cNvPr id="9" name="Espace réservé du texte 4">
            <a:extLst>
              <a:ext uri="{FF2B5EF4-FFF2-40B4-BE49-F238E27FC236}">
                <a16:creationId xmlns:a16="http://schemas.microsoft.com/office/drawing/2014/main" id="{EC2B22E3-351D-1104-3493-9B2CAA76A8F1}"/>
              </a:ext>
            </a:extLst>
          </p:cNvPr>
          <p:cNvSpPr txBox="1">
            <a:spLocks/>
          </p:cNvSpPr>
          <p:nvPr/>
        </p:nvSpPr>
        <p:spPr bwMode="auto">
          <a:xfrm>
            <a:off x="738188" y="1593051"/>
            <a:ext cx="1728192" cy="3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lgn="l" defTabSz="993775" rtl="0" eaLnBrk="1" fontAlgn="base" hangingPunct="1">
              <a:spcBef>
                <a:spcPct val="20000"/>
              </a:spcBef>
              <a:spcAft>
                <a:spcPct val="0"/>
              </a:spcAft>
              <a:buClr>
                <a:srgbClr val="131313"/>
              </a:buClr>
              <a:buNone/>
              <a:defRPr sz="2000" b="1">
                <a:solidFill>
                  <a:srgbClr val="131313"/>
                </a:solidFill>
                <a:latin typeface="Arial" charset="0"/>
                <a:ea typeface="+mn-ea"/>
                <a:cs typeface="+mn-cs"/>
              </a:defRPr>
            </a:lvl1pPr>
            <a:lvl2pPr marL="457200" indent="0" algn="l" defTabSz="993775" rtl="0" eaLnBrk="1" fontAlgn="base" hangingPunct="1">
              <a:spcBef>
                <a:spcPct val="20000"/>
              </a:spcBef>
              <a:spcAft>
                <a:spcPct val="0"/>
              </a:spcAft>
              <a:buClr>
                <a:srgbClr val="131313"/>
              </a:buClr>
              <a:buNone/>
              <a:defRPr sz="1800">
                <a:solidFill>
                  <a:srgbClr val="131313"/>
                </a:solidFill>
                <a:latin typeface="Arial" charset="0"/>
                <a:ea typeface="+mn-ea"/>
                <a:cs typeface="+mn-cs"/>
              </a:defRPr>
            </a:lvl2pPr>
            <a:lvl3pPr marL="914400" indent="0" algn="l" defTabSz="993775" rtl="0" eaLnBrk="1" fontAlgn="base" hangingPunct="1">
              <a:spcBef>
                <a:spcPct val="20000"/>
              </a:spcBef>
              <a:spcAft>
                <a:spcPct val="0"/>
              </a:spcAft>
              <a:buClr>
                <a:srgbClr val="000000"/>
              </a:buClr>
              <a:buNone/>
              <a:defRPr sz="1600">
                <a:solidFill>
                  <a:srgbClr val="131313"/>
                </a:solidFill>
                <a:latin typeface="Arial" charset="0"/>
                <a:ea typeface="+mn-ea"/>
                <a:cs typeface="+mn-cs"/>
              </a:defRPr>
            </a:lvl3pPr>
            <a:lvl4pPr marL="13716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4pPr>
            <a:lvl5pPr marL="18288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5pPr>
            <a:lvl6pPr marL="2286000" indent="0" algn="l" defTabSz="736600" rtl="0" eaLnBrk="1" fontAlgn="base" hangingPunct="1">
              <a:spcBef>
                <a:spcPct val="20000"/>
              </a:spcBef>
              <a:spcAft>
                <a:spcPct val="0"/>
              </a:spcAft>
              <a:buNone/>
              <a:defRPr sz="1400">
                <a:solidFill>
                  <a:schemeClr val="tx1"/>
                </a:solidFill>
                <a:latin typeface="+mn-lt"/>
                <a:ea typeface="+mn-ea"/>
                <a:cs typeface="+mn-cs"/>
              </a:defRPr>
            </a:lvl6pPr>
            <a:lvl7pPr marL="2743200" indent="0" algn="l" defTabSz="736600" rtl="0" eaLnBrk="1" fontAlgn="base" hangingPunct="1">
              <a:spcBef>
                <a:spcPct val="20000"/>
              </a:spcBef>
              <a:spcAft>
                <a:spcPct val="0"/>
              </a:spcAft>
              <a:buNone/>
              <a:defRPr sz="1400">
                <a:solidFill>
                  <a:schemeClr val="tx1"/>
                </a:solidFill>
                <a:latin typeface="+mn-lt"/>
                <a:ea typeface="+mn-ea"/>
                <a:cs typeface="+mn-cs"/>
              </a:defRPr>
            </a:lvl7pPr>
            <a:lvl8pPr marL="3200400" indent="0" algn="l" defTabSz="736600" rtl="0" eaLnBrk="1" fontAlgn="base" hangingPunct="1">
              <a:spcBef>
                <a:spcPct val="20000"/>
              </a:spcBef>
              <a:spcAft>
                <a:spcPct val="0"/>
              </a:spcAft>
              <a:buNone/>
              <a:defRPr sz="1400">
                <a:solidFill>
                  <a:schemeClr val="tx1"/>
                </a:solidFill>
                <a:latin typeface="+mn-lt"/>
                <a:ea typeface="+mn-ea"/>
                <a:cs typeface="+mn-cs"/>
              </a:defRPr>
            </a:lvl8pPr>
            <a:lvl9pPr marL="3657600" indent="0" algn="l" defTabSz="736600" rtl="0" eaLnBrk="1" fontAlgn="base" hangingPunct="1">
              <a:spcBef>
                <a:spcPct val="20000"/>
              </a:spcBef>
              <a:spcAft>
                <a:spcPct val="0"/>
              </a:spcAft>
              <a:buNone/>
              <a:defRPr sz="1400">
                <a:solidFill>
                  <a:schemeClr val="tx1"/>
                </a:solidFill>
                <a:latin typeface="+mn-lt"/>
                <a:ea typeface="+mn-ea"/>
                <a:cs typeface="+mn-cs"/>
              </a:defRPr>
            </a:lvl9pPr>
          </a:lstStyle>
          <a:p>
            <a:r>
              <a:rPr lang="fr-CH" sz="2400" kern="0" dirty="0" err="1">
                <a:latin typeface="Arial"/>
              </a:rPr>
              <a:t>Charuque</a:t>
            </a:r>
            <a:endParaRPr lang="fr-CH" sz="2400" kern="0" dirty="0"/>
          </a:p>
        </p:txBody>
      </p:sp>
      <p:sp>
        <p:nvSpPr>
          <p:cNvPr id="10" name="Espace réservé du texte 4">
            <a:extLst>
              <a:ext uri="{FF2B5EF4-FFF2-40B4-BE49-F238E27FC236}">
                <a16:creationId xmlns:a16="http://schemas.microsoft.com/office/drawing/2014/main" id="{DD8C86D3-5134-5B17-AB92-C8AAA2647C49}"/>
              </a:ext>
            </a:extLst>
          </p:cNvPr>
          <p:cNvSpPr txBox="1">
            <a:spLocks/>
          </p:cNvSpPr>
          <p:nvPr/>
        </p:nvSpPr>
        <p:spPr bwMode="auto">
          <a:xfrm>
            <a:off x="5202684" y="1593051"/>
            <a:ext cx="3960440" cy="331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marL="0" indent="0" algn="l" defTabSz="993775" rtl="0" eaLnBrk="1" fontAlgn="base" hangingPunct="1">
              <a:spcBef>
                <a:spcPct val="20000"/>
              </a:spcBef>
              <a:spcAft>
                <a:spcPct val="0"/>
              </a:spcAft>
              <a:buClr>
                <a:srgbClr val="131313"/>
              </a:buClr>
              <a:buNone/>
              <a:defRPr sz="2000" b="1">
                <a:solidFill>
                  <a:srgbClr val="131313"/>
                </a:solidFill>
                <a:latin typeface="Arial" charset="0"/>
                <a:ea typeface="+mn-ea"/>
                <a:cs typeface="+mn-cs"/>
              </a:defRPr>
            </a:lvl1pPr>
            <a:lvl2pPr marL="457200" indent="0" algn="l" defTabSz="993775" rtl="0" eaLnBrk="1" fontAlgn="base" hangingPunct="1">
              <a:spcBef>
                <a:spcPct val="20000"/>
              </a:spcBef>
              <a:spcAft>
                <a:spcPct val="0"/>
              </a:spcAft>
              <a:buClr>
                <a:srgbClr val="131313"/>
              </a:buClr>
              <a:buNone/>
              <a:defRPr sz="1800">
                <a:solidFill>
                  <a:srgbClr val="131313"/>
                </a:solidFill>
                <a:latin typeface="Arial" charset="0"/>
                <a:ea typeface="+mn-ea"/>
                <a:cs typeface="+mn-cs"/>
              </a:defRPr>
            </a:lvl2pPr>
            <a:lvl3pPr marL="914400" indent="0" algn="l" defTabSz="993775" rtl="0" eaLnBrk="1" fontAlgn="base" hangingPunct="1">
              <a:spcBef>
                <a:spcPct val="20000"/>
              </a:spcBef>
              <a:spcAft>
                <a:spcPct val="0"/>
              </a:spcAft>
              <a:buClr>
                <a:srgbClr val="000000"/>
              </a:buClr>
              <a:buNone/>
              <a:defRPr sz="1600">
                <a:solidFill>
                  <a:srgbClr val="131313"/>
                </a:solidFill>
                <a:latin typeface="Arial" charset="0"/>
                <a:ea typeface="+mn-ea"/>
                <a:cs typeface="+mn-cs"/>
              </a:defRPr>
            </a:lvl3pPr>
            <a:lvl4pPr marL="13716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4pPr>
            <a:lvl5pPr marL="1828800" indent="0" algn="l" defTabSz="993775" rtl="0" eaLnBrk="1" fontAlgn="base" hangingPunct="1">
              <a:spcBef>
                <a:spcPct val="20000"/>
              </a:spcBef>
              <a:spcAft>
                <a:spcPct val="0"/>
              </a:spcAft>
              <a:buClr>
                <a:srgbClr val="000000"/>
              </a:buClr>
              <a:buNone/>
              <a:defRPr sz="1400">
                <a:solidFill>
                  <a:srgbClr val="131313"/>
                </a:solidFill>
                <a:latin typeface="Arial" charset="0"/>
                <a:ea typeface="+mn-ea"/>
                <a:cs typeface="+mn-cs"/>
              </a:defRPr>
            </a:lvl5pPr>
            <a:lvl6pPr marL="2286000" indent="0" algn="l" defTabSz="736600" rtl="0" eaLnBrk="1" fontAlgn="base" hangingPunct="1">
              <a:spcBef>
                <a:spcPct val="20000"/>
              </a:spcBef>
              <a:spcAft>
                <a:spcPct val="0"/>
              </a:spcAft>
              <a:buNone/>
              <a:defRPr sz="1400">
                <a:solidFill>
                  <a:schemeClr val="tx1"/>
                </a:solidFill>
                <a:latin typeface="+mn-lt"/>
                <a:ea typeface="+mn-ea"/>
                <a:cs typeface="+mn-cs"/>
              </a:defRPr>
            </a:lvl6pPr>
            <a:lvl7pPr marL="2743200" indent="0" algn="l" defTabSz="736600" rtl="0" eaLnBrk="1" fontAlgn="base" hangingPunct="1">
              <a:spcBef>
                <a:spcPct val="20000"/>
              </a:spcBef>
              <a:spcAft>
                <a:spcPct val="0"/>
              </a:spcAft>
              <a:buNone/>
              <a:defRPr sz="1400">
                <a:solidFill>
                  <a:schemeClr val="tx1"/>
                </a:solidFill>
                <a:latin typeface="+mn-lt"/>
                <a:ea typeface="+mn-ea"/>
                <a:cs typeface="+mn-cs"/>
              </a:defRPr>
            </a:lvl7pPr>
            <a:lvl8pPr marL="3200400" indent="0" algn="l" defTabSz="736600" rtl="0" eaLnBrk="1" fontAlgn="base" hangingPunct="1">
              <a:spcBef>
                <a:spcPct val="20000"/>
              </a:spcBef>
              <a:spcAft>
                <a:spcPct val="0"/>
              </a:spcAft>
              <a:buNone/>
              <a:defRPr sz="1400">
                <a:solidFill>
                  <a:schemeClr val="tx1"/>
                </a:solidFill>
                <a:latin typeface="+mn-lt"/>
                <a:ea typeface="+mn-ea"/>
                <a:cs typeface="+mn-cs"/>
              </a:defRPr>
            </a:lvl8pPr>
            <a:lvl9pPr marL="3657600" indent="0" algn="l" defTabSz="736600" rtl="0" eaLnBrk="1" fontAlgn="base" hangingPunct="1">
              <a:spcBef>
                <a:spcPct val="20000"/>
              </a:spcBef>
              <a:spcAft>
                <a:spcPct val="0"/>
              </a:spcAft>
              <a:buNone/>
              <a:defRPr sz="1400">
                <a:solidFill>
                  <a:schemeClr val="tx1"/>
                </a:solidFill>
                <a:latin typeface="+mn-lt"/>
                <a:ea typeface="+mn-ea"/>
                <a:cs typeface="+mn-cs"/>
              </a:defRPr>
            </a:lvl9pPr>
          </a:lstStyle>
          <a:p>
            <a:r>
              <a:rPr lang="fr-CH" sz="2400" kern="0" dirty="0" err="1">
                <a:latin typeface="Arial"/>
              </a:rPr>
              <a:t>Tscharner</a:t>
            </a:r>
            <a:r>
              <a:rPr lang="fr-CH" sz="2400" kern="0" dirty="0">
                <a:latin typeface="Arial"/>
              </a:rPr>
              <a:t> </a:t>
            </a:r>
            <a:r>
              <a:rPr lang="fr-CH" sz="2400" kern="0" dirty="0" err="1">
                <a:latin typeface="Arial"/>
              </a:rPr>
              <a:t>Quarry</a:t>
            </a:r>
            <a:endParaRPr lang="fr-CH" sz="2400" kern="0" dirty="0">
              <a:latin typeface="Arial"/>
            </a:endParaRPr>
          </a:p>
        </p:txBody>
      </p:sp>
      <p:sp>
        <p:nvSpPr>
          <p:cNvPr id="2" name="Rectangle 1">
            <a:extLst>
              <a:ext uri="{FF2B5EF4-FFF2-40B4-BE49-F238E27FC236}">
                <a16:creationId xmlns:a16="http://schemas.microsoft.com/office/drawing/2014/main" id="{2D233A2C-EB23-6F0D-26E1-5E3BCAA0458D}"/>
              </a:ext>
            </a:extLst>
          </p:cNvPr>
          <p:cNvSpPr>
            <a:spLocks noChangeArrowheads="1"/>
          </p:cNvSpPr>
          <p:nvPr/>
        </p:nvSpPr>
        <p:spPr bwMode="auto">
          <a:xfrm>
            <a:off x="1986211" y="6813606"/>
            <a:ext cx="94572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fr-FR" sz="2400" b="1" i="0" u="none" strike="noStrike" cap="none" normalizeH="0" baseline="0" dirty="0">
                <a:ln>
                  <a:noFill/>
                </a:ln>
                <a:solidFill>
                  <a:srgbClr val="C00000"/>
                </a:solidFill>
                <a:effectLst/>
                <a:latin typeface="Arial" panose="020B0604020202020204" pitchFamily="34" charset="0"/>
              </a:rPr>
              <a:t>Smoking is strictly prohibited outside these areas</a:t>
            </a:r>
            <a:endParaRPr kumimoji="0" lang="fr-FR" altLang="fr-FR" sz="2400" b="1" i="0" u="none" strike="noStrike" cap="none" normalizeH="0" baseline="0" dirty="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3387326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en-US" sz="3400" dirty="0"/>
              <a:t>What to do in case of an accident?</a:t>
            </a:r>
            <a:endParaRPr lang="fr-FR" sz="3400" dirty="0"/>
          </a:p>
        </p:txBody>
      </p:sp>
      <p:sp>
        <p:nvSpPr>
          <p:cNvPr id="4" name="ZoneTexte 3">
            <a:extLst>
              <a:ext uri="{FF2B5EF4-FFF2-40B4-BE49-F238E27FC236}">
                <a16:creationId xmlns:a16="http://schemas.microsoft.com/office/drawing/2014/main" id="{657BFB08-47E8-42B3-9F7D-07B8813EA0D9}"/>
              </a:ext>
            </a:extLst>
          </p:cNvPr>
          <p:cNvSpPr txBox="1"/>
          <p:nvPr/>
        </p:nvSpPr>
        <p:spPr>
          <a:xfrm>
            <a:off x="2713584" y="1448117"/>
            <a:ext cx="7992888" cy="584775"/>
          </a:xfrm>
          <a:prstGeom prst="rect">
            <a:avLst/>
          </a:prstGeom>
          <a:noFill/>
        </p:spPr>
        <p:txBody>
          <a:bodyPr wrap="square" rtlCol="0">
            <a:spAutoFit/>
          </a:bodyPr>
          <a:lstStyle/>
          <a:p>
            <a:r>
              <a:rPr lang="en-US" sz="1600" dirty="0"/>
              <a:t>The emergency number is on the sticker you will be given when you arrive on site. You can also save it.</a:t>
            </a:r>
          </a:p>
        </p:txBody>
      </p:sp>
      <p:pic>
        <p:nvPicPr>
          <p:cNvPr id="5" name="Image 4">
            <a:extLst>
              <a:ext uri="{FF2B5EF4-FFF2-40B4-BE49-F238E27FC236}">
                <a16:creationId xmlns:a16="http://schemas.microsoft.com/office/drawing/2014/main" id="{39E84447-35C6-7A1B-65FD-2E726D04ADA0}"/>
              </a:ext>
            </a:extLst>
          </p:cNvPr>
          <p:cNvPicPr>
            <a:picLocks noChangeAspect="1"/>
          </p:cNvPicPr>
          <p:nvPr/>
        </p:nvPicPr>
        <p:blipFill>
          <a:blip r:embed="rId2"/>
          <a:stretch>
            <a:fillRect/>
          </a:stretch>
        </p:blipFill>
        <p:spPr>
          <a:xfrm>
            <a:off x="719138" y="2219304"/>
            <a:ext cx="9840577" cy="4873695"/>
          </a:xfrm>
          <a:prstGeom prst="rect">
            <a:avLst/>
          </a:prstGeom>
        </p:spPr>
      </p:pic>
    </p:spTree>
    <p:extLst>
      <p:ext uri="{BB962C8B-B14F-4D97-AF65-F5344CB8AC3E}">
        <p14:creationId xmlns:p14="http://schemas.microsoft.com/office/powerpoint/2010/main" val="2666148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540271"/>
            <a:ext cx="7702550" cy="864096"/>
          </a:xfrm>
        </p:spPr>
        <p:txBody>
          <a:bodyPr/>
          <a:lstStyle/>
          <a:p>
            <a:r>
              <a:rPr lang="fr-CH" sz="3400" dirty="0"/>
              <a:t>Evacuation plan</a:t>
            </a:r>
            <a:endParaRPr lang="fr-FR" sz="3400" dirty="0"/>
          </a:p>
        </p:txBody>
      </p:sp>
      <p:grpSp>
        <p:nvGrpSpPr>
          <p:cNvPr id="3" name="Groupe 2">
            <a:extLst>
              <a:ext uri="{FF2B5EF4-FFF2-40B4-BE49-F238E27FC236}">
                <a16:creationId xmlns:a16="http://schemas.microsoft.com/office/drawing/2014/main" id="{63119F0C-4D76-3141-567A-EB87EEE3E693}"/>
              </a:ext>
            </a:extLst>
          </p:cNvPr>
          <p:cNvGrpSpPr/>
          <p:nvPr/>
        </p:nvGrpSpPr>
        <p:grpSpPr>
          <a:xfrm>
            <a:off x="378148" y="1474762"/>
            <a:ext cx="9163294" cy="5330006"/>
            <a:chOff x="378148" y="1474762"/>
            <a:chExt cx="9163294" cy="5330006"/>
          </a:xfrm>
        </p:grpSpPr>
        <p:grpSp>
          <p:nvGrpSpPr>
            <p:cNvPr id="4" name="Groupe 3">
              <a:extLst>
                <a:ext uri="{FF2B5EF4-FFF2-40B4-BE49-F238E27FC236}">
                  <a16:creationId xmlns:a16="http://schemas.microsoft.com/office/drawing/2014/main" id="{C1A67841-CCED-3747-E840-319A8507B1E2}"/>
                </a:ext>
              </a:extLst>
            </p:cNvPr>
            <p:cNvGrpSpPr/>
            <p:nvPr/>
          </p:nvGrpSpPr>
          <p:grpSpPr>
            <a:xfrm>
              <a:off x="625188" y="1474762"/>
              <a:ext cx="8916254" cy="5330006"/>
              <a:chOff x="625188" y="1474762"/>
              <a:chExt cx="8916254" cy="5330006"/>
            </a:xfrm>
          </p:grpSpPr>
          <p:pic>
            <p:nvPicPr>
              <p:cNvPr id="6" name="Picture 6">
                <a:extLst>
                  <a:ext uri="{FF2B5EF4-FFF2-40B4-BE49-F238E27FC236}">
                    <a16:creationId xmlns:a16="http://schemas.microsoft.com/office/drawing/2014/main" id="{B60CFE15-D1B2-7ECE-3D33-6673958B0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64" y="1670793"/>
                <a:ext cx="8572500" cy="513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Oval 7">
                <a:extLst>
                  <a:ext uri="{FF2B5EF4-FFF2-40B4-BE49-F238E27FC236}">
                    <a16:creationId xmlns:a16="http://schemas.microsoft.com/office/drawing/2014/main" id="{C3F540CF-2DB9-4044-2C02-D0A3693DA88D}"/>
                  </a:ext>
                </a:extLst>
              </p:cNvPr>
              <p:cNvSpPr>
                <a:spLocks noChangeArrowheads="1"/>
              </p:cNvSpPr>
              <p:nvPr/>
            </p:nvSpPr>
            <p:spPr bwMode="auto">
              <a:xfrm>
                <a:off x="7719764" y="5055343"/>
                <a:ext cx="360363" cy="323850"/>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Oval 8">
                <a:extLst>
                  <a:ext uri="{FF2B5EF4-FFF2-40B4-BE49-F238E27FC236}">
                    <a16:creationId xmlns:a16="http://schemas.microsoft.com/office/drawing/2014/main" id="{BCFC1340-2F28-22F8-A2FD-9A0458E70827}"/>
                  </a:ext>
                </a:extLst>
              </p:cNvPr>
              <p:cNvSpPr>
                <a:spLocks noChangeArrowheads="1"/>
              </p:cNvSpPr>
              <p:nvPr/>
            </p:nvSpPr>
            <p:spPr bwMode="auto">
              <a:xfrm>
                <a:off x="8080127" y="5163293"/>
                <a:ext cx="360362" cy="323850"/>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 name="Oval 9">
                <a:extLst>
                  <a:ext uri="{FF2B5EF4-FFF2-40B4-BE49-F238E27FC236}">
                    <a16:creationId xmlns:a16="http://schemas.microsoft.com/office/drawing/2014/main" id="{BD523C6C-9D8F-80EF-4EE1-CD2342BE4D6C}"/>
                  </a:ext>
                </a:extLst>
              </p:cNvPr>
              <p:cNvSpPr>
                <a:spLocks noChangeArrowheads="1"/>
              </p:cNvSpPr>
              <p:nvPr/>
            </p:nvSpPr>
            <p:spPr bwMode="auto">
              <a:xfrm>
                <a:off x="8475414" y="5306168"/>
                <a:ext cx="252413" cy="252413"/>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Oval 10">
                <a:extLst>
                  <a:ext uri="{FF2B5EF4-FFF2-40B4-BE49-F238E27FC236}">
                    <a16:creationId xmlns:a16="http://schemas.microsoft.com/office/drawing/2014/main" id="{7AA7AFB9-27B5-0B43-35FF-667319BA09BB}"/>
                  </a:ext>
                </a:extLst>
              </p:cNvPr>
              <p:cNvSpPr>
                <a:spLocks noChangeArrowheads="1"/>
              </p:cNvSpPr>
              <p:nvPr/>
            </p:nvSpPr>
            <p:spPr bwMode="auto">
              <a:xfrm>
                <a:off x="8764339" y="5379193"/>
                <a:ext cx="252413" cy="252413"/>
              </a:xfrm>
              <a:prstGeom prst="ellipse">
                <a:avLst/>
              </a:prstGeom>
              <a:solidFill>
                <a:srgbClr val="808080"/>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1">
                <a:extLst>
                  <a:ext uri="{FF2B5EF4-FFF2-40B4-BE49-F238E27FC236}">
                    <a16:creationId xmlns:a16="http://schemas.microsoft.com/office/drawing/2014/main" id="{FE0C8B2A-DDD8-2D4D-FD7A-476725CDC273}"/>
                  </a:ext>
                </a:extLst>
              </p:cNvPr>
              <p:cNvSpPr>
                <a:spLocks noChangeArrowheads="1"/>
              </p:cNvSpPr>
              <p:nvPr/>
            </p:nvSpPr>
            <p:spPr bwMode="auto">
              <a:xfrm rot="1200000">
                <a:off x="9088189" y="5436343"/>
                <a:ext cx="73025" cy="122238"/>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2" name="Rectangle 12">
                <a:extLst>
                  <a:ext uri="{FF2B5EF4-FFF2-40B4-BE49-F238E27FC236}">
                    <a16:creationId xmlns:a16="http://schemas.microsoft.com/office/drawing/2014/main" id="{CC3149BF-78B7-B1D8-6FCB-1C2DE551F7FA}"/>
                  </a:ext>
                </a:extLst>
              </p:cNvPr>
              <p:cNvSpPr>
                <a:spLocks noChangeArrowheads="1"/>
              </p:cNvSpPr>
              <p:nvPr/>
            </p:nvSpPr>
            <p:spPr bwMode="auto">
              <a:xfrm rot="1260000">
                <a:off x="7861052" y="3185268"/>
                <a:ext cx="147637" cy="698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 name="Rectangle 13">
                <a:extLst>
                  <a:ext uri="{FF2B5EF4-FFF2-40B4-BE49-F238E27FC236}">
                    <a16:creationId xmlns:a16="http://schemas.microsoft.com/office/drawing/2014/main" id="{3FE04911-F160-411A-DC68-58C7B2E1F170}"/>
                  </a:ext>
                </a:extLst>
              </p:cNvPr>
              <p:cNvSpPr>
                <a:spLocks noChangeArrowheads="1"/>
              </p:cNvSpPr>
              <p:nvPr/>
            </p:nvSpPr>
            <p:spPr bwMode="auto">
              <a:xfrm rot="1200000">
                <a:off x="8151564" y="2823318"/>
                <a:ext cx="73025" cy="122238"/>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 name="Rectangle 14">
                <a:extLst>
                  <a:ext uri="{FF2B5EF4-FFF2-40B4-BE49-F238E27FC236}">
                    <a16:creationId xmlns:a16="http://schemas.microsoft.com/office/drawing/2014/main" id="{CD08F144-6EF7-8CC5-5178-CF857E45325D}"/>
                  </a:ext>
                </a:extLst>
              </p:cNvPr>
              <p:cNvSpPr>
                <a:spLocks noChangeArrowheads="1"/>
              </p:cNvSpPr>
              <p:nvPr/>
            </p:nvSpPr>
            <p:spPr bwMode="auto">
              <a:xfrm rot="1200000">
                <a:off x="9088189" y="2102593"/>
                <a:ext cx="73025" cy="122238"/>
              </a:xfrm>
              <a:prstGeom prst="rect">
                <a:avLst/>
              </a:prstGeom>
              <a:solidFill>
                <a:srgbClr val="FF00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 name="Text Box 15">
                <a:extLst>
                  <a:ext uri="{FF2B5EF4-FFF2-40B4-BE49-F238E27FC236}">
                    <a16:creationId xmlns:a16="http://schemas.microsoft.com/office/drawing/2014/main" id="{2A312862-7D23-30DC-4813-63A1349644DF}"/>
                  </a:ext>
                </a:extLst>
              </p:cNvPr>
              <p:cNvSpPr txBox="1">
                <a:spLocks noChangeArrowheads="1"/>
              </p:cNvSpPr>
              <p:nvPr/>
            </p:nvSpPr>
            <p:spPr bwMode="auto">
              <a:xfrm>
                <a:off x="8943727" y="1958131"/>
                <a:ext cx="3683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fr-CH" altLang="de-DE" sz="600" b="0" i="0" u="none" strike="noStrike" kern="0" cap="none" spc="0" normalizeH="0" baseline="0" noProof="0">
                    <a:ln>
                      <a:noFill/>
                    </a:ln>
                    <a:solidFill>
                      <a:srgbClr val="000000"/>
                    </a:solidFill>
                    <a:effectLst/>
                    <a:uLnTx/>
                    <a:uFillTx/>
                    <a:latin typeface="Arial" panose="020B0604020202020204" pitchFamily="34" charset="0"/>
                    <a:ea typeface="+mn-ea"/>
                    <a:cs typeface="+mn-cs"/>
                  </a:rPr>
                  <a:t>215C</a:t>
                </a:r>
                <a:endParaRPr kumimoji="0" lang="de-DE" altLang="de-DE" sz="6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 name="Rectangle 16">
                <a:extLst>
                  <a:ext uri="{FF2B5EF4-FFF2-40B4-BE49-F238E27FC236}">
                    <a16:creationId xmlns:a16="http://schemas.microsoft.com/office/drawing/2014/main" id="{50FC56FC-3627-64E6-652E-64D3535BF5BD}"/>
                  </a:ext>
                </a:extLst>
              </p:cNvPr>
              <p:cNvSpPr>
                <a:spLocks noChangeArrowheads="1"/>
              </p:cNvSpPr>
              <p:nvPr/>
            </p:nvSpPr>
            <p:spPr bwMode="auto">
              <a:xfrm rot="1560000">
                <a:off x="5703639" y="4841031"/>
                <a:ext cx="550863" cy="214312"/>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7" name="Picture 17" descr="E11">
                <a:extLst>
                  <a:ext uri="{FF2B5EF4-FFF2-40B4-BE49-F238E27FC236}">
                    <a16:creationId xmlns:a16="http://schemas.microsoft.com/office/drawing/2014/main" id="{EC0E7C0A-DC3C-9B5F-6603-368252AA2A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796" y="1474762"/>
                <a:ext cx="895726" cy="895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8">
                <a:extLst>
                  <a:ext uri="{FF2B5EF4-FFF2-40B4-BE49-F238E27FC236}">
                    <a16:creationId xmlns:a16="http://schemas.microsoft.com/office/drawing/2014/main" id="{8A845BB4-E854-49C5-7378-7EDACBA31132}"/>
                  </a:ext>
                </a:extLst>
              </p:cNvPr>
              <p:cNvSpPr>
                <a:spLocks noChangeArrowheads="1"/>
              </p:cNvSpPr>
              <p:nvPr/>
            </p:nvSpPr>
            <p:spPr bwMode="auto">
              <a:xfrm rot="1560000">
                <a:off x="4363789" y="4514006"/>
                <a:ext cx="750888" cy="79375"/>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9" name="Rectangle 19">
                <a:extLst>
                  <a:ext uri="{FF2B5EF4-FFF2-40B4-BE49-F238E27FC236}">
                    <a16:creationId xmlns:a16="http://schemas.microsoft.com/office/drawing/2014/main" id="{5AD65871-512A-D719-6D20-E9FEB6E5427B}"/>
                  </a:ext>
                </a:extLst>
              </p:cNvPr>
              <p:cNvSpPr>
                <a:spLocks noChangeArrowheads="1"/>
              </p:cNvSpPr>
              <p:nvPr/>
            </p:nvSpPr>
            <p:spPr bwMode="auto">
              <a:xfrm rot="1560000">
                <a:off x="4268539" y="4598143"/>
                <a:ext cx="863600" cy="71438"/>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0" name="Rectangle 20">
                <a:extLst>
                  <a:ext uri="{FF2B5EF4-FFF2-40B4-BE49-F238E27FC236}">
                    <a16:creationId xmlns:a16="http://schemas.microsoft.com/office/drawing/2014/main" id="{386BC886-6248-F0BF-6F76-16204330A4FD}"/>
                  </a:ext>
                </a:extLst>
              </p:cNvPr>
              <p:cNvSpPr>
                <a:spLocks noChangeArrowheads="1"/>
              </p:cNvSpPr>
              <p:nvPr/>
            </p:nvSpPr>
            <p:spPr bwMode="auto">
              <a:xfrm rot="1560000">
                <a:off x="4551114" y="4663231"/>
                <a:ext cx="171450"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1" name="Rectangle 21">
                <a:extLst>
                  <a:ext uri="{FF2B5EF4-FFF2-40B4-BE49-F238E27FC236}">
                    <a16:creationId xmlns:a16="http://schemas.microsoft.com/office/drawing/2014/main" id="{73CBD8AE-D61C-6CB1-8799-5C5CF150EB4E}"/>
                  </a:ext>
                </a:extLst>
              </p:cNvPr>
              <p:cNvSpPr>
                <a:spLocks noChangeArrowheads="1"/>
              </p:cNvSpPr>
              <p:nvPr/>
            </p:nvSpPr>
            <p:spPr bwMode="auto">
              <a:xfrm rot="1560000">
                <a:off x="4911477" y="4263181"/>
                <a:ext cx="171450"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2" name="Rectangle 22">
                <a:extLst>
                  <a:ext uri="{FF2B5EF4-FFF2-40B4-BE49-F238E27FC236}">
                    <a16:creationId xmlns:a16="http://schemas.microsoft.com/office/drawing/2014/main" id="{B506A1FF-F25E-9AA7-E815-6367C2DE1B52}"/>
                  </a:ext>
                </a:extLst>
              </p:cNvPr>
              <p:cNvSpPr>
                <a:spLocks noChangeArrowheads="1"/>
              </p:cNvSpPr>
              <p:nvPr/>
            </p:nvSpPr>
            <p:spPr bwMode="auto">
              <a:xfrm rot="1560000">
                <a:off x="4476502" y="4115543"/>
                <a:ext cx="366712"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3" name="Rectangle 23">
                <a:extLst>
                  <a:ext uri="{FF2B5EF4-FFF2-40B4-BE49-F238E27FC236}">
                    <a16:creationId xmlns:a16="http://schemas.microsoft.com/office/drawing/2014/main" id="{7732F923-8EA8-CC9A-4807-4E026912350F}"/>
                  </a:ext>
                </a:extLst>
              </p:cNvPr>
              <p:cNvSpPr>
                <a:spLocks noChangeArrowheads="1"/>
              </p:cNvSpPr>
              <p:nvPr/>
            </p:nvSpPr>
            <p:spPr bwMode="auto">
              <a:xfrm rot="1560000">
                <a:off x="4157414" y="3920281"/>
                <a:ext cx="334963" cy="58737"/>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 name="Rectangle 24">
                <a:extLst>
                  <a:ext uri="{FF2B5EF4-FFF2-40B4-BE49-F238E27FC236}">
                    <a16:creationId xmlns:a16="http://schemas.microsoft.com/office/drawing/2014/main" id="{20C39A26-981C-5E42-524E-A943B5EAACC6}"/>
                  </a:ext>
                </a:extLst>
              </p:cNvPr>
              <p:cNvSpPr>
                <a:spLocks noChangeArrowheads="1"/>
              </p:cNvSpPr>
              <p:nvPr/>
            </p:nvSpPr>
            <p:spPr bwMode="auto">
              <a:xfrm rot="1560000">
                <a:off x="4243139" y="4120306"/>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 name="Rectangle 25">
                <a:extLst>
                  <a:ext uri="{FF2B5EF4-FFF2-40B4-BE49-F238E27FC236}">
                    <a16:creationId xmlns:a16="http://schemas.microsoft.com/office/drawing/2014/main" id="{11CF8EF4-7658-B228-B581-46A8C8481E3F}"/>
                  </a:ext>
                </a:extLst>
              </p:cNvPr>
              <p:cNvSpPr>
                <a:spLocks noChangeArrowheads="1"/>
              </p:cNvSpPr>
              <p:nvPr/>
            </p:nvSpPr>
            <p:spPr bwMode="auto">
              <a:xfrm rot="1560000">
                <a:off x="4058989" y="3775818"/>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Rectangle 26">
                <a:extLst>
                  <a:ext uri="{FF2B5EF4-FFF2-40B4-BE49-F238E27FC236}">
                    <a16:creationId xmlns:a16="http://schemas.microsoft.com/office/drawing/2014/main" id="{C379BDC1-5C61-A251-0FFE-A52AA994116F}"/>
                  </a:ext>
                </a:extLst>
              </p:cNvPr>
              <p:cNvSpPr>
                <a:spLocks noChangeArrowheads="1"/>
              </p:cNvSpPr>
              <p:nvPr/>
            </p:nvSpPr>
            <p:spPr bwMode="auto">
              <a:xfrm rot="1560000">
                <a:off x="2495302" y="3326556"/>
                <a:ext cx="144462" cy="71437"/>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 name="Rectangle 27">
                <a:extLst>
                  <a:ext uri="{FF2B5EF4-FFF2-40B4-BE49-F238E27FC236}">
                    <a16:creationId xmlns:a16="http://schemas.microsoft.com/office/drawing/2014/main" id="{2DC6A5B6-C4AC-A00D-8A61-DA4D44A5963D}"/>
                  </a:ext>
                </a:extLst>
              </p:cNvPr>
              <p:cNvSpPr>
                <a:spLocks noChangeArrowheads="1"/>
              </p:cNvSpPr>
              <p:nvPr/>
            </p:nvSpPr>
            <p:spPr bwMode="auto">
              <a:xfrm rot="1560000">
                <a:off x="2098427" y="2964606"/>
                <a:ext cx="288925" cy="161925"/>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Rectangle 28">
                <a:extLst>
                  <a:ext uri="{FF2B5EF4-FFF2-40B4-BE49-F238E27FC236}">
                    <a16:creationId xmlns:a16="http://schemas.microsoft.com/office/drawing/2014/main" id="{A4EDA4B4-52AA-C0A1-E3AA-AEBA9063F570}"/>
                  </a:ext>
                </a:extLst>
              </p:cNvPr>
              <p:cNvSpPr>
                <a:spLocks noChangeArrowheads="1"/>
              </p:cNvSpPr>
              <p:nvPr/>
            </p:nvSpPr>
            <p:spPr bwMode="auto">
              <a:xfrm rot="900000">
                <a:off x="1095127" y="2318493"/>
                <a:ext cx="93662"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Rectangle 29">
                <a:extLst>
                  <a:ext uri="{FF2B5EF4-FFF2-40B4-BE49-F238E27FC236}">
                    <a16:creationId xmlns:a16="http://schemas.microsoft.com/office/drawing/2014/main" id="{70A4819D-D6FA-16F2-89D0-7BD6718176A7}"/>
                  </a:ext>
                </a:extLst>
              </p:cNvPr>
              <p:cNvSpPr>
                <a:spLocks noChangeArrowheads="1"/>
              </p:cNvSpPr>
              <p:nvPr/>
            </p:nvSpPr>
            <p:spPr bwMode="auto">
              <a:xfrm rot="1560000">
                <a:off x="2103189" y="2032743"/>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 name="Rectangle 30">
                <a:extLst>
                  <a:ext uri="{FF2B5EF4-FFF2-40B4-BE49-F238E27FC236}">
                    <a16:creationId xmlns:a16="http://schemas.microsoft.com/office/drawing/2014/main" id="{B3A4DF4D-998C-C53A-ABED-7F8878C629FE}"/>
                  </a:ext>
                </a:extLst>
              </p:cNvPr>
              <p:cNvSpPr>
                <a:spLocks noChangeArrowheads="1"/>
              </p:cNvSpPr>
              <p:nvPr/>
            </p:nvSpPr>
            <p:spPr bwMode="auto">
              <a:xfrm rot="1560000">
                <a:off x="2084139" y="2174031"/>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 name="Rectangle 31">
                <a:extLst>
                  <a:ext uri="{FF2B5EF4-FFF2-40B4-BE49-F238E27FC236}">
                    <a16:creationId xmlns:a16="http://schemas.microsoft.com/office/drawing/2014/main" id="{A30D2E4C-CB46-5C81-E910-9B4C59A6C84E}"/>
                  </a:ext>
                </a:extLst>
              </p:cNvPr>
              <p:cNvSpPr>
                <a:spLocks noChangeArrowheads="1"/>
              </p:cNvSpPr>
              <p:nvPr/>
            </p:nvSpPr>
            <p:spPr bwMode="auto">
              <a:xfrm rot="1560000">
                <a:off x="3163639" y="2534393"/>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2" name="Rectangle 32">
                <a:extLst>
                  <a:ext uri="{FF2B5EF4-FFF2-40B4-BE49-F238E27FC236}">
                    <a16:creationId xmlns:a16="http://schemas.microsoft.com/office/drawing/2014/main" id="{B34AD01E-28B4-7F0D-22E6-0B51F222D865}"/>
                  </a:ext>
                </a:extLst>
              </p:cNvPr>
              <p:cNvSpPr>
                <a:spLocks noChangeArrowheads="1"/>
              </p:cNvSpPr>
              <p:nvPr/>
            </p:nvSpPr>
            <p:spPr bwMode="auto">
              <a:xfrm rot="900000">
                <a:off x="2392114" y="2655043"/>
                <a:ext cx="93663"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3" name="Rectangle 33">
                <a:extLst>
                  <a:ext uri="{FF2B5EF4-FFF2-40B4-BE49-F238E27FC236}">
                    <a16:creationId xmlns:a16="http://schemas.microsoft.com/office/drawing/2014/main" id="{73888B5E-14B9-F7B5-7566-223A1B9E38DA}"/>
                  </a:ext>
                </a:extLst>
              </p:cNvPr>
              <p:cNvSpPr>
                <a:spLocks noChangeArrowheads="1"/>
              </p:cNvSpPr>
              <p:nvPr/>
            </p:nvSpPr>
            <p:spPr bwMode="auto">
              <a:xfrm rot="900000">
                <a:off x="2801689" y="2799506"/>
                <a:ext cx="93663"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4" name="Rectangle 34">
                <a:extLst>
                  <a:ext uri="{FF2B5EF4-FFF2-40B4-BE49-F238E27FC236}">
                    <a16:creationId xmlns:a16="http://schemas.microsoft.com/office/drawing/2014/main" id="{35967503-282C-FCBD-B58E-AEF6315E1D05}"/>
                  </a:ext>
                </a:extLst>
              </p:cNvPr>
              <p:cNvSpPr>
                <a:spLocks noChangeArrowheads="1"/>
              </p:cNvSpPr>
              <p:nvPr/>
            </p:nvSpPr>
            <p:spPr bwMode="auto">
              <a:xfrm rot="900000">
                <a:off x="3233489" y="2870943"/>
                <a:ext cx="93663"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 name="Rectangle 35">
                <a:extLst>
                  <a:ext uri="{FF2B5EF4-FFF2-40B4-BE49-F238E27FC236}">
                    <a16:creationId xmlns:a16="http://schemas.microsoft.com/office/drawing/2014/main" id="{0142B0A0-B82D-3037-D2C4-56BAF5D006EA}"/>
                  </a:ext>
                </a:extLst>
              </p:cNvPr>
              <p:cNvSpPr>
                <a:spLocks noChangeArrowheads="1"/>
              </p:cNvSpPr>
              <p:nvPr/>
            </p:nvSpPr>
            <p:spPr bwMode="auto">
              <a:xfrm rot="900000">
                <a:off x="3327152" y="2894756"/>
                <a:ext cx="93662"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 name="Rectangle 36">
                <a:extLst>
                  <a:ext uri="{FF2B5EF4-FFF2-40B4-BE49-F238E27FC236}">
                    <a16:creationId xmlns:a16="http://schemas.microsoft.com/office/drawing/2014/main" id="{675E364A-2970-FFAD-F608-ED5F739262A2}"/>
                  </a:ext>
                </a:extLst>
              </p:cNvPr>
              <p:cNvSpPr>
                <a:spLocks noChangeArrowheads="1"/>
              </p:cNvSpPr>
              <p:nvPr/>
            </p:nvSpPr>
            <p:spPr bwMode="auto">
              <a:xfrm rot="900000">
                <a:off x="2679452" y="2247056"/>
                <a:ext cx="93662" cy="9525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 name="Rectangle 37">
                <a:extLst>
                  <a:ext uri="{FF2B5EF4-FFF2-40B4-BE49-F238E27FC236}">
                    <a16:creationId xmlns:a16="http://schemas.microsoft.com/office/drawing/2014/main" id="{3CB8E2C3-7F8F-DA69-EC7C-C3C2AE85E81E}"/>
                  </a:ext>
                </a:extLst>
              </p:cNvPr>
              <p:cNvSpPr>
                <a:spLocks noChangeArrowheads="1"/>
              </p:cNvSpPr>
              <p:nvPr/>
            </p:nvSpPr>
            <p:spPr bwMode="auto">
              <a:xfrm rot="600000">
                <a:off x="822077" y="3896468"/>
                <a:ext cx="550862" cy="863600"/>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8" name="Line 38">
                <a:extLst>
                  <a:ext uri="{FF2B5EF4-FFF2-40B4-BE49-F238E27FC236}">
                    <a16:creationId xmlns:a16="http://schemas.microsoft.com/office/drawing/2014/main" id="{0D7D5858-86D8-4F18-1B09-4C6EB9F5A7FB}"/>
                  </a:ext>
                </a:extLst>
              </p:cNvPr>
              <p:cNvSpPr>
                <a:spLocks noChangeShapeType="1"/>
              </p:cNvSpPr>
              <p:nvPr/>
            </p:nvSpPr>
            <p:spPr bwMode="auto">
              <a:xfrm>
                <a:off x="1455489" y="3613893"/>
                <a:ext cx="71438" cy="720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39" name="Line 39">
                <a:extLst>
                  <a:ext uri="{FF2B5EF4-FFF2-40B4-BE49-F238E27FC236}">
                    <a16:creationId xmlns:a16="http://schemas.microsoft.com/office/drawing/2014/main" id="{F23E60DC-AF23-5B70-F408-B36A2F2DB2BA}"/>
                  </a:ext>
                </a:extLst>
              </p:cNvPr>
              <p:cNvSpPr>
                <a:spLocks noChangeShapeType="1"/>
              </p:cNvSpPr>
              <p:nvPr/>
            </p:nvSpPr>
            <p:spPr bwMode="auto">
              <a:xfrm>
                <a:off x="1526927" y="3613893"/>
                <a:ext cx="71437" cy="7207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0" name="Line 40">
                <a:extLst>
                  <a:ext uri="{FF2B5EF4-FFF2-40B4-BE49-F238E27FC236}">
                    <a16:creationId xmlns:a16="http://schemas.microsoft.com/office/drawing/2014/main" id="{75846E46-8D12-9E5D-08F3-ECC5C48D7C4A}"/>
                  </a:ext>
                </a:extLst>
              </p:cNvPr>
              <p:cNvSpPr>
                <a:spLocks noChangeShapeType="1"/>
              </p:cNvSpPr>
              <p:nvPr/>
            </p:nvSpPr>
            <p:spPr bwMode="auto">
              <a:xfrm flipH="1">
                <a:off x="1526927" y="4334618"/>
                <a:ext cx="73025" cy="43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1" name="Line 41">
                <a:extLst>
                  <a:ext uri="{FF2B5EF4-FFF2-40B4-BE49-F238E27FC236}">
                    <a16:creationId xmlns:a16="http://schemas.microsoft.com/office/drawing/2014/main" id="{0595C22B-9731-0094-969A-503CD5B0794C}"/>
                  </a:ext>
                </a:extLst>
              </p:cNvPr>
              <p:cNvSpPr>
                <a:spLocks noChangeShapeType="1"/>
              </p:cNvSpPr>
              <p:nvPr/>
            </p:nvSpPr>
            <p:spPr bwMode="auto">
              <a:xfrm flipH="1">
                <a:off x="1453902" y="4334618"/>
                <a:ext cx="73025" cy="4318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2" name="Line 42">
                <a:extLst>
                  <a:ext uri="{FF2B5EF4-FFF2-40B4-BE49-F238E27FC236}">
                    <a16:creationId xmlns:a16="http://schemas.microsoft.com/office/drawing/2014/main" id="{604A04C9-78E3-7833-5766-52BC79782135}"/>
                  </a:ext>
                </a:extLst>
              </p:cNvPr>
              <p:cNvSpPr>
                <a:spLocks noChangeShapeType="1"/>
              </p:cNvSpPr>
              <p:nvPr/>
            </p:nvSpPr>
            <p:spPr bwMode="auto">
              <a:xfrm flipH="1">
                <a:off x="1168152" y="4766418"/>
                <a:ext cx="360362" cy="5762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3" name="Line 43">
                <a:extLst>
                  <a:ext uri="{FF2B5EF4-FFF2-40B4-BE49-F238E27FC236}">
                    <a16:creationId xmlns:a16="http://schemas.microsoft.com/office/drawing/2014/main" id="{1517AC33-2C10-454E-8A08-40D559220D0F}"/>
                  </a:ext>
                </a:extLst>
              </p:cNvPr>
              <p:cNvSpPr>
                <a:spLocks noChangeShapeType="1"/>
              </p:cNvSpPr>
              <p:nvPr/>
            </p:nvSpPr>
            <p:spPr bwMode="auto">
              <a:xfrm flipH="1">
                <a:off x="1095127" y="4766418"/>
                <a:ext cx="360362" cy="5762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44" name="AutoShape 67">
                <a:extLst>
                  <a:ext uri="{FF2B5EF4-FFF2-40B4-BE49-F238E27FC236}">
                    <a16:creationId xmlns:a16="http://schemas.microsoft.com/office/drawing/2014/main" id="{A494DAFC-BC3C-9876-A93A-24BD37CB3EDB}"/>
                  </a:ext>
                </a:extLst>
              </p:cNvPr>
              <p:cNvSpPr>
                <a:spLocks noChangeArrowheads="1"/>
              </p:cNvSpPr>
              <p:nvPr/>
            </p:nvSpPr>
            <p:spPr bwMode="auto">
              <a:xfrm rot="12000000">
                <a:off x="6208464" y="3831381"/>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AutoShape 68">
                <a:extLst>
                  <a:ext uri="{FF2B5EF4-FFF2-40B4-BE49-F238E27FC236}">
                    <a16:creationId xmlns:a16="http://schemas.microsoft.com/office/drawing/2014/main" id="{7B1FCEF5-B187-F4F8-6017-FEA351A961D8}"/>
                  </a:ext>
                </a:extLst>
              </p:cNvPr>
              <p:cNvSpPr>
                <a:spLocks noChangeArrowheads="1"/>
              </p:cNvSpPr>
              <p:nvPr/>
            </p:nvSpPr>
            <p:spPr bwMode="auto">
              <a:xfrm rot="12000000">
                <a:off x="6135439" y="4118718"/>
                <a:ext cx="287338" cy="198438"/>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AutoShape 69">
                <a:extLst>
                  <a:ext uri="{FF2B5EF4-FFF2-40B4-BE49-F238E27FC236}">
                    <a16:creationId xmlns:a16="http://schemas.microsoft.com/office/drawing/2014/main" id="{70AECB46-C908-034F-5BC2-6B654908E650}"/>
                  </a:ext>
                </a:extLst>
              </p:cNvPr>
              <p:cNvSpPr>
                <a:spLocks noChangeArrowheads="1"/>
              </p:cNvSpPr>
              <p:nvPr/>
            </p:nvSpPr>
            <p:spPr bwMode="auto">
              <a:xfrm rot="13200000">
                <a:off x="8080127" y="3542456"/>
                <a:ext cx="287337"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AutoShape 70">
                <a:extLst>
                  <a:ext uri="{FF2B5EF4-FFF2-40B4-BE49-F238E27FC236}">
                    <a16:creationId xmlns:a16="http://schemas.microsoft.com/office/drawing/2014/main" id="{9ABE279A-3BFD-9F5A-B681-20F342F57F55}"/>
                  </a:ext>
                </a:extLst>
              </p:cNvPr>
              <p:cNvSpPr>
                <a:spLocks noChangeArrowheads="1"/>
              </p:cNvSpPr>
              <p:nvPr/>
            </p:nvSpPr>
            <p:spPr bwMode="auto">
              <a:xfrm rot="3000000">
                <a:off x="8972302" y="4883893"/>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AutoShape 72">
                <a:extLst>
                  <a:ext uri="{FF2B5EF4-FFF2-40B4-BE49-F238E27FC236}">
                    <a16:creationId xmlns:a16="http://schemas.microsoft.com/office/drawing/2014/main" id="{60967290-851A-9BF5-2D0F-3121371F4303}"/>
                  </a:ext>
                </a:extLst>
              </p:cNvPr>
              <p:cNvSpPr>
                <a:spLocks noChangeArrowheads="1"/>
              </p:cNvSpPr>
              <p:nvPr/>
            </p:nvSpPr>
            <p:spPr bwMode="auto">
              <a:xfrm rot="16800000">
                <a:off x="1123702" y="2794743"/>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AutoShape 73">
                <a:extLst>
                  <a:ext uri="{FF2B5EF4-FFF2-40B4-BE49-F238E27FC236}">
                    <a16:creationId xmlns:a16="http://schemas.microsoft.com/office/drawing/2014/main" id="{9CF244AE-7124-4DBB-8622-942F824E935D}"/>
                  </a:ext>
                </a:extLst>
              </p:cNvPr>
              <p:cNvSpPr>
                <a:spLocks noChangeArrowheads="1"/>
              </p:cNvSpPr>
              <p:nvPr/>
            </p:nvSpPr>
            <p:spPr bwMode="auto">
              <a:xfrm rot="1200000">
                <a:off x="1311027" y="3039218"/>
                <a:ext cx="287337" cy="198438"/>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Line 77">
                <a:extLst>
                  <a:ext uri="{FF2B5EF4-FFF2-40B4-BE49-F238E27FC236}">
                    <a16:creationId xmlns:a16="http://schemas.microsoft.com/office/drawing/2014/main" id="{1DDEB28F-AE08-914E-ABD9-287EBAC2268B}"/>
                  </a:ext>
                </a:extLst>
              </p:cNvPr>
              <p:cNvSpPr>
                <a:spLocks noChangeShapeType="1"/>
              </p:cNvSpPr>
              <p:nvPr/>
            </p:nvSpPr>
            <p:spPr bwMode="auto">
              <a:xfrm>
                <a:off x="7576889" y="5342681"/>
                <a:ext cx="1582738" cy="504825"/>
              </a:xfrm>
              <a:prstGeom prst="line">
                <a:avLst/>
              </a:prstGeom>
              <a:noFill/>
              <a:ln w="28575">
                <a:solidFill>
                  <a:srgbClr val="3333FF"/>
                </a:solidFill>
                <a:prstDash val="sysDot"/>
                <a:round/>
                <a:headEnd type="triangle" w="med" len="me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51" name="Line 78">
                <a:extLst>
                  <a:ext uri="{FF2B5EF4-FFF2-40B4-BE49-F238E27FC236}">
                    <a16:creationId xmlns:a16="http://schemas.microsoft.com/office/drawing/2014/main" id="{F4FD3EC4-DD38-60D2-30AC-23DE9CD50BD6}"/>
                  </a:ext>
                </a:extLst>
              </p:cNvPr>
              <p:cNvSpPr>
                <a:spLocks noChangeShapeType="1"/>
              </p:cNvSpPr>
              <p:nvPr/>
            </p:nvSpPr>
            <p:spPr bwMode="auto">
              <a:xfrm flipH="1">
                <a:off x="9159627" y="5774481"/>
                <a:ext cx="73025" cy="73025"/>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52" name="Line 79">
                <a:extLst>
                  <a:ext uri="{FF2B5EF4-FFF2-40B4-BE49-F238E27FC236}">
                    <a16:creationId xmlns:a16="http://schemas.microsoft.com/office/drawing/2014/main" id="{727BD43B-8E50-D64E-CDC3-D10BC19C3153}"/>
                  </a:ext>
                </a:extLst>
              </p:cNvPr>
              <p:cNvSpPr>
                <a:spLocks noChangeShapeType="1"/>
              </p:cNvSpPr>
              <p:nvPr/>
            </p:nvSpPr>
            <p:spPr bwMode="auto">
              <a:xfrm flipH="1" flipV="1">
                <a:off x="7432427" y="5055343"/>
                <a:ext cx="144462" cy="287338"/>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53" name="Line 80">
                <a:extLst>
                  <a:ext uri="{FF2B5EF4-FFF2-40B4-BE49-F238E27FC236}">
                    <a16:creationId xmlns:a16="http://schemas.microsoft.com/office/drawing/2014/main" id="{FC00C9D4-B20D-1317-A0BB-ED2DA1BE39D2}"/>
                  </a:ext>
                </a:extLst>
              </p:cNvPr>
              <p:cNvSpPr>
                <a:spLocks noChangeShapeType="1"/>
              </p:cNvSpPr>
              <p:nvPr/>
            </p:nvSpPr>
            <p:spPr bwMode="auto">
              <a:xfrm flipH="1">
                <a:off x="7287964" y="5055343"/>
                <a:ext cx="144463" cy="0"/>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pic>
            <p:nvPicPr>
              <p:cNvPr id="54" name="Picture 83">
                <a:extLst>
                  <a:ext uri="{FF2B5EF4-FFF2-40B4-BE49-F238E27FC236}">
                    <a16:creationId xmlns:a16="http://schemas.microsoft.com/office/drawing/2014/main" id="{6D9FE97E-D78E-5A21-51D7-4ACE7E173DB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7602" y="4982318"/>
                <a:ext cx="319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Connecteur droit avec flèche 54">
                <a:extLst>
                  <a:ext uri="{FF2B5EF4-FFF2-40B4-BE49-F238E27FC236}">
                    <a16:creationId xmlns:a16="http://schemas.microsoft.com/office/drawing/2014/main" id="{F04FA975-2AAD-B9CB-5EBF-E33F538F4C6C}"/>
                  </a:ext>
                </a:extLst>
              </p:cNvPr>
              <p:cNvCxnSpPr/>
              <p:nvPr/>
            </p:nvCxnSpPr>
            <p:spPr>
              <a:xfrm>
                <a:off x="3471614" y="1886693"/>
                <a:ext cx="3455988" cy="1008063"/>
              </a:xfrm>
              <a:prstGeom prst="straightConnector1">
                <a:avLst/>
              </a:prstGeom>
              <a:noFill/>
              <a:ln w="28575" cap="flat" cmpd="sng" algn="ctr">
                <a:solidFill>
                  <a:srgbClr val="3333FF"/>
                </a:solidFill>
                <a:prstDash val="sysDot"/>
                <a:headEnd type="arrow"/>
                <a:tailEnd type="arrow"/>
              </a:ln>
              <a:effectLst/>
            </p:spPr>
          </p:cxnSp>
          <p:sp>
            <p:nvSpPr>
              <p:cNvPr id="56" name="Rectangle 24">
                <a:extLst>
                  <a:ext uri="{FF2B5EF4-FFF2-40B4-BE49-F238E27FC236}">
                    <a16:creationId xmlns:a16="http://schemas.microsoft.com/office/drawing/2014/main" id="{9D15ADE6-37B9-C9DA-4DEE-9A6B432DEC44}"/>
                  </a:ext>
                </a:extLst>
              </p:cNvPr>
              <p:cNvSpPr>
                <a:spLocks noChangeArrowheads="1"/>
              </p:cNvSpPr>
              <p:nvPr/>
            </p:nvSpPr>
            <p:spPr bwMode="auto">
              <a:xfrm rot="1560000">
                <a:off x="4449514" y="3847256"/>
                <a:ext cx="92075" cy="69850"/>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7" name="Image 56">
                <a:extLst>
                  <a:ext uri="{FF2B5EF4-FFF2-40B4-BE49-F238E27FC236}">
                    <a16:creationId xmlns:a16="http://schemas.microsoft.com/office/drawing/2014/main" id="{3AA45DA6-3867-BFD0-69F7-8E941EE60D71}"/>
                  </a:ext>
                </a:extLst>
              </p:cNvPr>
              <p:cNvPicPr>
                <a:picLocks noChangeAspect="1"/>
              </p:cNvPicPr>
              <p:nvPr/>
            </p:nvPicPr>
            <p:blipFill rotWithShape="1">
              <a:blip r:embed="rId5"/>
              <a:srcRect l="3496" t="1025" r="3496" b="1025"/>
              <a:stretch/>
            </p:blipFill>
            <p:spPr>
              <a:xfrm>
                <a:off x="1353900" y="2494480"/>
                <a:ext cx="288033" cy="288033"/>
              </a:xfrm>
              <a:prstGeom prst="rect">
                <a:avLst/>
              </a:prstGeom>
            </p:spPr>
          </p:pic>
          <p:pic>
            <p:nvPicPr>
              <p:cNvPr id="58" name="Image 57">
                <a:extLst>
                  <a:ext uri="{FF2B5EF4-FFF2-40B4-BE49-F238E27FC236}">
                    <a16:creationId xmlns:a16="http://schemas.microsoft.com/office/drawing/2014/main" id="{E7D3CDD6-3474-EC04-5721-18B9759DB3F4}"/>
                  </a:ext>
                </a:extLst>
              </p:cNvPr>
              <p:cNvPicPr>
                <a:picLocks noChangeAspect="1"/>
              </p:cNvPicPr>
              <p:nvPr/>
            </p:nvPicPr>
            <p:blipFill rotWithShape="1">
              <a:blip r:embed="rId6"/>
              <a:srcRect l="1745" t="1586" r="1745" b="2829"/>
              <a:stretch/>
            </p:blipFill>
            <p:spPr>
              <a:xfrm>
                <a:off x="9249702" y="4948187"/>
                <a:ext cx="291740" cy="288000"/>
              </a:xfrm>
              <a:prstGeom prst="rect">
                <a:avLst/>
              </a:prstGeom>
            </p:spPr>
          </p:pic>
          <p:pic>
            <p:nvPicPr>
              <p:cNvPr id="59" name="Image 58">
                <a:extLst>
                  <a:ext uri="{FF2B5EF4-FFF2-40B4-BE49-F238E27FC236}">
                    <a16:creationId xmlns:a16="http://schemas.microsoft.com/office/drawing/2014/main" id="{1A46715C-331D-6333-19FE-E01F7485329A}"/>
                  </a:ext>
                </a:extLst>
              </p:cNvPr>
              <p:cNvPicPr>
                <a:picLocks noChangeAspect="1"/>
              </p:cNvPicPr>
              <p:nvPr/>
            </p:nvPicPr>
            <p:blipFill rotWithShape="1">
              <a:blip r:embed="rId5"/>
              <a:srcRect l="3496" t="1025" r="3496" b="1025"/>
              <a:stretch/>
            </p:blipFill>
            <p:spPr>
              <a:xfrm>
                <a:off x="3337883" y="3209897"/>
                <a:ext cx="288033" cy="288033"/>
              </a:xfrm>
              <a:prstGeom prst="rect">
                <a:avLst/>
              </a:prstGeom>
            </p:spPr>
          </p:pic>
          <p:pic>
            <p:nvPicPr>
              <p:cNvPr id="60" name="Picture 17" descr="E11">
                <a:extLst>
                  <a:ext uri="{FF2B5EF4-FFF2-40B4-BE49-F238E27FC236}">
                    <a16:creationId xmlns:a16="http://schemas.microsoft.com/office/drawing/2014/main" id="{7C9714DD-70F8-217E-652D-FA0C18E7CB8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275" y="4059878"/>
                <a:ext cx="307198" cy="30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Image 60">
                <a:extLst>
                  <a:ext uri="{FF2B5EF4-FFF2-40B4-BE49-F238E27FC236}">
                    <a16:creationId xmlns:a16="http://schemas.microsoft.com/office/drawing/2014/main" id="{98270049-AFB2-F64B-CDF0-861CED566A69}"/>
                  </a:ext>
                </a:extLst>
              </p:cNvPr>
              <p:cNvPicPr>
                <a:picLocks noChangeAspect="1"/>
              </p:cNvPicPr>
              <p:nvPr/>
            </p:nvPicPr>
            <p:blipFill rotWithShape="1">
              <a:blip r:embed="rId5"/>
              <a:srcRect l="3496" t="1025" r="3496" b="1025"/>
              <a:stretch/>
            </p:blipFill>
            <p:spPr>
              <a:xfrm>
                <a:off x="5108105" y="4067045"/>
                <a:ext cx="288033" cy="288033"/>
              </a:xfrm>
              <a:prstGeom prst="rect">
                <a:avLst/>
              </a:prstGeom>
            </p:spPr>
          </p:pic>
          <p:pic>
            <p:nvPicPr>
              <p:cNvPr id="62" name="Picture 17" descr="E11">
                <a:extLst>
                  <a:ext uri="{FF2B5EF4-FFF2-40B4-BE49-F238E27FC236}">
                    <a16:creationId xmlns:a16="http://schemas.microsoft.com/office/drawing/2014/main" id="{34E7E2C6-5C26-A21B-16E8-BFB3CB539E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188" y="2577060"/>
                <a:ext cx="307198" cy="30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Connecteur droit avec flèche 62">
                <a:extLst>
                  <a:ext uri="{FF2B5EF4-FFF2-40B4-BE49-F238E27FC236}">
                    <a16:creationId xmlns:a16="http://schemas.microsoft.com/office/drawing/2014/main" id="{32A1B6ED-5FA5-5AFF-CC28-3114A6AC9947}"/>
                  </a:ext>
                </a:extLst>
              </p:cNvPr>
              <p:cNvCxnSpPr>
                <a:cxnSpLocks/>
                <a:stCxn id="17" idx="2"/>
                <a:endCxn id="60" idx="0"/>
              </p:cNvCxnSpPr>
              <p:nvPr/>
            </p:nvCxnSpPr>
            <p:spPr bwMode="auto">
              <a:xfrm flipH="1">
                <a:off x="5817874" y="2370488"/>
                <a:ext cx="840785" cy="1689390"/>
              </a:xfrm>
              <a:prstGeom prst="straightConnector1">
                <a:avLst/>
              </a:prstGeom>
              <a:solidFill>
                <a:schemeClr val="accent1"/>
              </a:solidFill>
              <a:ln w="57150" cap="flat" cmpd="sng" algn="ctr">
                <a:solidFill>
                  <a:srgbClr val="C00000"/>
                </a:solidFill>
                <a:prstDash val="sysDash"/>
                <a:round/>
                <a:headEnd type="none" w="med" len="med"/>
                <a:tailEnd type="triangle"/>
              </a:ln>
              <a:effectLst/>
            </p:spPr>
          </p:cxnSp>
        </p:grpSp>
        <p:sp>
          <p:nvSpPr>
            <p:cNvPr id="5" name="Rectangle 4">
              <a:extLst>
                <a:ext uri="{FF2B5EF4-FFF2-40B4-BE49-F238E27FC236}">
                  <a16:creationId xmlns:a16="http://schemas.microsoft.com/office/drawing/2014/main" id="{846ABFC2-015C-33BA-F8AA-AADCA569D1BF}"/>
                </a:ext>
              </a:extLst>
            </p:cNvPr>
            <p:cNvSpPr/>
            <p:nvPr/>
          </p:nvSpPr>
          <p:spPr bwMode="auto">
            <a:xfrm>
              <a:off x="378148" y="3564607"/>
              <a:ext cx="1456084" cy="2184644"/>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grpSp>
      <p:sp>
        <p:nvSpPr>
          <p:cNvPr id="64" name="ZoneTexte 63">
            <a:extLst>
              <a:ext uri="{FF2B5EF4-FFF2-40B4-BE49-F238E27FC236}">
                <a16:creationId xmlns:a16="http://schemas.microsoft.com/office/drawing/2014/main" id="{491945A9-F208-5220-5F98-D6D0884B7E68}"/>
              </a:ext>
            </a:extLst>
          </p:cNvPr>
          <p:cNvSpPr txBox="1"/>
          <p:nvPr/>
        </p:nvSpPr>
        <p:spPr>
          <a:xfrm>
            <a:off x="522532" y="4469241"/>
            <a:ext cx="3661209" cy="923330"/>
          </a:xfrm>
          <a:prstGeom prst="rect">
            <a:avLst/>
          </a:prstGeom>
          <a:noFill/>
        </p:spPr>
        <p:txBody>
          <a:bodyPr wrap="square" rtlCol="0">
            <a:spAutoFit/>
          </a:bodyPr>
          <a:lstStyle/>
          <a:p>
            <a:r>
              <a:rPr lang="en-US" sz="1800" b="1" dirty="0">
                <a:solidFill>
                  <a:srgbClr val="C00000"/>
                </a:solidFill>
              </a:rPr>
              <a:t>Only if smoke is preventing access to the main assembly point</a:t>
            </a:r>
          </a:p>
        </p:txBody>
      </p:sp>
      <p:cxnSp>
        <p:nvCxnSpPr>
          <p:cNvPr id="65" name="Connecteur droit avec flèche 64">
            <a:extLst>
              <a:ext uri="{FF2B5EF4-FFF2-40B4-BE49-F238E27FC236}">
                <a16:creationId xmlns:a16="http://schemas.microsoft.com/office/drawing/2014/main" id="{6DA6E9E2-7018-8B0D-6631-2582CD2E9848}"/>
              </a:ext>
            </a:extLst>
          </p:cNvPr>
          <p:cNvCxnSpPr>
            <a:cxnSpLocks/>
            <a:endCxn id="62" idx="2"/>
          </p:cNvCxnSpPr>
          <p:nvPr/>
        </p:nvCxnSpPr>
        <p:spPr bwMode="auto">
          <a:xfrm flipH="1" flipV="1">
            <a:off x="778787" y="2884258"/>
            <a:ext cx="1055445" cy="1584983"/>
          </a:xfrm>
          <a:prstGeom prst="straightConnector1">
            <a:avLst/>
          </a:prstGeom>
          <a:solidFill>
            <a:schemeClr val="accent1"/>
          </a:solidFill>
          <a:ln w="57150" cap="flat" cmpd="sng" algn="ctr">
            <a:solidFill>
              <a:srgbClr val="C00000"/>
            </a:solidFill>
            <a:prstDash val="sysDash"/>
            <a:round/>
            <a:headEnd type="none" w="med" len="med"/>
            <a:tailEnd type="triangle"/>
          </a:ln>
          <a:effectLst/>
        </p:spPr>
      </p:cxnSp>
      <p:grpSp>
        <p:nvGrpSpPr>
          <p:cNvPr id="147" name="Groupe 146">
            <a:extLst>
              <a:ext uri="{FF2B5EF4-FFF2-40B4-BE49-F238E27FC236}">
                <a16:creationId xmlns:a16="http://schemas.microsoft.com/office/drawing/2014/main" id="{9A3827BC-8E8A-433A-A4D0-FE22640D9BA5}"/>
              </a:ext>
            </a:extLst>
          </p:cNvPr>
          <p:cNvGrpSpPr/>
          <p:nvPr/>
        </p:nvGrpSpPr>
        <p:grpSpPr>
          <a:xfrm>
            <a:off x="1129174" y="5776461"/>
            <a:ext cx="3673475" cy="1329765"/>
            <a:chOff x="1023689" y="5847506"/>
            <a:chExt cx="3673475" cy="1329765"/>
          </a:xfrm>
        </p:grpSpPr>
        <p:sp>
          <p:nvSpPr>
            <p:cNvPr id="148" name="Rectangle 44">
              <a:extLst>
                <a:ext uri="{FF2B5EF4-FFF2-40B4-BE49-F238E27FC236}">
                  <a16:creationId xmlns:a16="http://schemas.microsoft.com/office/drawing/2014/main" id="{F7E05F5D-D3DF-45AE-85F1-04842BCF144D}"/>
                </a:ext>
              </a:extLst>
            </p:cNvPr>
            <p:cNvSpPr>
              <a:spLocks noChangeArrowheads="1"/>
            </p:cNvSpPr>
            <p:nvPr/>
          </p:nvSpPr>
          <p:spPr bwMode="auto">
            <a:xfrm>
              <a:off x="1023689" y="5847506"/>
              <a:ext cx="3600450" cy="1320266"/>
            </a:xfrm>
            <a:prstGeom prst="rect">
              <a:avLst/>
            </a:prstGeom>
            <a:solidFill>
              <a:srgbClr val="FFFF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9" name="Rectangle 45">
              <a:extLst>
                <a:ext uri="{FF2B5EF4-FFF2-40B4-BE49-F238E27FC236}">
                  <a16:creationId xmlns:a16="http://schemas.microsoft.com/office/drawing/2014/main" id="{F6C6A789-D7DA-4A2A-A6AC-78E59637FFEF}"/>
                </a:ext>
              </a:extLst>
            </p:cNvPr>
            <p:cNvSpPr>
              <a:spLocks noChangeArrowheads="1"/>
            </p:cNvSpPr>
            <p:nvPr/>
          </p:nvSpPr>
          <p:spPr bwMode="auto">
            <a:xfrm>
              <a:off x="1311027" y="6495206"/>
              <a:ext cx="215900" cy="144462"/>
            </a:xfrm>
            <a:prstGeom prst="rect">
              <a:avLst/>
            </a:prstGeom>
            <a:solidFill>
              <a:srgbClr val="FF00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50" name="Picture 46" descr="E11">
              <a:extLst>
                <a:ext uri="{FF2B5EF4-FFF2-40B4-BE49-F238E27FC236}">
                  <a16:creationId xmlns:a16="http://schemas.microsoft.com/office/drawing/2014/main" id="{5E9F5C9B-F0ED-42DA-ADBD-EC21B4D7F2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1027" y="6711106"/>
              <a:ext cx="215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Rectangle 47">
              <a:extLst>
                <a:ext uri="{FF2B5EF4-FFF2-40B4-BE49-F238E27FC236}">
                  <a16:creationId xmlns:a16="http://schemas.microsoft.com/office/drawing/2014/main" id="{1CB1E806-C46A-4A24-8C82-A225B7FE5F9D}"/>
                </a:ext>
              </a:extLst>
            </p:cNvPr>
            <p:cNvSpPr>
              <a:spLocks noChangeArrowheads="1"/>
            </p:cNvSpPr>
            <p:nvPr/>
          </p:nvSpPr>
          <p:spPr bwMode="auto">
            <a:xfrm>
              <a:off x="1311027" y="5918943"/>
              <a:ext cx="215900" cy="144463"/>
            </a:xfrm>
            <a:prstGeom prst="rect">
              <a:avLst/>
            </a:prstGeom>
            <a:solidFill>
              <a:srgbClr val="FFFF0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2" name="Rectangle 48">
              <a:extLst>
                <a:ext uri="{FF2B5EF4-FFF2-40B4-BE49-F238E27FC236}">
                  <a16:creationId xmlns:a16="http://schemas.microsoft.com/office/drawing/2014/main" id="{B05033C1-45BB-48A9-AF37-7C768883C0EB}"/>
                </a:ext>
              </a:extLst>
            </p:cNvPr>
            <p:cNvSpPr>
              <a:spLocks noChangeArrowheads="1"/>
            </p:cNvSpPr>
            <p:nvPr/>
          </p:nvSpPr>
          <p:spPr bwMode="auto">
            <a:xfrm>
              <a:off x="1311027" y="6206281"/>
              <a:ext cx="201612" cy="144462"/>
            </a:xfrm>
            <a:prstGeom prst="rect">
              <a:avLst/>
            </a:prstGeom>
            <a:solidFill>
              <a:srgbClr val="808080"/>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53" name="Text Box 49">
              <a:extLst>
                <a:ext uri="{FF2B5EF4-FFF2-40B4-BE49-F238E27FC236}">
                  <a16:creationId xmlns:a16="http://schemas.microsoft.com/office/drawing/2014/main" id="{BB8494AD-606A-414C-A785-00BC4EF98715}"/>
                </a:ext>
              </a:extLst>
            </p:cNvPr>
            <p:cNvSpPr txBox="1">
              <a:spLocks noChangeArrowheads="1"/>
            </p:cNvSpPr>
            <p:nvPr/>
          </p:nvSpPr>
          <p:spPr bwMode="auto">
            <a:xfrm>
              <a:off x="1526926" y="5906243"/>
              <a:ext cx="149460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a:ln>
                    <a:noFill/>
                  </a:ln>
                  <a:solidFill>
                    <a:srgbClr val="000000"/>
                  </a:solidFill>
                  <a:effectLst/>
                  <a:uLnTx/>
                  <a:uFillTx/>
                  <a:latin typeface="Arial" panose="020B0604020202020204" pitchFamily="34" charset="0"/>
                  <a:ea typeface="+mn-ea"/>
                  <a:cs typeface="+mn-cs"/>
                </a:rPr>
                <a:t>Zone</a:t>
              </a:r>
              <a:r>
                <a:rPr kumimoji="0" lang="fr-CH" altLang="de-DE" sz="900" b="0" i="0" u="none" strike="noStrike" kern="0" cap="none" spc="0" normalizeH="0" noProof="0">
                  <a:ln>
                    <a:noFill/>
                  </a:ln>
                  <a:solidFill>
                    <a:srgbClr val="000000"/>
                  </a:solidFill>
                  <a:effectLst/>
                  <a:uLnTx/>
                  <a:uFillTx/>
                  <a:latin typeface="Arial" panose="020B0604020202020204" pitchFamily="34" charset="0"/>
                  <a:ea typeface="+mn-ea"/>
                  <a:cs typeface="+mn-cs"/>
                </a:rPr>
                <a:t> Ex</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4" name="Text Box 50">
              <a:extLst>
                <a:ext uri="{FF2B5EF4-FFF2-40B4-BE49-F238E27FC236}">
                  <a16:creationId xmlns:a16="http://schemas.microsoft.com/office/drawing/2014/main" id="{FBBE0B78-6102-4316-90B9-F03E7ACC560F}"/>
                </a:ext>
              </a:extLst>
            </p:cNvPr>
            <p:cNvSpPr txBox="1">
              <a:spLocks noChangeArrowheads="1"/>
            </p:cNvSpPr>
            <p:nvPr/>
          </p:nvSpPr>
          <p:spPr bwMode="auto">
            <a:xfrm>
              <a:off x="1526927" y="6130081"/>
              <a:ext cx="1441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fr-CH" altLang="de-DE" sz="900" kern="0" dirty="0">
                  <a:solidFill>
                    <a:srgbClr val="000000"/>
                  </a:solidFill>
                  <a:ea typeface="+mn-ea"/>
                  <a:cs typeface="+mn-cs"/>
                </a:rPr>
                <a:t>Zone </a:t>
              </a:r>
              <a:r>
                <a:rPr lang="fr-CH" altLang="de-DE" sz="900" kern="0" dirty="0" err="1">
                  <a:solidFill>
                    <a:srgbClr val="000000"/>
                  </a:solidFill>
                  <a:ea typeface="+mn-ea"/>
                  <a:cs typeface="+mn-cs"/>
                </a:rPr>
                <a:t>with</a:t>
              </a:r>
              <a:r>
                <a:rPr lang="fr-CH" altLang="de-DE" sz="900" kern="0" dirty="0">
                  <a:solidFill>
                    <a:srgbClr val="000000"/>
                  </a:solidFill>
                  <a:ea typeface="+mn-ea"/>
                  <a:cs typeface="+mn-cs"/>
                </a:rPr>
                <a:t> combustible </a:t>
              </a:r>
              <a:r>
                <a:rPr lang="fr-CH" altLang="de-DE" sz="900" kern="0" dirty="0" err="1">
                  <a:solidFill>
                    <a:srgbClr val="000000"/>
                  </a:solidFill>
                  <a:ea typeface="+mn-ea"/>
                  <a:cs typeface="+mn-cs"/>
                </a:rPr>
                <a:t>susbtance</a:t>
              </a:r>
              <a:r>
                <a:rPr lang="fr-CH" altLang="de-DE" sz="900" kern="0" dirty="0">
                  <a:solidFill>
                    <a:srgbClr val="000000"/>
                  </a:solidFill>
                  <a:ea typeface="+mn-ea"/>
                  <a:cs typeface="+mn-cs"/>
                </a:rPr>
                <a:t> </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5" name="Text Box 51">
              <a:extLst>
                <a:ext uri="{FF2B5EF4-FFF2-40B4-BE49-F238E27FC236}">
                  <a16:creationId xmlns:a16="http://schemas.microsoft.com/office/drawing/2014/main" id="{99E46EE7-E1F9-4AC9-BA1E-A67AAC93405C}"/>
                </a:ext>
              </a:extLst>
            </p:cNvPr>
            <p:cNvSpPr txBox="1">
              <a:spLocks noChangeArrowheads="1"/>
            </p:cNvSpPr>
            <p:nvPr/>
          </p:nvSpPr>
          <p:spPr bwMode="auto">
            <a:xfrm>
              <a:off x="1526927" y="6482506"/>
              <a:ext cx="95685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Explosives</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6" name="Text Box 52">
              <a:extLst>
                <a:ext uri="{FF2B5EF4-FFF2-40B4-BE49-F238E27FC236}">
                  <a16:creationId xmlns:a16="http://schemas.microsoft.com/office/drawing/2014/main" id="{8EA1BEAA-A9CE-44CF-B88E-45A8F6EFB317}"/>
                </a:ext>
              </a:extLst>
            </p:cNvPr>
            <p:cNvSpPr txBox="1">
              <a:spLocks noChangeArrowheads="1"/>
            </p:cNvSpPr>
            <p:nvPr/>
          </p:nvSpPr>
          <p:spPr bwMode="auto">
            <a:xfrm>
              <a:off x="1543507" y="6709382"/>
              <a:ext cx="122396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Meeting point </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7" name="Text Box 57">
              <a:extLst>
                <a:ext uri="{FF2B5EF4-FFF2-40B4-BE49-F238E27FC236}">
                  <a16:creationId xmlns:a16="http://schemas.microsoft.com/office/drawing/2014/main" id="{D1C07AA7-D258-4E55-A2AA-9985DAB77E95}"/>
                </a:ext>
              </a:extLst>
            </p:cNvPr>
            <p:cNvSpPr txBox="1">
              <a:spLocks noChangeArrowheads="1"/>
            </p:cNvSpPr>
            <p:nvPr/>
          </p:nvSpPr>
          <p:spPr bwMode="auto">
            <a:xfrm>
              <a:off x="3255714" y="5918943"/>
              <a:ext cx="1079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Escape route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8" name="Line 63">
              <a:extLst>
                <a:ext uri="{FF2B5EF4-FFF2-40B4-BE49-F238E27FC236}">
                  <a16:creationId xmlns:a16="http://schemas.microsoft.com/office/drawing/2014/main" id="{1A1398AB-B55C-4646-BDB2-A60D2CC015F8}"/>
                </a:ext>
              </a:extLst>
            </p:cNvPr>
            <p:cNvSpPr>
              <a:spLocks noChangeShapeType="1"/>
            </p:cNvSpPr>
            <p:nvPr/>
          </p:nvSpPr>
          <p:spPr bwMode="auto">
            <a:xfrm>
              <a:off x="3039814" y="6063406"/>
              <a:ext cx="215900" cy="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sp>
          <p:nvSpPr>
            <p:cNvPr id="159" name="AutoShape 64">
              <a:extLst>
                <a:ext uri="{FF2B5EF4-FFF2-40B4-BE49-F238E27FC236}">
                  <a16:creationId xmlns:a16="http://schemas.microsoft.com/office/drawing/2014/main" id="{F5885D27-3511-4A3D-A1EC-EA6AAE69AD29}"/>
                </a:ext>
              </a:extLst>
            </p:cNvPr>
            <p:cNvSpPr>
              <a:spLocks noChangeArrowheads="1"/>
            </p:cNvSpPr>
            <p:nvPr/>
          </p:nvSpPr>
          <p:spPr bwMode="auto">
            <a:xfrm>
              <a:off x="3039814" y="6561881"/>
              <a:ext cx="287338" cy="198437"/>
            </a:xfrm>
            <a:prstGeom prst="rightArrow">
              <a:avLst>
                <a:gd name="adj1" fmla="val 50000"/>
                <a:gd name="adj2" fmla="val 36200"/>
              </a:avLst>
            </a:prstGeom>
            <a:solidFill>
              <a:srgbClr val="3333FF"/>
            </a:solidFill>
            <a:ln w="9525">
              <a:solidFill>
                <a:srgbClr val="000000"/>
              </a:solidFill>
              <a:miter lim="800000"/>
              <a:headEnd/>
              <a:tailEnd/>
            </a:ln>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fr-FR" altLang="de-DE" sz="1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60" name="Text Box 65">
              <a:extLst>
                <a:ext uri="{FF2B5EF4-FFF2-40B4-BE49-F238E27FC236}">
                  <a16:creationId xmlns:a16="http://schemas.microsoft.com/office/drawing/2014/main" id="{9CFCD646-718C-4784-AF95-4D28FA297877}"/>
                </a:ext>
              </a:extLst>
            </p:cNvPr>
            <p:cNvSpPr txBox="1">
              <a:spLocks noChangeArrowheads="1"/>
            </p:cNvSpPr>
            <p:nvPr/>
          </p:nvSpPr>
          <p:spPr bwMode="auto">
            <a:xfrm>
              <a:off x="3265239" y="6541243"/>
              <a:ext cx="1079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Access to the site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1" name="Text Box 81">
              <a:extLst>
                <a:ext uri="{FF2B5EF4-FFF2-40B4-BE49-F238E27FC236}">
                  <a16:creationId xmlns:a16="http://schemas.microsoft.com/office/drawing/2014/main" id="{89432A32-C0E0-4F4E-BAB3-6D3FA97F8814}"/>
                </a:ext>
              </a:extLst>
            </p:cNvPr>
            <p:cNvSpPr txBox="1">
              <a:spLocks noChangeArrowheads="1"/>
            </p:cNvSpPr>
            <p:nvPr/>
          </p:nvSpPr>
          <p:spPr bwMode="auto">
            <a:xfrm>
              <a:off x="3255714" y="6195168"/>
              <a:ext cx="1295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fr-CH"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rPr>
                <a:t>Underground</a:t>
              </a:r>
              <a:r>
                <a:rPr kumimoji="0" lang="fr-CH" altLang="de-DE" sz="900" b="0" i="0" u="none" strike="noStrike" kern="0" cap="none" spc="0" normalizeH="0" noProof="0" dirty="0">
                  <a:ln>
                    <a:noFill/>
                  </a:ln>
                  <a:solidFill>
                    <a:srgbClr val="000000"/>
                  </a:solidFill>
                  <a:effectLst/>
                  <a:uLnTx/>
                  <a:uFillTx/>
                  <a:latin typeface="Arial" panose="020B0604020202020204" pitchFamily="34" charset="0"/>
                  <a:ea typeface="+mn-ea"/>
                  <a:cs typeface="+mn-cs"/>
                </a:rPr>
                <a:t> escape route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2" name="Line 82">
              <a:extLst>
                <a:ext uri="{FF2B5EF4-FFF2-40B4-BE49-F238E27FC236}">
                  <a16:creationId xmlns:a16="http://schemas.microsoft.com/office/drawing/2014/main" id="{7E35C6B0-B404-47AF-912C-8DCAD54CABF2}"/>
                </a:ext>
              </a:extLst>
            </p:cNvPr>
            <p:cNvSpPr>
              <a:spLocks noChangeShapeType="1"/>
            </p:cNvSpPr>
            <p:nvPr/>
          </p:nvSpPr>
          <p:spPr bwMode="auto">
            <a:xfrm>
              <a:off x="3039814" y="6339631"/>
              <a:ext cx="244475" cy="1587"/>
            </a:xfrm>
            <a:prstGeom prst="line">
              <a:avLst/>
            </a:prstGeom>
            <a:noFill/>
            <a:ln w="28575">
              <a:solidFill>
                <a:srgbClr val="3333FF"/>
              </a:solidFill>
              <a:prstDash val="sysDot"/>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a typeface="+mn-ea"/>
                <a:cs typeface="+mn-cs"/>
              </a:endParaRPr>
            </a:p>
          </p:txBody>
        </p:sp>
        <p:pic>
          <p:nvPicPr>
            <p:cNvPr id="163" name="Image 162">
              <a:extLst>
                <a:ext uri="{FF2B5EF4-FFF2-40B4-BE49-F238E27FC236}">
                  <a16:creationId xmlns:a16="http://schemas.microsoft.com/office/drawing/2014/main" id="{0D19F659-0006-42A4-9F45-A91090D46ACB}"/>
                </a:ext>
              </a:extLst>
            </p:cNvPr>
            <p:cNvPicPr>
              <a:picLocks noChangeAspect="1"/>
            </p:cNvPicPr>
            <p:nvPr/>
          </p:nvPicPr>
          <p:blipFill rotWithShape="1">
            <a:blip r:embed="rId7"/>
            <a:srcRect l="4076" t="909" r="5253" b="3364"/>
            <a:stretch/>
          </p:blipFill>
          <p:spPr>
            <a:xfrm>
              <a:off x="3002412" y="6827565"/>
              <a:ext cx="319847" cy="324000"/>
            </a:xfrm>
            <a:prstGeom prst="rect">
              <a:avLst/>
            </a:prstGeom>
          </p:spPr>
        </p:pic>
        <p:sp>
          <p:nvSpPr>
            <p:cNvPr id="164" name="Text Box 65">
              <a:extLst>
                <a:ext uri="{FF2B5EF4-FFF2-40B4-BE49-F238E27FC236}">
                  <a16:creationId xmlns:a16="http://schemas.microsoft.com/office/drawing/2014/main" id="{8219B438-C547-4055-8A25-5FF9BD27E977}"/>
                </a:ext>
              </a:extLst>
            </p:cNvPr>
            <p:cNvSpPr txBox="1">
              <a:spLocks noChangeArrowheads="1"/>
            </p:cNvSpPr>
            <p:nvPr/>
          </p:nvSpPr>
          <p:spPr bwMode="auto">
            <a:xfrm>
              <a:off x="3254127" y="6807939"/>
              <a:ext cx="14430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50000"/>
                </a:spcBef>
                <a:spcAft>
                  <a:spcPts val="0"/>
                </a:spcAft>
                <a:buClrTx/>
                <a:buSzTx/>
                <a:buFontTx/>
                <a:buNone/>
                <a:tabLst/>
                <a:defRPr/>
              </a:pPr>
              <a:r>
                <a:rPr lang="en-US" altLang="de-DE" sz="900" kern="0" dirty="0">
                  <a:solidFill>
                    <a:srgbClr val="000000"/>
                  </a:solidFill>
                  <a:ea typeface="+mn-ea"/>
                  <a:cs typeface="+mn-cs"/>
                </a:rPr>
                <a:t>Maximum permissible weight on the bridge</a:t>
              </a:r>
              <a:endParaRPr kumimoji="0" lang="de-DE" altLang="de-DE" sz="900" b="0" i="0" u="none" strike="noStrike" kern="0" cap="none" spc="0" normalizeH="0" baseline="0" noProof="0" dirty="0">
                <a:ln>
                  <a:noFill/>
                </a:ln>
                <a:solidFill>
                  <a:srgbClr val="000000"/>
                </a:solidFill>
                <a:effectLst/>
                <a:uLnTx/>
                <a:uFillTx/>
                <a:latin typeface="Arial" panose="020B0604020202020204" pitchFamily="34" charset="0"/>
                <a:ea typeface="+mn-ea"/>
                <a:cs typeface="+mn-cs"/>
              </a:endParaRPr>
            </a:p>
          </p:txBody>
        </p:sp>
      </p:grpSp>
      <p:sp>
        <p:nvSpPr>
          <p:cNvPr id="88" name="ZoneTexte 87">
            <a:extLst>
              <a:ext uri="{FF2B5EF4-FFF2-40B4-BE49-F238E27FC236}">
                <a16:creationId xmlns:a16="http://schemas.microsoft.com/office/drawing/2014/main" id="{E95A2BCE-F54B-B924-094F-66888DC08A04}"/>
              </a:ext>
            </a:extLst>
          </p:cNvPr>
          <p:cNvSpPr txBox="1"/>
          <p:nvPr/>
        </p:nvSpPr>
        <p:spPr>
          <a:xfrm>
            <a:off x="7023906" y="1692399"/>
            <a:ext cx="3661209" cy="400110"/>
          </a:xfrm>
          <a:prstGeom prst="rect">
            <a:avLst/>
          </a:prstGeom>
          <a:noFill/>
        </p:spPr>
        <p:txBody>
          <a:bodyPr wrap="square" rtlCol="0">
            <a:spAutoFit/>
          </a:bodyPr>
          <a:lstStyle/>
          <a:p>
            <a:r>
              <a:rPr lang="fr-CH" sz="2000" b="1" dirty="0"/>
              <a:t>Main meeting point</a:t>
            </a:r>
          </a:p>
        </p:txBody>
      </p:sp>
    </p:spTree>
    <p:extLst>
      <p:ext uri="{BB962C8B-B14F-4D97-AF65-F5344CB8AC3E}">
        <p14:creationId xmlns:p14="http://schemas.microsoft.com/office/powerpoint/2010/main" val="1962147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bwMode="auto">
          <a:xfrm>
            <a:off x="738188" y="540271"/>
            <a:ext cx="7704856" cy="85496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l" defTabSz="1042988" rtl="0" eaLnBrk="1" fontAlgn="base" hangingPunct="1">
              <a:spcBef>
                <a:spcPct val="0"/>
              </a:spcBef>
              <a:spcAft>
                <a:spcPct val="0"/>
              </a:spcAft>
              <a:defRPr sz="3200" b="1" baseline="0">
                <a:solidFill>
                  <a:srgbClr val="000000"/>
                </a:solidFill>
                <a:latin typeface="Arial" charset="0"/>
                <a:ea typeface="+mj-ea"/>
                <a:cs typeface="+mj-cs"/>
              </a:defRPr>
            </a:lvl1pPr>
            <a:lvl2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2pPr>
            <a:lvl3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3pPr>
            <a:lvl4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4pPr>
            <a:lvl5pPr algn="l" defTabSz="1042988" rtl="0" eaLnBrk="1" fontAlgn="base" hangingPunct="1">
              <a:spcBef>
                <a:spcPct val="0"/>
              </a:spcBef>
              <a:spcAft>
                <a:spcPct val="0"/>
              </a:spcAft>
              <a:defRPr sz="2200" b="1">
                <a:solidFill>
                  <a:srgbClr val="000000"/>
                </a:solidFill>
                <a:latin typeface="Arial" charset="0"/>
                <a:ea typeface="Geneva" charset="0"/>
                <a:cs typeface="Geneva" charset="0"/>
              </a:defRPr>
            </a:lvl5pPr>
            <a:lvl6pPr marL="4572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6pPr>
            <a:lvl7pPr marL="9144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7pPr>
            <a:lvl8pPr marL="13716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8pPr>
            <a:lvl9pPr marL="1828800" algn="ctr" defTabSz="736600" rtl="0" eaLnBrk="1" fontAlgn="base" hangingPunct="1">
              <a:spcBef>
                <a:spcPct val="0"/>
              </a:spcBef>
              <a:spcAft>
                <a:spcPct val="0"/>
              </a:spcAft>
              <a:defRPr sz="3500">
                <a:solidFill>
                  <a:schemeClr val="tx2"/>
                </a:solidFill>
                <a:latin typeface="Lucida Grande" charset="0"/>
                <a:ea typeface="Geneva" charset="0"/>
                <a:cs typeface="Geneva" charset="0"/>
              </a:defRPr>
            </a:lvl9pPr>
          </a:lstStyle>
          <a:p>
            <a:pPr algn="ctr"/>
            <a:r>
              <a:rPr lang="en-US" kern="0" dirty="0"/>
              <a:t>Hygiene and Health - Main measures and recommendations</a:t>
            </a:r>
            <a:endParaRPr lang="fr-FR" kern="0" dirty="0"/>
          </a:p>
        </p:txBody>
      </p:sp>
      <p:pic>
        <p:nvPicPr>
          <p:cNvPr id="11" name="Image 10">
            <a:extLst>
              <a:ext uri="{FF2B5EF4-FFF2-40B4-BE49-F238E27FC236}">
                <a16:creationId xmlns:a16="http://schemas.microsoft.com/office/drawing/2014/main" id="{32D44A71-830F-A3B8-9369-21BDBC7232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156" y="1548388"/>
            <a:ext cx="1717678" cy="1770468"/>
          </a:xfrm>
          <a:prstGeom prst="rect">
            <a:avLst/>
          </a:prstGeom>
        </p:spPr>
      </p:pic>
      <p:pic>
        <p:nvPicPr>
          <p:cNvPr id="13" name="Image 12">
            <a:extLst>
              <a:ext uri="{FF2B5EF4-FFF2-40B4-BE49-F238E27FC236}">
                <a16:creationId xmlns:a16="http://schemas.microsoft.com/office/drawing/2014/main" id="{A6C59CE2-B125-2289-86FD-76BCD89A4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621" y="1548383"/>
            <a:ext cx="1717678" cy="1770473"/>
          </a:xfrm>
          <a:prstGeom prst="rect">
            <a:avLst/>
          </a:prstGeom>
        </p:spPr>
      </p:pic>
      <p:pic>
        <p:nvPicPr>
          <p:cNvPr id="17" name="Image 16">
            <a:extLst>
              <a:ext uri="{FF2B5EF4-FFF2-40B4-BE49-F238E27FC236}">
                <a16:creationId xmlns:a16="http://schemas.microsoft.com/office/drawing/2014/main" id="{01440C51-74E1-D3D8-8947-698746176D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156" y="3530995"/>
            <a:ext cx="1717678" cy="1770473"/>
          </a:xfrm>
          <a:prstGeom prst="rect">
            <a:avLst/>
          </a:prstGeom>
        </p:spPr>
      </p:pic>
      <p:sp>
        <p:nvSpPr>
          <p:cNvPr id="19" name="ZoneTexte 18">
            <a:extLst>
              <a:ext uri="{FF2B5EF4-FFF2-40B4-BE49-F238E27FC236}">
                <a16:creationId xmlns:a16="http://schemas.microsoft.com/office/drawing/2014/main" id="{35B9639C-4E80-3F42-8178-25A92EC52EEE}"/>
              </a:ext>
            </a:extLst>
          </p:cNvPr>
          <p:cNvSpPr txBox="1"/>
          <p:nvPr/>
        </p:nvSpPr>
        <p:spPr>
          <a:xfrm>
            <a:off x="2394373" y="3530995"/>
            <a:ext cx="2304256" cy="1246495"/>
          </a:xfrm>
          <a:prstGeom prst="rect">
            <a:avLst/>
          </a:prstGeom>
          <a:noFill/>
        </p:spPr>
        <p:txBody>
          <a:bodyPr wrap="square" rtlCol="0">
            <a:spAutoFit/>
          </a:bodyPr>
          <a:lstStyle/>
          <a:p>
            <a:r>
              <a:rPr lang="en-US" dirty="0"/>
              <a:t>Wear a mask in case of symptoms </a:t>
            </a:r>
            <a:endParaRPr lang="fr-CH" dirty="0"/>
          </a:p>
        </p:txBody>
      </p:sp>
      <p:pic>
        <p:nvPicPr>
          <p:cNvPr id="1026" name="Picture 2" descr="Bâtiment industriel modulaire pour bungalow vestiaire, salle de pause  modulaire">
            <a:extLst>
              <a:ext uri="{FF2B5EF4-FFF2-40B4-BE49-F238E27FC236}">
                <a16:creationId xmlns:a16="http://schemas.microsoft.com/office/drawing/2014/main" id="{D2BE46D7-0665-0A98-364C-7AC213C796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884" y="1548383"/>
            <a:ext cx="3546373" cy="23654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t rutschigen Böden ist hier zu rechnen">
            <a:extLst>
              <a:ext uri="{FF2B5EF4-FFF2-40B4-BE49-F238E27FC236}">
                <a16:creationId xmlns:a16="http://schemas.microsoft.com/office/drawing/2014/main" id="{608395B6-F0B4-B7A6-079C-E57AB3A6FF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0408" y="4118766"/>
            <a:ext cx="3550323" cy="2365403"/>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F6B8A22B-3433-BFDC-AC4A-FB99A7D3A9A2}"/>
              </a:ext>
            </a:extLst>
          </p:cNvPr>
          <p:cNvSpPr txBox="1"/>
          <p:nvPr/>
        </p:nvSpPr>
        <p:spPr>
          <a:xfrm>
            <a:off x="8515069" y="4128500"/>
            <a:ext cx="2034205" cy="2015936"/>
          </a:xfrm>
          <a:prstGeom prst="rect">
            <a:avLst/>
          </a:prstGeom>
          <a:noFill/>
        </p:spPr>
        <p:txBody>
          <a:bodyPr wrap="square" rtlCol="0">
            <a:spAutoFit/>
          </a:bodyPr>
          <a:lstStyle/>
          <a:p>
            <a:r>
              <a:rPr lang="en-US" dirty="0"/>
              <a:t>Keep changing rooms and toilets clean and tidy</a:t>
            </a:r>
            <a:endParaRPr lang="fr-CH" dirty="0"/>
          </a:p>
        </p:txBody>
      </p:sp>
      <p:pic>
        <p:nvPicPr>
          <p:cNvPr id="1030" name="Picture 6" descr="👍 Pouce Vers Le Haut Emoji">
            <a:extLst>
              <a:ext uri="{FF2B5EF4-FFF2-40B4-BE49-F238E27FC236}">
                <a16:creationId xmlns:a16="http://schemas.microsoft.com/office/drawing/2014/main" id="{01962AA7-EBB5-28EE-1773-2273124723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82400" y="6564061"/>
            <a:ext cx="899542" cy="846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1149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738188" y="1476375"/>
            <a:ext cx="8712968" cy="3744416"/>
            <a:chOff x="268040" y="2196455"/>
            <a:chExt cx="10205487" cy="4427432"/>
          </a:xfrm>
        </p:grpSpPr>
        <p:pic>
          <p:nvPicPr>
            <p:cNvPr id="5" name="Image 4" descr="Welcome to Technotrade Import-Export GmbH"/>
            <p:cNvPicPr/>
            <p:nvPr/>
          </p:nvPicPr>
          <p:blipFill rotWithShape="1">
            <a:blip r:embed="rId2">
              <a:extLst>
                <a:ext uri="{28A0092B-C50C-407E-A947-70E740481C1C}">
                  <a14:useLocalDpi xmlns:a14="http://schemas.microsoft.com/office/drawing/2010/main" val="0"/>
                </a:ext>
              </a:extLst>
            </a:blip>
            <a:srcRect l="57273" r="5128" b="68203"/>
            <a:stretch/>
          </p:blipFill>
          <p:spPr bwMode="auto">
            <a:xfrm>
              <a:off x="306140" y="2196455"/>
              <a:ext cx="1838325" cy="3105150"/>
            </a:xfrm>
            <a:prstGeom prst="rect">
              <a:avLst/>
            </a:prstGeom>
            <a:noFill/>
            <a:ln>
              <a:noFill/>
            </a:ln>
            <a:extLst>
              <a:ext uri="{53640926-AAD7-44D8-BBD7-CCE9431645EC}">
                <a14:shadowObscured xmlns:a14="http://schemas.microsoft.com/office/drawing/2010/main"/>
              </a:ext>
            </a:extLst>
          </p:spPr>
        </p:pic>
        <p:sp>
          <p:nvSpPr>
            <p:cNvPr id="6" name="Rectangle à coins arrondis 5"/>
            <p:cNvSpPr/>
            <p:nvPr/>
          </p:nvSpPr>
          <p:spPr>
            <a:xfrm>
              <a:off x="268040" y="5415905"/>
              <a:ext cx="1911985" cy="38100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fr-CH" sz="1400" b="1" dirty="0">
                  <a:solidFill>
                    <a:srgbClr val="000000"/>
                  </a:solidFill>
                  <a:effectLst/>
                  <a:ea typeface="Calibri" panose="020F0502020204030204" pitchFamily="34" charset="0"/>
                  <a:cs typeface="Times New Roman" panose="02020603050405020304" pitchFamily="18" charset="0"/>
                </a:rPr>
                <a:t>EXCELLENT</a:t>
              </a:r>
              <a:endParaRPr lang="fr-FR" sz="1100" dirty="0">
                <a:effectLst/>
                <a:ea typeface="Calibri" panose="020F0502020204030204" pitchFamily="34" charset="0"/>
                <a:cs typeface="Times New Roman" panose="02020603050405020304" pitchFamily="18" charset="0"/>
              </a:endParaRPr>
            </a:p>
          </p:txBody>
        </p:sp>
        <p:pic>
          <p:nvPicPr>
            <p:cNvPr id="7" name="Image 6" descr="Welcome to Technotrade Import-Export GmbH"/>
            <p:cNvPicPr/>
            <p:nvPr/>
          </p:nvPicPr>
          <p:blipFill rotWithShape="1">
            <a:blip r:embed="rId2">
              <a:extLst>
                <a:ext uri="{28A0092B-C50C-407E-A947-70E740481C1C}">
                  <a14:useLocalDpi xmlns:a14="http://schemas.microsoft.com/office/drawing/2010/main" val="0"/>
                </a:ext>
              </a:extLst>
            </a:blip>
            <a:srcRect l="2338" t="34623" r="57917" b="35238"/>
            <a:stretch/>
          </p:blipFill>
          <p:spPr bwMode="auto">
            <a:xfrm>
              <a:off x="2394372" y="2359015"/>
              <a:ext cx="1942465" cy="2942590"/>
            </a:xfrm>
            <a:prstGeom prst="rect">
              <a:avLst/>
            </a:prstGeom>
            <a:noFill/>
            <a:ln>
              <a:noFill/>
            </a:ln>
            <a:extLst>
              <a:ext uri="{53640926-AAD7-44D8-BBD7-CCE9431645EC}">
                <a14:shadowObscured xmlns:a14="http://schemas.microsoft.com/office/drawing/2010/main"/>
              </a:ext>
            </a:extLst>
          </p:spPr>
        </p:pic>
        <p:sp>
          <p:nvSpPr>
            <p:cNvPr id="8" name="Rectangle à coins arrondis 7"/>
            <p:cNvSpPr/>
            <p:nvPr/>
          </p:nvSpPr>
          <p:spPr>
            <a:xfrm>
              <a:off x="2365797" y="5377805"/>
              <a:ext cx="2009775" cy="44767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fr-CH" sz="1400" b="1" dirty="0">
                  <a:solidFill>
                    <a:srgbClr val="000000"/>
                  </a:solidFill>
                  <a:ea typeface="Calibri" panose="020F0502020204030204" pitchFamily="34" charset="0"/>
                  <a:cs typeface="Times New Roman" panose="02020603050405020304" pitchFamily="18" charset="0"/>
                </a:rPr>
                <a:t>GOOD / SATISFACTORY</a:t>
              </a:r>
            </a:p>
          </p:txBody>
        </p:sp>
        <p:pic>
          <p:nvPicPr>
            <p:cNvPr id="9" name="Image 8" descr="Welcome to Technotrade Import-Export GmbH"/>
            <p:cNvPicPr/>
            <p:nvPr/>
          </p:nvPicPr>
          <p:blipFill rotWithShape="1">
            <a:blip r:embed="rId2">
              <a:extLst>
                <a:ext uri="{28A0092B-C50C-407E-A947-70E740481C1C}">
                  <a14:useLocalDpi xmlns:a14="http://schemas.microsoft.com/office/drawing/2010/main" val="0"/>
                </a:ext>
              </a:extLst>
            </a:blip>
            <a:srcRect l="57475" t="34136" r="3553" b="35140"/>
            <a:stretch/>
          </p:blipFill>
          <p:spPr bwMode="auto">
            <a:xfrm>
              <a:off x="4625479" y="2359015"/>
              <a:ext cx="1905000" cy="2999740"/>
            </a:xfrm>
            <a:prstGeom prst="rect">
              <a:avLst/>
            </a:prstGeom>
            <a:noFill/>
            <a:ln>
              <a:noFill/>
            </a:ln>
            <a:extLst>
              <a:ext uri="{53640926-AAD7-44D8-BBD7-CCE9431645EC}">
                <a14:shadowObscured xmlns:a14="http://schemas.microsoft.com/office/drawing/2010/main"/>
              </a:ext>
            </a:extLst>
          </p:spPr>
        </p:pic>
        <p:sp>
          <p:nvSpPr>
            <p:cNvPr id="10" name="Rectangle à coins arrondis 9"/>
            <p:cNvSpPr/>
            <p:nvPr/>
          </p:nvSpPr>
          <p:spPr>
            <a:xfrm>
              <a:off x="4483874" y="5407015"/>
              <a:ext cx="2046605" cy="1216872"/>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0"/>
                </a:spcAft>
              </a:pPr>
              <a:r>
                <a:rPr lang="fr-CH" sz="1200" b="1" dirty="0">
                  <a:solidFill>
                    <a:srgbClr val="000000"/>
                  </a:solidFill>
                  <a:ea typeface="Calibri" panose="020F0502020204030204" pitchFamily="34" charset="0"/>
                  <a:cs typeface="Times New Roman" panose="02020603050405020304" pitchFamily="18" charset="0"/>
                </a:rPr>
                <a:t>MEDIUM</a:t>
              </a:r>
            </a:p>
            <a:p>
              <a:pPr algn="ctr">
                <a:lnSpc>
                  <a:spcPct val="107000"/>
                </a:lnSpc>
                <a:spcAft>
                  <a:spcPts val="0"/>
                </a:spcAft>
              </a:pPr>
              <a:r>
                <a:rPr lang="fr-CH" sz="1200" b="1" dirty="0" err="1">
                  <a:solidFill>
                    <a:srgbClr val="000000"/>
                  </a:solidFill>
                  <a:ea typeface="Calibri" panose="020F0502020204030204" pitchFamily="34" charset="0"/>
                  <a:cs typeface="Times New Roman" panose="02020603050405020304" pitchFamily="18" charset="0"/>
                </a:rPr>
                <a:t>Polluted</a:t>
              </a:r>
              <a:r>
                <a:rPr lang="fr-CH" sz="1200" b="1" dirty="0">
                  <a:solidFill>
                    <a:srgbClr val="000000"/>
                  </a:solidFill>
                  <a:ea typeface="Calibri" panose="020F0502020204030204" pitchFamily="34" charset="0"/>
                  <a:cs typeface="Times New Roman" panose="02020603050405020304" pitchFamily="18" charset="0"/>
                </a:rPr>
                <a:t> ambient air</a:t>
              </a:r>
            </a:p>
            <a:p>
              <a:pPr algn="ctr">
                <a:lnSpc>
                  <a:spcPct val="107000"/>
                </a:lnSpc>
                <a:spcAft>
                  <a:spcPts val="0"/>
                </a:spcAft>
              </a:pPr>
              <a:r>
                <a:rPr lang="fr-CH" sz="1200" b="1" dirty="0">
                  <a:solidFill>
                    <a:srgbClr val="000000"/>
                  </a:solidFill>
                  <a:ea typeface="Calibri" panose="020F0502020204030204" pitchFamily="34" charset="0"/>
                  <a:cs typeface="Times New Roman" panose="02020603050405020304" pitchFamily="18" charset="0"/>
                </a:rPr>
                <a:t>Ventilation </a:t>
              </a:r>
              <a:r>
                <a:rPr lang="fr-CH" sz="1200" b="1" u="sng" dirty="0" err="1">
                  <a:solidFill>
                    <a:srgbClr val="000000"/>
                  </a:solidFill>
                  <a:ea typeface="Calibri" panose="020F0502020204030204" pitchFamily="34" charset="0"/>
                  <a:cs typeface="Times New Roman" panose="02020603050405020304" pitchFamily="18" charset="0"/>
                </a:rPr>
                <a:t>recommended</a:t>
              </a:r>
              <a:endParaRPr lang="fr-CH" sz="1200" b="1" u="sng" dirty="0">
                <a:solidFill>
                  <a:srgbClr val="000000"/>
                </a:solidFill>
                <a:ea typeface="Calibri" panose="020F0502020204030204" pitchFamily="34" charset="0"/>
                <a:cs typeface="Times New Roman" panose="02020603050405020304" pitchFamily="18" charset="0"/>
              </a:endParaRPr>
            </a:p>
          </p:txBody>
        </p:sp>
        <p:pic>
          <p:nvPicPr>
            <p:cNvPr id="11" name="Image 10" descr="Welcome to Technotrade Import-Export GmbH"/>
            <p:cNvPicPr/>
            <p:nvPr/>
          </p:nvPicPr>
          <p:blipFill rotWithShape="1">
            <a:blip r:embed="rId2">
              <a:extLst>
                <a:ext uri="{28A0092B-C50C-407E-A947-70E740481C1C}">
                  <a14:useLocalDpi xmlns:a14="http://schemas.microsoft.com/office/drawing/2010/main" val="0"/>
                </a:ext>
              </a:extLst>
            </a:blip>
            <a:srcRect l="3313" t="67003" r="58295" b="2074"/>
            <a:stretch/>
          </p:blipFill>
          <p:spPr bwMode="auto">
            <a:xfrm>
              <a:off x="6714852" y="2339965"/>
              <a:ext cx="1876425" cy="3018155"/>
            </a:xfrm>
            <a:prstGeom prst="rect">
              <a:avLst/>
            </a:prstGeom>
            <a:noFill/>
            <a:ln>
              <a:noFill/>
            </a:ln>
            <a:extLst>
              <a:ext uri="{53640926-AAD7-44D8-BBD7-CCE9431645EC}">
                <a14:shadowObscured xmlns:a14="http://schemas.microsoft.com/office/drawing/2010/main"/>
              </a:ext>
            </a:extLst>
          </p:spPr>
        </p:pic>
        <p:pic>
          <p:nvPicPr>
            <p:cNvPr id="12" name="Image 11" descr="Welcome to Technotrade Import-Export GmbH"/>
            <p:cNvPicPr/>
            <p:nvPr/>
          </p:nvPicPr>
          <p:blipFill rotWithShape="1">
            <a:blip r:embed="rId2">
              <a:extLst>
                <a:ext uri="{28A0092B-C50C-407E-A947-70E740481C1C}">
                  <a14:useLocalDpi xmlns:a14="http://schemas.microsoft.com/office/drawing/2010/main" val="0"/>
                </a:ext>
              </a:extLst>
            </a:blip>
            <a:srcRect l="57685" t="67003" r="4520" b="2074"/>
            <a:stretch/>
          </p:blipFill>
          <p:spPr bwMode="auto">
            <a:xfrm>
              <a:off x="8626312" y="2339965"/>
              <a:ext cx="1847215" cy="3018155"/>
            </a:xfrm>
            <a:prstGeom prst="rect">
              <a:avLst/>
            </a:prstGeom>
            <a:noFill/>
            <a:ln>
              <a:noFill/>
            </a:ln>
            <a:extLst>
              <a:ext uri="{53640926-AAD7-44D8-BBD7-CCE9431645EC}">
                <a14:shadowObscured xmlns:a14="http://schemas.microsoft.com/office/drawing/2010/main"/>
              </a:ext>
            </a:extLst>
          </p:spPr>
        </p:pic>
        <p:sp>
          <p:nvSpPr>
            <p:cNvPr id="13" name="Rectangle à coins arrondis 12"/>
            <p:cNvSpPr/>
            <p:nvPr/>
          </p:nvSpPr>
          <p:spPr>
            <a:xfrm>
              <a:off x="7434933" y="5407015"/>
              <a:ext cx="2701223" cy="87630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en-US" sz="1200" b="1" dirty="0">
                  <a:solidFill>
                    <a:srgbClr val="000000"/>
                  </a:solidFill>
                  <a:ea typeface="Calibri" panose="020F0502020204030204" pitchFamily="34" charset="0"/>
                  <a:cs typeface="Times New Roman" panose="02020603050405020304" pitchFamily="18" charset="0"/>
                </a:rPr>
                <a:t>BAD</a:t>
              </a:r>
            </a:p>
            <a:p>
              <a:pPr algn="ctr">
                <a:lnSpc>
                  <a:spcPct val="107000"/>
                </a:lnSpc>
                <a:spcAft>
                  <a:spcPts val="0"/>
                </a:spcAft>
              </a:pPr>
              <a:r>
                <a:rPr lang="en-US" sz="1200" b="1" dirty="0">
                  <a:solidFill>
                    <a:srgbClr val="000000"/>
                  </a:solidFill>
                  <a:ea typeface="Calibri" panose="020F0502020204030204" pitchFamily="34" charset="0"/>
                  <a:cs typeface="Times New Roman" panose="02020603050405020304" pitchFamily="18" charset="0"/>
                </a:rPr>
                <a:t>Highly polluted ambient air</a:t>
              </a:r>
            </a:p>
            <a:p>
              <a:pPr algn="ctr">
                <a:lnSpc>
                  <a:spcPct val="107000"/>
                </a:lnSpc>
                <a:spcAft>
                  <a:spcPts val="0"/>
                </a:spcAft>
              </a:pPr>
              <a:r>
                <a:rPr lang="en-US" sz="1200" b="1" dirty="0">
                  <a:solidFill>
                    <a:srgbClr val="000000"/>
                  </a:solidFill>
                  <a:ea typeface="Calibri" panose="020F0502020204030204" pitchFamily="34" charset="0"/>
                  <a:cs typeface="Times New Roman" panose="02020603050405020304" pitchFamily="18" charset="0"/>
                </a:rPr>
                <a:t>Ventilation </a:t>
              </a:r>
              <a:r>
                <a:rPr lang="en-US" sz="1200" b="1" u="sng" dirty="0">
                  <a:solidFill>
                    <a:srgbClr val="000000"/>
                  </a:solidFill>
                  <a:ea typeface="Calibri" panose="020F0502020204030204" pitchFamily="34" charset="0"/>
                  <a:cs typeface="Times New Roman" panose="02020603050405020304" pitchFamily="18" charset="0"/>
                </a:rPr>
                <a:t>required</a:t>
              </a:r>
            </a:p>
          </p:txBody>
        </p:sp>
      </p:grpSp>
      <p:sp>
        <p:nvSpPr>
          <p:cNvPr id="14" name="Titre 1"/>
          <p:cNvSpPr>
            <a:spLocks noGrp="1"/>
          </p:cNvSpPr>
          <p:nvPr>
            <p:ph type="ctrTitle"/>
          </p:nvPr>
        </p:nvSpPr>
        <p:spPr>
          <a:xfrm>
            <a:off x="738188" y="540271"/>
            <a:ext cx="7704856" cy="854968"/>
          </a:xfrm>
        </p:spPr>
        <p:txBody>
          <a:bodyPr/>
          <a:lstStyle/>
          <a:p>
            <a:pPr algn="ctr"/>
            <a:r>
              <a:rPr lang="en-US" dirty="0"/>
              <a:t>Good </a:t>
            </a:r>
            <a:r>
              <a:rPr lang="en-US" dirty="0" err="1"/>
              <a:t>behaviour</a:t>
            </a:r>
            <a:r>
              <a:rPr lang="en-US" dirty="0"/>
              <a:t> in meeting rooms</a:t>
            </a:r>
            <a:endParaRPr lang="fr-FR" sz="3200" dirty="0"/>
          </a:p>
        </p:txBody>
      </p:sp>
      <p:pic>
        <p:nvPicPr>
          <p:cNvPr id="15" name="Image 14"/>
          <p:cNvPicPr>
            <a:picLocks noChangeAspect="1"/>
          </p:cNvPicPr>
          <p:nvPr/>
        </p:nvPicPr>
        <p:blipFill rotWithShape="1">
          <a:blip r:embed="rId3" cstate="print">
            <a:extLst>
              <a:ext uri="{28A0092B-C50C-407E-A947-70E740481C1C}">
                <a14:useLocalDpi xmlns:a14="http://schemas.microsoft.com/office/drawing/2010/main" val="0"/>
              </a:ext>
            </a:extLst>
          </a:blip>
          <a:srcRect l="9050" r="26192" b="5558"/>
          <a:stretch/>
        </p:blipFill>
        <p:spPr>
          <a:xfrm rot="5400000">
            <a:off x="850584" y="4604339"/>
            <a:ext cx="2396958" cy="2621750"/>
          </a:xfrm>
          <a:prstGeom prst="rect">
            <a:avLst/>
          </a:prstGeom>
        </p:spPr>
      </p:pic>
      <p:sp>
        <p:nvSpPr>
          <p:cNvPr id="16" name="Rectangle 15"/>
          <p:cNvSpPr/>
          <p:nvPr/>
        </p:nvSpPr>
        <p:spPr>
          <a:xfrm>
            <a:off x="3400188" y="6025202"/>
            <a:ext cx="6050968" cy="584775"/>
          </a:xfrm>
          <a:prstGeom prst="rect">
            <a:avLst/>
          </a:prstGeom>
        </p:spPr>
        <p:txBody>
          <a:bodyPr wrap="square">
            <a:spAutoFit/>
          </a:bodyPr>
          <a:lstStyle/>
          <a:p>
            <a:r>
              <a:rPr lang="en-US" sz="1600" dirty="0"/>
              <a:t>Example on 10.12.2021 in the Old Offices room during forklift operator training (6 people present in the room)</a:t>
            </a:r>
          </a:p>
        </p:txBody>
      </p:sp>
      <p:cxnSp>
        <p:nvCxnSpPr>
          <p:cNvPr id="4" name="Connecteur droit avec flèche 3"/>
          <p:cNvCxnSpPr/>
          <p:nvPr/>
        </p:nvCxnSpPr>
        <p:spPr bwMode="auto">
          <a:xfrm flipV="1">
            <a:off x="2340192" y="5076775"/>
            <a:ext cx="2118174" cy="648072"/>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004480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306140" y="1764407"/>
            <a:ext cx="10153128" cy="4851302"/>
          </a:xfrm>
          <a:prstGeom prst="rect">
            <a:avLst/>
          </a:prstGeom>
        </p:spPr>
      </p:pic>
      <p:sp>
        <p:nvSpPr>
          <p:cNvPr id="6" name="Titre 1"/>
          <p:cNvSpPr>
            <a:spLocks noGrp="1"/>
          </p:cNvSpPr>
          <p:nvPr>
            <p:ph type="title"/>
          </p:nvPr>
        </p:nvSpPr>
        <p:spPr>
          <a:xfrm>
            <a:off x="719138" y="540271"/>
            <a:ext cx="7702550" cy="864096"/>
          </a:xfrm>
        </p:spPr>
        <p:txBody>
          <a:bodyPr/>
          <a:lstStyle/>
          <a:p>
            <a:r>
              <a:rPr lang="fr-CH" sz="3400" dirty="0" err="1"/>
              <a:t>Thanks</a:t>
            </a:r>
            <a:r>
              <a:rPr lang="fr-CH" sz="3400" dirty="0"/>
              <a:t> for </a:t>
            </a:r>
            <a:r>
              <a:rPr lang="fr-CH" sz="3400" dirty="0" err="1"/>
              <a:t>your</a:t>
            </a:r>
            <a:r>
              <a:rPr lang="fr-CH" sz="3400" dirty="0"/>
              <a:t> attention</a:t>
            </a:r>
            <a:endParaRPr lang="fr-FR" sz="3400" dirty="0"/>
          </a:p>
        </p:txBody>
      </p:sp>
    </p:spTree>
    <p:extLst>
      <p:ext uri="{BB962C8B-B14F-4D97-AF65-F5344CB8AC3E}">
        <p14:creationId xmlns:p14="http://schemas.microsoft.com/office/powerpoint/2010/main" val="19640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2"/>
          <a:stretch>
            <a:fillRect/>
          </a:stretch>
        </p:blipFill>
        <p:spPr>
          <a:xfrm>
            <a:off x="472883" y="1727709"/>
            <a:ext cx="4480390" cy="5544616"/>
          </a:xfrm>
          <a:prstGeom prst="rect">
            <a:avLst/>
          </a:prstGeom>
        </p:spPr>
      </p:pic>
      <p:sp>
        <p:nvSpPr>
          <p:cNvPr id="4" name="Espace réservé du texte 3"/>
          <p:cNvSpPr>
            <a:spLocks noGrp="1"/>
          </p:cNvSpPr>
          <p:nvPr>
            <p:ph type="title"/>
          </p:nvPr>
        </p:nvSpPr>
        <p:spPr>
          <a:xfrm>
            <a:off x="759990" y="540271"/>
            <a:ext cx="7627939" cy="864096"/>
          </a:xfrm>
        </p:spPr>
        <p:txBody>
          <a:bodyPr>
            <a:noAutofit/>
          </a:bodyPr>
          <a:lstStyle/>
          <a:p>
            <a:r>
              <a:rPr lang="de-CH" sz="3600" dirty="0" err="1"/>
              <a:t>Safety</a:t>
            </a:r>
            <a:r>
              <a:rPr lang="de-CH" sz="3600" dirty="0"/>
              <a:t> </a:t>
            </a:r>
            <a:r>
              <a:rPr lang="de-CH" sz="3600" dirty="0" err="1"/>
              <a:t>and</a:t>
            </a:r>
            <a:r>
              <a:rPr lang="de-CH" sz="3600" dirty="0"/>
              <a:t> </a:t>
            </a:r>
            <a:r>
              <a:rPr lang="de-CH" sz="3600" dirty="0" err="1"/>
              <a:t>environment</a:t>
            </a:r>
            <a:endParaRPr lang="fr-FR" sz="3400" dirty="0"/>
          </a:p>
        </p:txBody>
      </p:sp>
      <p:pic>
        <p:nvPicPr>
          <p:cNvPr id="3" name="Image 2"/>
          <p:cNvPicPr>
            <a:picLocks noChangeAspect="1"/>
          </p:cNvPicPr>
          <p:nvPr/>
        </p:nvPicPr>
        <p:blipFill>
          <a:blip r:embed="rId3"/>
          <a:stretch>
            <a:fillRect/>
          </a:stretch>
        </p:blipFill>
        <p:spPr>
          <a:xfrm>
            <a:off x="6174110" y="4326951"/>
            <a:ext cx="2971800" cy="2200275"/>
          </a:xfrm>
          <a:prstGeom prst="rect">
            <a:avLst/>
          </a:prstGeom>
        </p:spPr>
      </p:pic>
      <p:sp>
        <p:nvSpPr>
          <p:cNvPr id="5" name="Rectangle 4"/>
          <p:cNvSpPr/>
          <p:nvPr/>
        </p:nvSpPr>
        <p:spPr>
          <a:xfrm>
            <a:off x="4986660" y="1495863"/>
            <a:ext cx="5346700" cy="1631216"/>
          </a:xfrm>
          <a:prstGeom prst="rect">
            <a:avLst/>
          </a:prstGeom>
        </p:spPr>
        <p:txBody>
          <a:bodyPr>
            <a:spAutoFit/>
          </a:bodyPr>
          <a:lstStyle/>
          <a:p>
            <a:r>
              <a:rPr lang="en-US" b="1" dirty="0"/>
              <a:t>The health and safety of employees is an absolute priority for </a:t>
            </a:r>
            <a:r>
              <a:rPr lang="en-US" b="1" dirty="0" err="1"/>
              <a:t>Vigier</a:t>
            </a:r>
            <a:r>
              <a:rPr lang="en-US" b="1" dirty="0"/>
              <a:t>: You must return home as healthy as you came to work.</a:t>
            </a:r>
          </a:p>
        </p:txBody>
      </p:sp>
      <p:sp>
        <p:nvSpPr>
          <p:cNvPr id="6" name="ZoneTexte 5"/>
          <p:cNvSpPr txBox="1"/>
          <p:nvPr/>
        </p:nvSpPr>
        <p:spPr>
          <a:xfrm>
            <a:off x="6570836" y="3218575"/>
            <a:ext cx="3369833" cy="253916"/>
          </a:xfrm>
          <a:prstGeom prst="rect">
            <a:avLst/>
          </a:prstGeom>
          <a:noFill/>
        </p:spPr>
        <p:txBody>
          <a:bodyPr wrap="none" rtlCol="0">
            <a:spAutoFit/>
          </a:bodyPr>
          <a:lstStyle/>
          <a:p>
            <a:r>
              <a:rPr lang="en-US" sz="1050" i="1" dirty="0"/>
              <a:t>Extract from </a:t>
            </a:r>
            <a:r>
              <a:rPr lang="en-US" sz="1050" i="1" dirty="0" err="1"/>
              <a:t>Vigier's</a:t>
            </a:r>
            <a:r>
              <a:rPr lang="en-US" sz="1050" i="1" dirty="0"/>
              <a:t> commitment to safety and health</a:t>
            </a:r>
          </a:p>
        </p:txBody>
      </p:sp>
      <p:sp>
        <p:nvSpPr>
          <p:cNvPr id="2" name="Rectangle 1"/>
          <p:cNvSpPr/>
          <p:nvPr/>
        </p:nvSpPr>
        <p:spPr bwMode="auto">
          <a:xfrm rot="21356240">
            <a:off x="6496490" y="5986388"/>
            <a:ext cx="2427632" cy="287761"/>
          </a:xfrm>
          <a:prstGeom prst="rect">
            <a:avLst/>
          </a:prstGeom>
          <a:solidFill>
            <a:srgbClr val="FFFFFF"/>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8" name="ZoneTexte 7"/>
          <p:cNvSpPr txBox="1"/>
          <p:nvPr/>
        </p:nvSpPr>
        <p:spPr>
          <a:xfrm rot="21320827">
            <a:off x="6428385" y="5030892"/>
            <a:ext cx="2463248" cy="1077218"/>
          </a:xfrm>
          <a:prstGeom prst="rect">
            <a:avLst/>
          </a:prstGeom>
          <a:solidFill>
            <a:srgbClr val="FFFFFF"/>
          </a:solidFill>
        </p:spPr>
        <p:txBody>
          <a:bodyPr wrap="square" rtlCol="0">
            <a:spAutoFit/>
          </a:bodyPr>
          <a:lstStyle/>
          <a:p>
            <a:pPr algn="ctr"/>
            <a:r>
              <a:rPr lang="pt-BR" sz="1600" b="1" dirty="0"/>
              <a:t>I HAVE THE RIGHT TO SAY </a:t>
            </a:r>
          </a:p>
          <a:p>
            <a:pPr algn="ctr"/>
            <a:r>
              <a:rPr lang="pt-BR" sz="1600" b="1" dirty="0">
                <a:solidFill>
                  <a:srgbClr val="FF0000"/>
                </a:solidFill>
              </a:rPr>
              <a:t>STOP</a:t>
            </a:r>
            <a:r>
              <a:rPr lang="pt-BR" sz="1600" b="1" dirty="0"/>
              <a:t> </a:t>
            </a:r>
          </a:p>
          <a:p>
            <a:pPr algn="ctr"/>
            <a:r>
              <a:rPr lang="pt-BR" sz="1600" b="1" dirty="0"/>
              <a:t>IN CASE OF DANGER</a:t>
            </a:r>
          </a:p>
        </p:txBody>
      </p:sp>
      <p:sp>
        <p:nvSpPr>
          <p:cNvPr id="9" name="ZoneTexte 8"/>
          <p:cNvSpPr txBox="1"/>
          <p:nvPr/>
        </p:nvSpPr>
        <p:spPr>
          <a:xfrm>
            <a:off x="1250970" y="3007635"/>
            <a:ext cx="3523075" cy="815608"/>
          </a:xfrm>
          <a:prstGeom prst="rect">
            <a:avLst/>
          </a:prstGeom>
          <a:solidFill>
            <a:schemeClr val="bg1"/>
          </a:solidFill>
        </p:spPr>
        <p:txBody>
          <a:bodyPr wrap="square" rtlCol="0">
            <a:spAutoFit/>
          </a:bodyPr>
          <a:lstStyle/>
          <a:p>
            <a:r>
              <a:rPr lang="fr-CH" sz="1100" b="1" dirty="0">
                <a:solidFill>
                  <a:srgbClr val="002060"/>
                </a:solidFill>
              </a:rPr>
              <a:t>PRIORITIZE</a:t>
            </a:r>
          </a:p>
          <a:p>
            <a:pPr algn="just"/>
            <a:r>
              <a:rPr lang="en-US" sz="900" dirty="0">
                <a:solidFill>
                  <a:srgbClr val="131313"/>
                </a:solidFill>
              </a:rPr>
              <a:t>I make safety at work a priority in all my activities. That's why I tell my superiors about any tasks that cannot be carried out safely. And I have the right to refuse work that cannot be done without compromising safety</a:t>
            </a:r>
            <a:r>
              <a:rPr lang="pt-BR" sz="900" dirty="0">
                <a:solidFill>
                  <a:srgbClr val="131313"/>
                </a:solidFill>
              </a:rPr>
              <a:t>.  </a:t>
            </a:r>
            <a:endParaRPr lang="fr-CH" sz="900" dirty="0">
              <a:solidFill>
                <a:srgbClr val="131313"/>
              </a:solidFill>
            </a:endParaRPr>
          </a:p>
        </p:txBody>
      </p:sp>
      <p:sp>
        <p:nvSpPr>
          <p:cNvPr id="10" name="ZoneTexte 9"/>
          <p:cNvSpPr txBox="1"/>
          <p:nvPr/>
        </p:nvSpPr>
        <p:spPr>
          <a:xfrm>
            <a:off x="1250971" y="3927812"/>
            <a:ext cx="3523075" cy="954107"/>
          </a:xfrm>
          <a:prstGeom prst="rect">
            <a:avLst/>
          </a:prstGeom>
          <a:solidFill>
            <a:schemeClr val="bg1"/>
          </a:solidFill>
        </p:spPr>
        <p:txBody>
          <a:bodyPr wrap="square" rtlCol="0">
            <a:spAutoFit/>
          </a:bodyPr>
          <a:lstStyle/>
          <a:p>
            <a:r>
              <a:rPr lang="fr-CH" sz="1100" b="1" dirty="0">
                <a:solidFill>
                  <a:srgbClr val="002060"/>
                </a:solidFill>
              </a:rPr>
              <a:t>PLAN</a:t>
            </a:r>
          </a:p>
          <a:p>
            <a:pPr algn="just"/>
            <a:r>
              <a:rPr lang="en-US" sz="900" dirty="0">
                <a:solidFill>
                  <a:srgbClr val="131313"/>
                </a:solidFill>
              </a:rPr>
              <a:t>I carry out my work in such a way as not to endanger either myself or my colleagues. That's why, before taking any action, I think about the dangers involved. When I take on new tasks, I make sure beforehand that I have the necessary knowledge to carry them out. </a:t>
            </a:r>
            <a:endParaRPr lang="fr-CH" sz="900" dirty="0">
              <a:solidFill>
                <a:srgbClr val="131313"/>
              </a:solidFill>
            </a:endParaRPr>
          </a:p>
        </p:txBody>
      </p:sp>
      <p:sp>
        <p:nvSpPr>
          <p:cNvPr id="11" name="ZoneTexte 10"/>
          <p:cNvSpPr txBox="1"/>
          <p:nvPr/>
        </p:nvSpPr>
        <p:spPr>
          <a:xfrm>
            <a:off x="1250970" y="4953983"/>
            <a:ext cx="3523075" cy="569387"/>
          </a:xfrm>
          <a:prstGeom prst="rect">
            <a:avLst/>
          </a:prstGeom>
          <a:solidFill>
            <a:schemeClr val="bg1"/>
          </a:solidFill>
        </p:spPr>
        <p:txBody>
          <a:bodyPr wrap="square" rtlCol="0">
            <a:spAutoFit/>
          </a:bodyPr>
          <a:lstStyle/>
          <a:p>
            <a:r>
              <a:rPr lang="fr-CH" sz="1100" b="1" dirty="0">
                <a:solidFill>
                  <a:srgbClr val="002060"/>
                </a:solidFill>
              </a:rPr>
              <a:t>PROTECT</a:t>
            </a:r>
          </a:p>
          <a:p>
            <a:pPr algn="just"/>
            <a:r>
              <a:rPr lang="en-US" sz="1000" dirty="0">
                <a:solidFill>
                  <a:srgbClr val="131313"/>
                </a:solidFill>
              </a:rPr>
              <a:t>I always wear the prescribed personal safety equipment and observe the company's safety instructions</a:t>
            </a:r>
            <a:r>
              <a:rPr lang="pt-BR" sz="1000" dirty="0">
                <a:solidFill>
                  <a:srgbClr val="131313"/>
                </a:solidFill>
              </a:rPr>
              <a:t>.</a:t>
            </a:r>
            <a:endParaRPr lang="fr-CH" sz="1000" dirty="0">
              <a:solidFill>
                <a:srgbClr val="131313"/>
              </a:solidFill>
            </a:endParaRPr>
          </a:p>
        </p:txBody>
      </p:sp>
      <p:sp>
        <p:nvSpPr>
          <p:cNvPr id="12" name="ZoneTexte 11"/>
          <p:cNvSpPr txBox="1"/>
          <p:nvPr/>
        </p:nvSpPr>
        <p:spPr>
          <a:xfrm>
            <a:off x="1232540" y="5581505"/>
            <a:ext cx="3523075" cy="723275"/>
          </a:xfrm>
          <a:prstGeom prst="rect">
            <a:avLst/>
          </a:prstGeom>
          <a:solidFill>
            <a:schemeClr val="bg1"/>
          </a:solidFill>
        </p:spPr>
        <p:txBody>
          <a:bodyPr wrap="square" rtlCol="0">
            <a:spAutoFit/>
          </a:bodyPr>
          <a:lstStyle/>
          <a:p>
            <a:r>
              <a:rPr lang="fr-CH" sz="1100" b="1" dirty="0">
                <a:solidFill>
                  <a:srgbClr val="002060"/>
                </a:solidFill>
              </a:rPr>
              <a:t>ACT</a:t>
            </a:r>
          </a:p>
          <a:p>
            <a:pPr algn="just"/>
            <a:r>
              <a:rPr lang="en-US" sz="1000" dirty="0">
                <a:solidFill>
                  <a:srgbClr val="131313"/>
                </a:solidFill>
              </a:rPr>
              <a:t>I don't look away when my colleague is in danger. I point it out and help them to do their job safely.</a:t>
            </a:r>
          </a:p>
          <a:p>
            <a:pPr algn="just"/>
            <a:endParaRPr lang="fr-CH" sz="1000" dirty="0">
              <a:solidFill>
                <a:srgbClr val="131313"/>
              </a:solidFill>
            </a:endParaRPr>
          </a:p>
        </p:txBody>
      </p:sp>
      <p:sp>
        <p:nvSpPr>
          <p:cNvPr id="13" name="ZoneTexte 12"/>
          <p:cNvSpPr txBox="1"/>
          <p:nvPr/>
        </p:nvSpPr>
        <p:spPr>
          <a:xfrm>
            <a:off x="1250970" y="6372689"/>
            <a:ext cx="3523075" cy="723275"/>
          </a:xfrm>
          <a:prstGeom prst="rect">
            <a:avLst/>
          </a:prstGeom>
          <a:solidFill>
            <a:schemeClr val="bg1"/>
          </a:solidFill>
        </p:spPr>
        <p:txBody>
          <a:bodyPr wrap="square" rtlCol="0">
            <a:spAutoFit/>
          </a:bodyPr>
          <a:lstStyle/>
          <a:p>
            <a:r>
              <a:rPr lang="fr-CH" sz="1100" b="1" dirty="0">
                <a:solidFill>
                  <a:srgbClr val="002060"/>
                </a:solidFill>
              </a:rPr>
              <a:t>REPORT</a:t>
            </a:r>
          </a:p>
          <a:p>
            <a:pPr algn="just"/>
            <a:r>
              <a:rPr lang="en-US" sz="1000" dirty="0">
                <a:solidFill>
                  <a:srgbClr val="131313"/>
                </a:solidFill>
              </a:rPr>
              <a:t>I report any dangerous situation or accident in the workplace to my superior without delay. I eliminate any risk immediately or make proposals for improvement. </a:t>
            </a:r>
            <a:endParaRPr lang="fr-CH" sz="1000" dirty="0">
              <a:solidFill>
                <a:srgbClr val="131313"/>
              </a:solidFill>
            </a:endParaRPr>
          </a:p>
        </p:txBody>
      </p:sp>
      <p:sp>
        <p:nvSpPr>
          <p:cNvPr id="14" name="Rectangle 13"/>
          <p:cNvSpPr/>
          <p:nvPr/>
        </p:nvSpPr>
        <p:spPr bwMode="auto">
          <a:xfrm>
            <a:off x="867121" y="3007634"/>
            <a:ext cx="461812" cy="809013"/>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5" name="Rectangle 14"/>
          <p:cNvSpPr/>
          <p:nvPr/>
        </p:nvSpPr>
        <p:spPr bwMode="auto">
          <a:xfrm>
            <a:off x="865013" y="3927811"/>
            <a:ext cx="463921" cy="960705"/>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6" name="Rectangle 15"/>
          <p:cNvSpPr/>
          <p:nvPr/>
        </p:nvSpPr>
        <p:spPr bwMode="auto">
          <a:xfrm>
            <a:off x="867121" y="4953982"/>
            <a:ext cx="461812" cy="569388"/>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7" name="Rectangle 16"/>
          <p:cNvSpPr/>
          <p:nvPr/>
        </p:nvSpPr>
        <p:spPr bwMode="auto">
          <a:xfrm>
            <a:off x="865013" y="5579062"/>
            <a:ext cx="463920" cy="728162"/>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8" name="Rectangle 17"/>
          <p:cNvSpPr/>
          <p:nvPr/>
        </p:nvSpPr>
        <p:spPr bwMode="auto">
          <a:xfrm>
            <a:off x="865013" y="6372689"/>
            <a:ext cx="463920" cy="723275"/>
          </a:xfrm>
          <a:prstGeom prst="rect">
            <a:avLst/>
          </a:prstGeom>
          <a:solidFill>
            <a:schemeClr val="bg1"/>
          </a:solidFill>
          <a:ln w="12700" cap="flat" cmpd="sng" algn="ctr">
            <a:no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sp>
        <p:nvSpPr>
          <p:cNvPr id="19" name="ZoneTexte 18"/>
          <p:cNvSpPr txBox="1"/>
          <p:nvPr/>
        </p:nvSpPr>
        <p:spPr>
          <a:xfrm>
            <a:off x="848319" y="3007633"/>
            <a:ext cx="385957" cy="369332"/>
          </a:xfrm>
          <a:prstGeom prst="rect">
            <a:avLst/>
          </a:prstGeom>
          <a:solidFill>
            <a:srgbClr val="002060"/>
          </a:solidFill>
          <a:ln>
            <a:noFill/>
          </a:ln>
        </p:spPr>
        <p:txBody>
          <a:bodyPr wrap="square" rtlCol="0">
            <a:spAutoFit/>
          </a:bodyPr>
          <a:lstStyle/>
          <a:p>
            <a:r>
              <a:rPr lang="fr-CH" sz="1800" b="1" dirty="0">
                <a:solidFill>
                  <a:schemeClr val="bg1"/>
                </a:solidFill>
              </a:rPr>
              <a:t>1</a:t>
            </a:r>
          </a:p>
        </p:txBody>
      </p:sp>
      <p:sp>
        <p:nvSpPr>
          <p:cNvPr id="20" name="ZoneTexte 19"/>
          <p:cNvSpPr txBox="1"/>
          <p:nvPr/>
        </p:nvSpPr>
        <p:spPr>
          <a:xfrm>
            <a:off x="865013" y="3921215"/>
            <a:ext cx="385957" cy="369332"/>
          </a:xfrm>
          <a:prstGeom prst="rect">
            <a:avLst/>
          </a:prstGeom>
          <a:solidFill>
            <a:srgbClr val="002060"/>
          </a:solidFill>
          <a:ln>
            <a:noFill/>
          </a:ln>
        </p:spPr>
        <p:txBody>
          <a:bodyPr wrap="square" rtlCol="0">
            <a:spAutoFit/>
          </a:bodyPr>
          <a:lstStyle/>
          <a:p>
            <a:r>
              <a:rPr lang="fr-CH" sz="1800" b="1" dirty="0">
                <a:solidFill>
                  <a:schemeClr val="bg1"/>
                </a:solidFill>
              </a:rPr>
              <a:t>2</a:t>
            </a:r>
          </a:p>
        </p:txBody>
      </p:sp>
      <p:sp>
        <p:nvSpPr>
          <p:cNvPr id="21" name="ZoneTexte 20"/>
          <p:cNvSpPr txBox="1"/>
          <p:nvPr/>
        </p:nvSpPr>
        <p:spPr>
          <a:xfrm>
            <a:off x="865013" y="4942498"/>
            <a:ext cx="385957" cy="369332"/>
          </a:xfrm>
          <a:prstGeom prst="rect">
            <a:avLst/>
          </a:prstGeom>
          <a:solidFill>
            <a:srgbClr val="002060"/>
          </a:solidFill>
          <a:ln>
            <a:noFill/>
          </a:ln>
        </p:spPr>
        <p:txBody>
          <a:bodyPr wrap="square" rtlCol="0">
            <a:spAutoFit/>
          </a:bodyPr>
          <a:lstStyle/>
          <a:p>
            <a:r>
              <a:rPr lang="fr-CH" sz="1800" b="1" dirty="0">
                <a:solidFill>
                  <a:schemeClr val="bg1"/>
                </a:solidFill>
              </a:rPr>
              <a:t>3</a:t>
            </a:r>
          </a:p>
        </p:txBody>
      </p:sp>
      <p:sp>
        <p:nvSpPr>
          <p:cNvPr id="22" name="ZoneTexte 21"/>
          <p:cNvSpPr txBox="1"/>
          <p:nvPr/>
        </p:nvSpPr>
        <p:spPr>
          <a:xfrm>
            <a:off x="865013" y="5579062"/>
            <a:ext cx="385957" cy="369332"/>
          </a:xfrm>
          <a:prstGeom prst="rect">
            <a:avLst/>
          </a:prstGeom>
          <a:solidFill>
            <a:srgbClr val="002060"/>
          </a:solidFill>
          <a:ln>
            <a:noFill/>
          </a:ln>
        </p:spPr>
        <p:txBody>
          <a:bodyPr wrap="square" rtlCol="0">
            <a:spAutoFit/>
          </a:bodyPr>
          <a:lstStyle/>
          <a:p>
            <a:r>
              <a:rPr lang="fr-CH" sz="1800" b="1" dirty="0">
                <a:solidFill>
                  <a:schemeClr val="bg1"/>
                </a:solidFill>
              </a:rPr>
              <a:t>4</a:t>
            </a:r>
          </a:p>
        </p:txBody>
      </p:sp>
      <p:sp>
        <p:nvSpPr>
          <p:cNvPr id="23" name="ZoneTexte 22"/>
          <p:cNvSpPr txBox="1"/>
          <p:nvPr/>
        </p:nvSpPr>
        <p:spPr>
          <a:xfrm>
            <a:off x="865013" y="6372689"/>
            <a:ext cx="385957" cy="369332"/>
          </a:xfrm>
          <a:prstGeom prst="rect">
            <a:avLst/>
          </a:prstGeom>
          <a:solidFill>
            <a:srgbClr val="002060"/>
          </a:solidFill>
          <a:ln>
            <a:noFill/>
          </a:ln>
        </p:spPr>
        <p:txBody>
          <a:bodyPr wrap="square" rtlCol="0">
            <a:spAutoFit/>
          </a:bodyPr>
          <a:lstStyle/>
          <a:p>
            <a:r>
              <a:rPr lang="fr-CH" sz="1800" b="1" dirty="0">
                <a:solidFill>
                  <a:schemeClr val="bg1"/>
                </a:solidFill>
              </a:rPr>
              <a:t>5</a:t>
            </a:r>
          </a:p>
        </p:txBody>
      </p:sp>
      <p:sp>
        <p:nvSpPr>
          <p:cNvPr id="25" name="ZoneTexte 24"/>
          <p:cNvSpPr txBox="1"/>
          <p:nvPr/>
        </p:nvSpPr>
        <p:spPr>
          <a:xfrm>
            <a:off x="826764" y="1951412"/>
            <a:ext cx="2808312" cy="307777"/>
          </a:xfrm>
          <a:prstGeom prst="rect">
            <a:avLst/>
          </a:prstGeom>
          <a:solidFill>
            <a:schemeClr val="bg1"/>
          </a:solidFill>
        </p:spPr>
        <p:txBody>
          <a:bodyPr wrap="square" rtlCol="0">
            <a:spAutoFit/>
          </a:bodyPr>
          <a:lstStyle/>
          <a:p>
            <a:r>
              <a:rPr lang="fr-CH" sz="1400" b="1" dirty="0">
                <a:solidFill>
                  <a:srgbClr val="002060"/>
                </a:solidFill>
              </a:rPr>
              <a:t>SAFETY IN THE WORKPLACE</a:t>
            </a:r>
          </a:p>
        </p:txBody>
      </p:sp>
      <p:sp>
        <p:nvSpPr>
          <p:cNvPr id="26" name="ZoneTexte 25"/>
          <p:cNvSpPr txBox="1"/>
          <p:nvPr/>
        </p:nvSpPr>
        <p:spPr>
          <a:xfrm>
            <a:off x="1795447" y="2228893"/>
            <a:ext cx="1839629" cy="307777"/>
          </a:xfrm>
          <a:prstGeom prst="rect">
            <a:avLst/>
          </a:prstGeom>
          <a:solidFill>
            <a:schemeClr val="bg1"/>
          </a:solidFill>
        </p:spPr>
        <p:txBody>
          <a:bodyPr wrap="square" rtlCol="0">
            <a:spAutoFit/>
          </a:bodyPr>
          <a:lstStyle/>
          <a:p>
            <a:r>
              <a:rPr lang="fr-CH" sz="1400" b="1" dirty="0">
                <a:solidFill>
                  <a:srgbClr val="002060"/>
                </a:solidFill>
              </a:rPr>
              <a:t>5 BASIC RULES</a:t>
            </a:r>
          </a:p>
        </p:txBody>
      </p:sp>
    </p:spTree>
    <p:extLst>
      <p:ext uri="{BB962C8B-B14F-4D97-AF65-F5344CB8AC3E}">
        <p14:creationId xmlns:p14="http://schemas.microsoft.com/office/powerpoint/2010/main" val="414093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540271"/>
            <a:ext cx="7683500" cy="864096"/>
          </a:xfrm>
        </p:spPr>
        <p:txBody>
          <a:bodyPr/>
          <a:lstStyle/>
          <a:p>
            <a:r>
              <a:rPr lang="en-US" sz="3400" dirty="0"/>
              <a:t>Traffic plan of the site</a:t>
            </a:r>
            <a:endParaRPr lang="fr-CH" sz="3400" dirty="0"/>
          </a:p>
        </p:txBody>
      </p:sp>
      <p:sp>
        <p:nvSpPr>
          <p:cNvPr id="14" name="ZoneTexte 13"/>
          <p:cNvSpPr txBox="1"/>
          <p:nvPr/>
        </p:nvSpPr>
        <p:spPr>
          <a:xfrm>
            <a:off x="10010909" y="6957089"/>
            <a:ext cx="682491" cy="461665"/>
          </a:xfrm>
          <a:prstGeom prst="rect">
            <a:avLst/>
          </a:prstGeom>
          <a:solidFill>
            <a:srgbClr val="FFFFFF"/>
          </a:solidFill>
        </p:spPr>
        <p:txBody>
          <a:bodyPr wrap="square" rtlCol="0">
            <a:spAutoFit/>
          </a:bodyPr>
          <a:lstStyle/>
          <a:p>
            <a:r>
              <a:rPr lang="fr-CH" sz="1200" b="1" dirty="0">
                <a:solidFill>
                  <a:srgbClr val="0070C0"/>
                </a:solidFill>
              </a:rPr>
              <a:t>Stone </a:t>
            </a:r>
            <a:r>
              <a:rPr lang="fr-CH" sz="1200" b="1" dirty="0" err="1">
                <a:solidFill>
                  <a:srgbClr val="0070C0"/>
                </a:solidFill>
              </a:rPr>
              <a:t>quarry</a:t>
            </a:r>
            <a:endParaRPr lang="fr-CH" sz="1200" b="1" dirty="0">
              <a:solidFill>
                <a:srgbClr val="0070C0"/>
              </a:solidFill>
            </a:endParaRPr>
          </a:p>
        </p:txBody>
      </p:sp>
      <p:pic>
        <p:nvPicPr>
          <p:cNvPr id="3" name="Espace réservé du contenu 4">
            <a:extLst>
              <a:ext uri="{FF2B5EF4-FFF2-40B4-BE49-F238E27FC236}">
                <a16:creationId xmlns:a16="http://schemas.microsoft.com/office/drawing/2014/main" id="{BB00C16F-FC04-473A-D462-73E2E7350CBE}"/>
              </a:ext>
            </a:extLst>
          </p:cNvPr>
          <p:cNvPicPr>
            <a:picLocks noGrp="1" noChangeAspect="1"/>
          </p:cNvPicPr>
          <p:nvPr>
            <p:ph idx="1"/>
          </p:nvPr>
        </p:nvPicPr>
        <p:blipFill>
          <a:blip r:embed="rId2"/>
          <a:stretch>
            <a:fillRect/>
          </a:stretch>
        </p:blipFill>
        <p:spPr>
          <a:xfrm>
            <a:off x="237232" y="1495425"/>
            <a:ext cx="10456168" cy="5421952"/>
          </a:xfrm>
        </p:spPr>
      </p:pic>
      <p:sp>
        <p:nvSpPr>
          <p:cNvPr id="5" name="Heptagone 4">
            <a:extLst>
              <a:ext uri="{FF2B5EF4-FFF2-40B4-BE49-F238E27FC236}">
                <a16:creationId xmlns:a16="http://schemas.microsoft.com/office/drawing/2014/main" id="{8AA907C0-0800-43B1-4051-3F56AB8F89DC}"/>
              </a:ext>
            </a:extLst>
          </p:cNvPr>
          <p:cNvSpPr/>
          <p:nvPr/>
        </p:nvSpPr>
        <p:spPr>
          <a:xfrm>
            <a:off x="6099493" y="3623151"/>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1</a:t>
            </a:r>
            <a:endParaRPr lang="fr-CH" sz="1100">
              <a:effectLst/>
              <a:ea typeface="Calibri" panose="020F0502020204030204" pitchFamily="34" charset="0"/>
              <a:cs typeface="Times New Roman" panose="02020603050405020304" pitchFamily="18" charset="0"/>
            </a:endParaRPr>
          </a:p>
        </p:txBody>
      </p:sp>
      <p:pic>
        <p:nvPicPr>
          <p:cNvPr id="6" name="Image 5">
            <a:extLst>
              <a:ext uri="{FF2B5EF4-FFF2-40B4-BE49-F238E27FC236}">
                <a16:creationId xmlns:a16="http://schemas.microsoft.com/office/drawing/2014/main" id="{03E20135-E491-B4DD-68DD-FF124B415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056" y="3159601"/>
            <a:ext cx="175260" cy="175260"/>
          </a:xfrm>
          <a:prstGeom prst="rect">
            <a:avLst/>
          </a:prstGeom>
        </p:spPr>
      </p:pic>
      <p:pic>
        <p:nvPicPr>
          <p:cNvPr id="7" name="Image 6">
            <a:extLst>
              <a:ext uri="{FF2B5EF4-FFF2-40B4-BE49-F238E27FC236}">
                <a16:creationId xmlns:a16="http://schemas.microsoft.com/office/drawing/2014/main" id="{5F626A59-B3EB-EB9B-D4E7-825E1435D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710000">
            <a:off x="5132997" y="2703226"/>
            <a:ext cx="194310" cy="194310"/>
          </a:xfrm>
          <a:prstGeom prst="rect">
            <a:avLst/>
          </a:prstGeom>
        </p:spPr>
      </p:pic>
      <p:sp>
        <p:nvSpPr>
          <p:cNvPr id="8" name="Heptagone 7">
            <a:extLst>
              <a:ext uri="{FF2B5EF4-FFF2-40B4-BE49-F238E27FC236}">
                <a16:creationId xmlns:a16="http://schemas.microsoft.com/office/drawing/2014/main" id="{72071211-AE11-3AA9-716E-70825BF90C68}"/>
              </a:ext>
            </a:extLst>
          </p:cNvPr>
          <p:cNvSpPr/>
          <p:nvPr/>
        </p:nvSpPr>
        <p:spPr>
          <a:xfrm>
            <a:off x="8301513" y="3812857"/>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2</a:t>
            </a:r>
            <a:endParaRPr lang="fr-CH" sz="1100">
              <a:effectLst/>
              <a:ea typeface="Calibri" panose="020F0502020204030204" pitchFamily="34" charset="0"/>
              <a:cs typeface="Times New Roman" panose="02020603050405020304" pitchFamily="18" charset="0"/>
            </a:endParaRPr>
          </a:p>
        </p:txBody>
      </p:sp>
      <p:sp>
        <p:nvSpPr>
          <p:cNvPr id="9" name="Heptagone 8">
            <a:extLst>
              <a:ext uri="{FF2B5EF4-FFF2-40B4-BE49-F238E27FC236}">
                <a16:creationId xmlns:a16="http://schemas.microsoft.com/office/drawing/2014/main" id="{AF4BC6E6-E670-EB45-34A6-0BE308B51B7F}"/>
              </a:ext>
            </a:extLst>
          </p:cNvPr>
          <p:cNvSpPr/>
          <p:nvPr/>
        </p:nvSpPr>
        <p:spPr>
          <a:xfrm>
            <a:off x="2975292" y="3159601"/>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3</a:t>
            </a:r>
            <a:endParaRPr lang="fr-CH" sz="1100">
              <a:effectLst/>
              <a:ea typeface="Calibri" panose="020F0502020204030204" pitchFamily="34" charset="0"/>
              <a:cs typeface="Times New Roman" panose="02020603050405020304" pitchFamily="18" charset="0"/>
            </a:endParaRPr>
          </a:p>
        </p:txBody>
      </p:sp>
      <p:sp>
        <p:nvSpPr>
          <p:cNvPr id="10" name="Heptagone 9">
            <a:extLst>
              <a:ext uri="{FF2B5EF4-FFF2-40B4-BE49-F238E27FC236}">
                <a16:creationId xmlns:a16="http://schemas.microsoft.com/office/drawing/2014/main" id="{BD2B9A2A-40B2-90F1-1211-52FC419D293A}"/>
              </a:ext>
            </a:extLst>
          </p:cNvPr>
          <p:cNvSpPr/>
          <p:nvPr/>
        </p:nvSpPr>
        <p:spPr>
          <a:xfrm>
            <a:off x="6826915" y="5496089"/>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a:solidFill>
                  <a:srgbClr val="FFFFFF"/>
                </a:solidFill>
                <a:effectLst/>
                <a:ea typeface="Calibri" panose="020F0502020204030204" pitchFamily="34" charset="0"/>
                <a:cs typeface="Times New Roman" panose="02020603050405020304" pitchFamily="18" charset="0"/>
              </a:rPr>
              <a:t>4</a:t>
            </a:r>
            <a:endParaRPr lang="fr-CH" sz="1100">
              <a:effectLst/>
              <a:ea typeface="Calibri" panose="020F0502020204030204" pitchFamily="34" charset="0"/>
              <a:cs typeface="Times New Roman" panose="02020603050405020304" pitchFamily="18" charset="0"/>
            </a:endParaRPr>
          </a:p>
        </p:txBody>
      </p:sp>
      <p:sp>
        <p:nvSpPr>
          <p:cNvPr id="15" name="Heptagone 14">
            <a:extLst>
              <a:ext uri="{FF2B5EF4-FFF2-40B4-BE49-F238E27FC236}">
                <a16:creationId xmlns:a16="http://schemas.microsoft.com/office/drawing/2014/main" id="{C4044B5D-F81B-3805-EEEF-47C7C8F0F3BB}"/>
              </a:ext>
            </a:extLst>
          </p:cNvPr>
          <p:cNvSpPr/>
          <p:nvPr/>
        </p:nvSpPr>
        <p:spPr>
          <a:xfrm>
            <a:off x="6612156" y="4406742"/>
            <a:ext cx="189865" cy="233680"/>
          </a:xfrm>
          <a:prstGeom prst="heptag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ct val="115000"/>
              </a:lnSpc>
              <a:spcAft>
                <a:spcPts val="1000"/>
              </a:spcAft>
            </a:pPr>
            <a:r>
              <a:rPr lang="fr-CH" sz="800" b="1" dirty="0">
                <a:solidFill>
                  <a:srgbClr val="FFFFFF"/>
                </a:solidFill>
                <a:effectLst/>
                <a:ea typeface="Calibri" panose="020F0502020204030204" pitchFamily="34" charset="0"/>
                <a:cs typeface="Times New Roman" panose="02020603050405020304" pitchFamily="18" charset="0"/>
              </a:rPr>
              <a:t>5</a:t>
            </a:r>
            <a:endParaRPr lang="fr-CH" sz="1100" dirty="0">
              <a:effectLst/>
              <a:ea typeface="Calibri" panose="020F0502020204030204" pitchFamily="34" charset="0"/>
              <a:cs typeface="Times New Roman" panose="02020603050405020304" pitchFamily="18" charset="0"/>
            </a:endParaRPr>
          </a:p>
        </p:txBody>
      </p:sp>
      <p:pic>
        <p:nvPicPr>
          <p:cNvPr id="16" name="Image 15">
            <a:extLst>
              <a:ext uri="{FF2B5EF4-FFF2-40B4-BE49-F238E27FC236}">
                <a16:creationId xmlns:a16="http://schemas.microsoft.com/office/drawing/2014/main" id="{4456CCC5-DDC1-71B7-0639-F0D6FE1D04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8196" y="4640422"/>
            <a:ext cx="269240" cy="269240"/>
          </a:xfrm>
          <a:prstGeom prst="rect">
            <a:avLst/>
          </a:prstGeom>
        </p:spPr>
      </p:pic>
      <p:pic>
        <p:nvPicPr>
          <p:cNvPr id="17" name="Image 16">
            <a:extLst>
              <a:ext uri="{FF2B5EF4-FFF2-40B4-BE49-F238E27FC236}">
                <a16:creationId xmlns:a16="http://schemas.microsoft.com/office/drawing/2014/main" id="{6FD1D965-738F-9E66-5DE9-40757A4496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5351" y="4338003"/>
            <a:ext cx="194310" cy="194310"/>
          </a:xfrm>
          <a:prstGeom prst="rect">
            <a:avLst/>
          </a:prstGeom>
        </p:spPr>
      </p:pic>
      <p:cxnSp>
        <p:nvCxnSpPr>
          <p:cNvPr id="18" name="AutoShape 34">
            <a:extLst>
              <a:ext uri="{FF2B5EF4-FFF2-40B4-BE49-F238E27FC236}">
                <a16:creationId xmlns:a16="http://schemas.microsoft.com/office/drawing/2014/main" id="{4ADAA4EC-BA68-232A-7639-E6B50F1B1DAC}"/>
              </a:ext>
            </a:extLst>
          </p:cNvPr>
          <p:cNvCxnSpPr>
            <a:cxnSpLocks noChangeShapeType="1"/>
          </p:cNvCxnSpPr>
          <p:nvPr/>
        </p:nvCxnSpPr>
        <p:spPr bwMode="auto">
          <a:xfrm flipH="1">
            <a:off x="4664870" y="3030378"/>
            <a:ext cx="340753" cy="59277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19" name="Image 18">
            <a:extLst>
              <a:ext uri="{FF2B5EF4-FFF2-40B4-BE49-F238E27FC236}">
                <a16:creationId xmlns:a16="http://schemas.microsoft.com/office/drawing/2014/main" id="{7E5D080D-0524-FEF4-C192-B4C18960CB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858747">
            <a:off x="4772277" y="3225958"/>
            <a:ext cx="194310" cy="194310"/>
          </a:xfrm>
          <a:prstGeom prst="rect">
            <a:avLst/>
          </a:prstGeom>
        </p:spPr>
      </p:pic>
      <p:cxnSp>
        <p:nvCxnSpPr>
          <p:cNvPr id="20" name="AutoShape 36">
            <a:extLst>
              <a:ext uri="{FF2B5EF4-FFF2-40B4-BE49-F238E27FC236}">
                <a16:creationId xmlns:a16="http://schemas.microsoft.com/office/drawing/2014/main" id="{355969C2-A95C-8E2A-B9A2-8FC5B8660C3D}"/>
              </a:ext>
            </a:extLst>
          </p:cNvPr>
          <p:cNvCxnSpPr>
            <a:cxnSpLocks noChangeShapeType="1"/>
          </p:cNvCxnSpPr>
          <p:nvPr/>
        </p:nvCxnSpPr>
        <p:spPr bwMode="auto">
          <a:xfrm flipH="1">
            <a:off x="5000576" y="2917198"/>
            <a:ext cx="167640" cy="6477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1" name="AutoShape 6">
            <a:extLst>
              <a:ext uri="{FF2B5EF4-FFF2-40B4-BE49-F238E27FC236}">
                <a16:creationId xmlns:a16="http://schemas.microsoft.com/office/drawing/2014/main" id="{982505C4-368A-BDE3-B2FA-9EE25FC9602B}"/>
              </a:ext>
            </a:extLst>
          </p:cNvPr>
          <p:cNvCxnSpPr>
            <a:cxnSpLocks noChangeShapeType="1"/>
          </p:cNvCxnSpPr>
          <p:nvPr/>
        </p:nvCxnSpPr>
        <p:spPr bwMode="auto">
          <a:xfrm flipH="1" flipV="1">
            <a:off x="3583405" y="2244632"/>
            <a:ext cx="653913" cy="238951"/>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2" name="AutoShape 5">
            <a:extLst>
              <a:ext uri="{FF2B5EF4-FFF2-40B4-BE49-F238E27FC236}">
                <a16:creationId xmlns:a16="http://schemas.microsoft.com/office/drawing/2014/main" id="{59C0F6A3-C515-D1E6-4E9D-6E46020D7F63}"/>
              </a:ext>
            </a:extLst>
          </p:cNvPr>
          <p:cNvCxnSpPr>
            <a:cxnSpLocks noChangeShapeType="1"/>
          </p:cNvCxnSpPr>
          <p:nvPr/>
        </p:nvCxnSpPr>
        <p:spPr bwMode="auto">
          <a:xfrm flipH="1" flipV="1">
            <a:off x="5866765" y="3195637"/>
            <a:ext cx="845185" cy="41719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3" name="AutoShape 4">
            <a:extLst>
              <a:ext uri="{FF2B5EF4-FFF2-40B4-BE49-F238E27FC236}">
                <a16:creationId xmlns:a16="http://schemas.microsoft.com/office/drawing/2014/main" id="{B061D422-E00D-7091-E5E5-F23094AC9290}"/>
              </a:ext>
            </a:extLst>
          </p:cNvPr>
          <p:cNvCxnSpPr>
            <a:cxnSpLocks noChangeShapeType="1"/>
          </p:cNvCxnSpPr>
          <p:nvPr/>
        </p:nvCxnSpPr>
        <p:spPr bwMode="auto">
          <a:xfrm flipH="1" flipV="1">
            <a:off x="6727907" y="3619023"/>
            <a:ext cx="1077913" cy="427514"/>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4" name="AutoShape 2">
            <a:extLst>
              <a:ext uri="{FF2B5EF4-FFF2-40B4-BE49-F238E27FC236}">
                <a16:creationId xmlns:a16="http://schemas.microsoft.com/office/drawing/2014/main" id="{A35E7B67-EEF6-FCDE-D7D4-FBA29A6BECDE}"/>
              </a:ext>
            </a:extLst>
          </p:cNvPr>
          <p:cNvCxnSpPr>
            <a:cxnSpLocks noChangeShapeType="1"/>
          </p:cNvCxnSpPr>
          <p:nvPr/>
        </p:nvCxnSpPr>
        <p:spPr bwMode="auto">
          <a:xfrm flipH="1" flipV="1">
            <a:off x="7877332" y="4091147"/>
            <a:ext cx="1038225" cy="20002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5" name="AutoShape 37">
            <a:extLst>
              <a:ext uri="{FF2B5EF4-FFF2-40B4-BE49-F238E27FC236}">
                <a16:creationId xmlns:a16="http://schemas.microsoft.com/office/drawing/2014/main" id="{BF0A5FBF-80DD-02B6-4734-E09732A2AF26}"/>
              </a:ext>
            </a:extLst>
          </p:cNvPr>
          <p:cNvCxnSpPr>
            <a:cxnSpLocks noChangeShapeType="1"/>
          </p:cNvCxnSpPr>
          <p:nvPr/>
        </p:nvCxnSpPr>
        <p:spPr bwMode="auto">
          <a:xfrm>
            <a:off x="5227426" y="3020116"/>
            <a:ext cx="394335" cy="18986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6" name="AutoShape 34">
            <a:extLst>
              <a:ext uri="{FF2B5EF4-FFF2-40B4-BE49-F238E27FC236}">
                <a16:creationId xmlns:a16="http://schemas.microsoft.com/office/drawing/2014/main" id="{E41DECF7-029A-3272-485F-BAE02A4B7B9E}"/>
              </a:ext>
            </a:extLst>
          </p:cNvPr>
          <p:cNvCxnSpPr>
            <a:cxnSpLocks noChangeShapeType="1"/>
          </p:cNvCxnSpPr>
          <p:nvPr/>
        </p:nvCxnSpPr>
        <p:spPr bwMode="auto">
          <a:xfrm flipH="1">
            <a:off x="4292674" y="3679649"/>
            <a:ext cx="346795" cy="69758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7" name="AutoShape 17">
            <a:extLst>
              <a:ext uri="{FF2B5EF4-FFF2-40B4-BE49-F238E27FC236}">
                <a16:creationId xmlns:a16="http://schemas.microsoft.com/office/drawing/2014/main" id="{D0585A41-3935-301B-7091-40BDBA6C528E}"/>
              </a:ext>
            </a:extLst>
          </p:cNvPr>
          <p:cNvCxnSpPr>
            <a:cxnSpLocks noChangeShapeType="1"/>
          </p:cNvCxnSpPr>
          <p:nvPr/>
        </p:nvCxnSpPr>
        <p:spPr bwMode="auto">
          <a:xfrm flipH="1" flipV="1">
            <a:off x="3206246" y="3910363"/>
            <a:ext cx="1026160" cy="48006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8" name="AutoShape 16">
            <a:extLst>
              <a:ext uri="{FF2B5EF4-FFF2-40B4-BE49-F238E27FC236}">
                <a16:creationId xmlns:a16="http://schemas.microsoft.com/office/drawing/2014/main" id="{33DF447B-E19F-3A0C-E496-60A88A6AA118}"/>
              </a:ext>
            </a:extLst>
          </p:cNvPr>
          <p:cNvCxnSpPr>
            <a:cxnSpLocks noChangeShapeType="1"/>
          </p:cNvCxnSpPr>
          <p:nvPr/>
        </p:nvCxnSpPr>
        <p:spPr bwMode="auto">
          <a:xfrm flipH="1" flipV="1">
            <a:off x="2659950" y="3323113"/>
            <a:ext cx="538854" cy="58145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29" name="AutoShape 15">
            <a:extLst>
              <a:ext uri="{FF2B5EF4-FFF2-40B4-BE49-F238E27FC236}">
                <a16:creationId xmlns:a16="http://schemas.microsoft.com/office/drawing/2014/main" id="{EA89EB2F-2DD2-A85B-45C4-538C64192541}"/>
              </a:ext>
            </a:extLst>
          </p:cNvPr>
          <p:cNvCxnSpPr>
            <a:cxnSpLocks noChangeShapeType="1"/>
          </p:cNvCxnSpPr>
          <p:nvPr/>
        </p:nvCxnSpPr>
        <p:spPr bwMode="auto">
          <a:xfrm flipH="1" flipV="1">
            <a:off x="2061796" y="2929629"/>
            <a:ext cx="569718" cy="38637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0" name="AutoShape 14">
            <a:extLst>
              <a:ext uri="{FF2B5EF4-FFF2-40B4-BE49-F238E27FC236}">
                <a16:creationId xmlns:a16="http://schemas.microsoft.com/office/drawing/2014/main" id="{325E83C0-EE35-D45B-A390-70BDC3143BA3}"/>
              </a:ext>
            </a:extLst>
          </p:cNvPr>
          <p:cNvCxnSpPr>
            <a:cxnSpLocks noChangeShapeType="1"/>
          </p:cNvCxnSpPr>
          <p:nvPr/>
        </p:nvCxnSpPr>
        <p:spPr bwMode="auto">
          <a:xfrm flipH="1" flipV="1">
            <a:off x="1315806" y="2697774"/>
            <a:ext cx="711200" cy="22606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1" name="AutoShape 13">
            <a:extLst>
              <a:ext uri="{FF2B5EF4-FFF2-40B4-BE49-F238E27FC236}">
                <a16:creationId xmlns:a16="http://schemas.microsoft.com/office/drawing/2014/main" id="{02EAD082-7A2A-6FAB-F2EB-794FBBF3A1BF}"/>
              </a:ext>
            </a:extLst>
          </p:cNvPr>
          <p:cNvCxnSpPr>
            <a:cxnSpLocks noChangeShapeType="1"/>
          </p:cNvCxnSpPr>
          <p:nvPr/>
        </p:nvCxnSpPr>
        <p:spPr bwMode="auto">
          <a:xfrm flipV="1">
            <a:off x="1400492" y="2161195"/>
            <a:ext cx="62865" cy="48387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2" name="AutoShape 12">
            <a:extLst>
              <a:ext uri="{FF2B5EF4-FFF2-40B4-BE49-F238E27FC236}">
                <a16:creationId xmlns:a16="http://schemas.microsoft.com/office/drawing/2014/main" id="{0D33F1CA-7546-94C4-04C8-4FA67A32B82B}"/>
              </a:ext>
            </a:extLst>
          </p:cNvPr>
          <p:cNvCxnSpPr>
            <a:cxnSpLocks noChangeShapeType="1"/>
          </p:cNvCxnSpPr>
          <p:nvPr/>
        </p:nvCxnSpPr>
        <p:spPr bwMode="auto">
          <a:xfrm flipV="1">
            <a:off x="1463357" y="1835440"/>
            <a:ext cx="58420" cy="32575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3" name="AutoShape 11">
            <a:extLst>
              <a:ext uri="{FF2B5EF4-FFF2-40B4-BE49-F238E27FC236}">
                <a16:creationId xmlns:a16="http://schemas.microsoft.com/office/drawing/2014/main" id="{DFAA5B0E-BC40-498D-87C6-41D47EB30A4D}"/>
              </a:ext>
            </a:extLst>
          </p:cNvPr>
          <p:cNvCxnSpPr>
            <a:cxnSpLocks noChangeShapeType="1"/>
          </p:cNvCxnSpPr>
          <p:nvPr/>
        </p:nvCxnSpPr>
        <p:spPr bwMode="auto">
          <a:xfrm flipV="1">
            <a:off x="1541866" y="1795467"/>
            <a:ext cx="129540" cy="3997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4" name="AutoShape 10">
            <a:extLst>
              <a:ext uri="{FF2B5EF4-FFF2-40B4-BE49-F238E27FC236}">
                <a16:creationId xmlns:a16="http://schemas.microsoft.com/office/drawing/2014/main" id="{F692EAB2-0AF5-B9EF-2CB1-F9F83038393C}"/>
              </a:ext>
            </a:extLst>
          </p:cNvPr>
          <p:cNvCxnSpPr>
            <a:cxnSpLocks noChangeShapeType="1"/>
          </p:cNvCxnSpPr>
          <p:nvPr/>
        </p:nvCxnSpPr>
        <p:spPr bwMode="auto">
          <a:xfrm>
            <a:off x="1691495" y="1814659"/>
            <a:ext cx="804055" cy="128866"/>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5" name="AutoShape 8">
            <a:extLst>
              <a:ext uri="{FF2B5EF4-FFF2-40B4-BE49-F238E27FC236}">
                <a16:creationId xmlns:a16="http://schemas.microsoft.com/office/drawing/2014/main" id="{28D43FD6-F997-4369-A30D-3061DF1E1AF1}"/>
              </a:ext>
            </a:extLst>
          </p:cNvPr>
          <p:cNvCxnSpPr>
            <a:cxnSpLocks noChangeShapeType="1"/>
          </p:cNvCxnSpPr>
          <p:nvPr/>
        </p:nvCxnSpPr>
        <p:spPr bwMode="auto">
          <a:xfrm>
            <a:off x="2509651" y="1952256"/>
            <a:ext cx="696595" cy="23477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6" name="AutoShape 7">
            <a:extLst>
              <a:ext uri="{FF2B5EF4-FFF2-40B4-BE49-F238E27FC236}">
                <a16:creationId xmlns:a16="http://schemas.microsoft.com/office/drawing/2014/main" id="{B4B47D31-04DD-5F5E-E8B8-F11047E07999}"/>
              </a:ext>
            </a:extLst>
          </p:cNvPr>
          <p:cNvCxnSpPr>
            <a:cxnSpLocks noChangeShapeType="1"/>
          </p:cNvCxnSpPr>
          <p:nvPr/>
        </p:nvCxnSpPr>
        <p:spPr bwMode="auto">
          <a:xfrm>
            <a:off x="3276172" y="2187031"/>
            <a:ext cx="1724404" cy="68314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7" name="AutoShape 40">
            <a:extLst>
              <a:ext uri="{FF2B5EF4-FFF2-40B4-BE49-F238E27FC236}">
                <a16:creationId xmlns:a16="http://schemas.microsoft.com/office/drawing/2014/main" id="{3741CBBC-B1E3-D77F-1736-A5688EB75549}"/>
              </a:ext>
            </a:extLst>
          </p:cNvPr>
          <p:cNvCxnSpPr>
            <a:cxnSpLocks noChangeShapeType="1"/>
          </p:cNvCxnSpPr>
          <p:nvPr/>
        </p:nvCxnSpPr>
        <p:spPr bwMode="auto">
          <a:xfrm>
            <a:off x="5648366" y="3217068"/>
            <a:ext cx="714375" cy="35242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8" name="AutoShape 41">
            <a:extLst>
              <a:ext uri="{FF2B5EF4-FFF2-40B4-BE49-F238E27FC236}">
                <a16:creationId xmlns:a16="http://schemas.microsoft.com/office/drawing/2014/main" id="{387FDFB3-6086-7549-62D6-AEEEA31E0D01}"/>
              </a:ext>
            </a:extLst>
          </p:cNvPr>
          <p:cNvCxnSpPr>
            <a:cxnSpLocks noChangeShapeType="1"/>
          </p:cNvCxnSpPr>
          <p:nvPr/>
        </p:nvCxnSpPr>
        <p:spPr bwMode="auto">
          <a:xfrm>
            <a:off x="6422148" y="3586002"/>
            <a:ext cx="725805" cy="34925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39" name="AutoShape 42">
            <a:extLst>
              <a:ext uri="{FF2B5EF4-FFF2-40B4-BE49-F238E27FC236}">
                <a16:creationId xmlns:a16="http://schemas.microsoft.com/office/drawing/2014/main" id="{ABD545D1-8FEB-BB90-AF6C-76CD801EC8F0}"/>
              </a:ext>
            </a:extLst>
          </p:cNvPr>
          <p:cNvCxnSpPr>
            <a:cxnSpLocks noChangeShapeType="1"/>
          </p:cNvCxnSpPr>
          <p:nvPr/>
        </p:nvCxnSpPr>
        <p:spPr bwMode="auto">
          <a:xfrm>
            <a:off x="7159269" y="3928271"/>
            <a:ext cx="952310" cy="35480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0" name="AutoShape 43">
            <a:extLst>
              <a:ext uri="{FF2B5EF4-FFF2-40B4-BE49-F238E27FC236}">
                <a16:creationId xmlns:a16="http://schemas.microsoft.com/office/drawing/2014/main" id="{26DF2208-037D-F8A0-B03D-B8ECAAFFC8EB}"/>
              </a:ext>
            </a:extLst>
          </p:cNvPr>
          <p:cNvCxnSpPr>
            <a:cxnSpLocks noChangeShapeType="1"/>
          </p:cNvCxnSpPr>
          <p:nvPr/>
        </p:nvCxnSpPr>
        <p:spPr bwMode="auto">
          <a:xfrm>
            <a:off x="8150292" y="4288473"/>
            <a:ext cx="563245" cy="14668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1" name="AutoShape 24">
            <a:extLst>
              <a:ext uri="{FF2B5EF4-FFF2-40B4-BE49-F238E27FC236}">
                <a16:creationId xmlns:a16="http://schemas.microsoft.com/office/drawing/2014/main" id="{C1C89BB3-8E0F-7975-8477-9FF3EA73A54B}"/>
              </a:ext>
            </a:extLst>
          </p:cNvPr>
          <p:cNvCxnSpPr>
            <a:cxnSpLocks noChangeShapeType="1"/>
          </p:cNvCxnSpPr>
          <p:nvPr/>
        </p:nvCxnSpPr>
        <p:spPr bwMode="auto">
          <a:xfrm>
            <a:off x="6802062" y="4592322"/>
            <a:ext cx="1309517" cy="711518"/>
          </a:xfrm>
          <a:prstGeom prst="straightConnector1">
            <a:avLst/>
          </a:prstGeom>
          <a:noFill/>
          <a:ln w="28575" cap="flat">
            <a:solidFill>
              <a:srgbClr val="C00000"/>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42" name="Zone de texte 2">
            <a:extLst>
              <a:ext uri="{FF2B5EF4-FFF2-40B4-BE49-F238E27FC236}">
                <a16:creationId xmlns:a16="http://schemas.microsoft.com/office/drawing/2014/main" id="{ECEBCFC2-16D0-25D9-321F-5C9DDB73CC2B}"/>
              </a:ext>
            </a:extLst>
          </p:cNvPr>
          <p:cNvSpPr txBox="1">
            <a:spLocks noChangeArrowheads="1"/>
          </p:cNvSpPr>
          <p:nvPr/>
        </p:nvSpPr>
        <p:spPr bwMode="auto">
          <a:xfrm>
            <a:off x="804070" y="6887270"/>
            <a:ext cx="2361087" cy="28575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Access for unloading Fluff in reverse</a:t>
            </a:r>
          </a:p>
        </p:txBody>
      </p:sp>
      <p:cxnSp>
        <p:nvCxnSpPr>
          <p:cNvPr id="43" name="AutoShape 24">
            <a:extLst>
              <a:ext uri="{FF2B5EF4-FFF2-40B4-BE49-F238E27FC236}">
                <a16:creationId xmlns:a16="http://schemas.microsoft.com/office/drawing/2014/main" id="{1AAC45D2-8C5D-1F5A-5D48-B5EED7E355C3}"/>
              </a:ext>
            </a:extLst>
          </p:cNvPr>
          <p:cNvCxnSpPr>
            <a:cxnSpLocks noChangeShapeType="1"/>
          </p:cNvCxnSpPr>
          <p:nvPr/>
        </p:nvCxnSpPr>
        <p:spPr bwMode="auto">
          <a:xfrm>
            <a:off x="375236" y="7011095"/>
            <a:ext cx="488364" cy="15053"/>
          </a:xfrm>
          <a:prstGeom prst="straightConnector1">
            <a:avLst/>
          </a:prstGeom>
          <a:noFill/>
          <a:ln w="28575" cap="flat">
            <a:solidFill>
              <a:srgbClr val="C0000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4" name="AutoShape 17">
            <a:extLst>
              <a:ext uri="{FF2B5EF4-FFF2-40B4-BE49-F238E27FC236}">
                <a16:creationId xmlns:a16="http://schemas.microsoft.com/office/drawing/2014/main" id="{6FA4E9FF-4BA0-016A-9FFE-D541CB51E0D3}"/>
              </a:ext>
            </a:extLst>
          </p:cNvPr>
          <p:cNvCxnSpPr>
            <a:cxnSpLocks noChangeShapeType="1"/>
          </p:cNvCxnSpPr>
          <p:nvPr/>
        </p:nvCxnSpPr>
        <p:spPr bwMode="auto">
          <a:xfrm flipH="1" flipV="1">
            <a:off x="4356352" y="4460682"/>
            <a:ext cx="1026160" cy="48006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5" name="AutoShape 7">
            <a:extLst>
              <a:ext uri="{FF2B5EF4-FFF2-40B4-BE49-F238E27FC236}">
                <a16:creationId xmlns:a16="http://schemas.microsoft.com/office/drawing/2014/main" id="{9E3097DA-7EB7-68D1-1CF6-9261069D9E9E}"/>
              </a:ext>
            </a:extLst>
          </p:cNvPr>
          <p:cNvCxnSpPr>
            <a:cxnSpLocks noChangeShapeType="1"/>
          </p:cNvCxnSpPr>
          <p:nvPr/>
        </p:nvCxnSpPr>
        <p:spPr bwMode="auto">
          <a:xfrm>
            <a:off x="4359237" y="4608722"/>
            <a:ext cx="1005614" cy="45984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6" name="AutoShape 7">
            <a:extLst>
              <a:ext uri="{FF2B5EF4-FFF2-40B4-BE49-F238E27FC236}">
                <a16:creationId xmlns:a16="http://schemas.microsoft.com/office/drawing/2014/main" id="{4E59AD8F-30AD-78C2-D53F-E70D9FEA9487}"/>
              </a:ext>
            </a:extLst>
          </p:cNvPr>
          <p:cNvCxnSpPr>
            <a:cxnSpLocks noChangeShapeType="1"/>
          </p:cNvCxnSpPr>
          <p:nvPr/>
        </p:nvCxnSpPr>
        <p:spPr bwMode="auto">
          <a:xfrm>
            <a:off x="5377686" y="5073919"/>
            <a:ext cx="1137414" cy="757789"/>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47" name="AutoShape 7">
            <a:extLst>
              <a:ext uri="{FF2B5EF4-FFF2-40B4-BE49-F238E27FC236}">
                <a16:creationId xmlns:a16="http://schemas.microsoft.com/office/drawing/2014/main" id="{672B3574-F31B-DEEA-7760-9EA34D5C2600}"/>
              </a:ext>
            </a:extLst>
          </p:cNvPr>
          <p:cNvCxnSpPr>
            <a:cxnSpLocks noChangeShapeType="1"/>
          </p:cNvCxnSpPr>
          <p:nvPr/>
        </p:nvCxnSpPr>
        <p:spPr bwMode="auto">
          <a:xfrm>
            <a:off x="6522423" y="5836336"/>
            <a:ext cx="1192827" cy="749006"/>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48" name="Image 47">
            <a:extLst>
              <a:ext uri="{FF2B5EF4-FFF2-40B4-BE49-F238E27FC236}">
                <a16:creationId xmlns:a16="http://schemas.microsoft.com/office/drawing/2014/main" id="{407E6A57-9598-A2B0-E168-055C0C8C74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8995" y="6288317"/>
            <a:ext cx="194310" cy="194310"/>
          </a:xfrm>
          <a:prstGeom prst="rect">
            <a:avLst/>
          </a:prstGeom>
        </p:spPr>
      </p:pic>
      <p:cxnSp>
        <p:nvCxnSpPr>
          <p:cNvPr id="49" name="AutoShape 24">
            <a:extLst>
              <a:ext uri="{FF2B5EF4-FFF2-40B4-BE49-F238E27FC236}">
                <a16:creationId xmlns:a16="http://schemas.microsoft.com/office/drawing/2014/main" id="{5BCC4B90-FEA9-3C47-BD17-864BAF1F79FB}"/>
              </a:ext>
            </a:extLst>
          </p:cNvPr>
          <p:cNvCxnSpPr>
            <a:cxnSpLocks noChangeShapeType="1"/>
          </p:cNvCxnSpPr>
          <p:nvPr/>
        </p:nvCxnSpPr>
        <p:spPr bwMode="auto">
          <a:xfrm flipV="1">
            <a:off x="7763557" y="6463954"/>
            <a:ext cx="456518" cy="146494"/>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0" name="AutoShape 24">
            <a:extLst>
              <a:ext uri="{FF2B5EF4-FFF2-40B4-BE49-F238E27FC236}">
                <a16:creationId xmlns:a16="http://schemas.microsoft.com/office/drawing/2014/main" id="{49C05E9A-B7F6-A780-7229-57340046DDCC}"/>
              </a:ext>
            </a:extLst>
          </p:cNvPr>
          <p:cNvCxnSpPr>
            <a:cxnSpLocks noChangeShapeType="1"/>
          </p:cNvCxnSpPr>
          <p:nvPr/>
        </p:nvCxnSpPr>
        <p:spPr bwMode="auto">
          <a:xfrm flipH="1" flipV="1">
            <a:off x="7906150" y="6157025"/>
            <a:ext cx="263992" cy="24439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1" name="AutoShape 24">
            <a:extLst>
              <a:ext uri="{FF2B5EF4-FFF2-40B4-BE49-F238E27FC236}">
                <a16:creationId xmlns:a16="http://schemas.microsoft.com/office/drawing/2014/main" id="{EC62B9DB-190B-B23A-C5BB-AFCB8A4D37D9}"/>
              </a:ext>
            </a:extLst>
          </p:cNvPr>
          <p:cNvCxnSpPr>
            <a:cxnSpLocks noChangeShapeType="1"/>
          </p:cNvCxnSpPr>
          <p:nvPr/>
        </p:nvCxnSpPr>
        <p:spPr bwMode="auto">
          <a:xfrm flipH="1" flipV="1">
            <a:off x="7266863" y="6094489"/>
            <a:ext cx="610469" cy="5039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2" name="AutoShape 17">
            <a:extLst>
              <a:ext uri="{FF2B5EF4-FFF2-40B4-BE49-F238E27FC236}">
                <a16:creationId xmlns:a16="http://schemas.microsoft.com/office/drawing/2014/main" id="{D9FFDA5F-B02A-A019-1F6E-E182A44D0805}"/>
              </a:ext>
            </a:extLst>
          </p:cNvPr>
          <p:cNvCxnSpPr>
            <a:cxnSpLocks noChangeShapeType="1"/>
          </p:cNvCxnSpPr>
          <p:nvPr/>
        </p:nvCxnSpPr>
        <p:spPr bwMode="auto">
          <a:xfrm flipH="1" flipV="1">
            <a:off x="6194425" y="5543023"/>
            <a:ext cx="1072438" cy="52281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3" name="AutoShape 17">
            <a:extLst>
              <a:ext uri="{FF2B5EF4-FFF2-40B4-BE49-F238E27FC236}">
                <a16:creationId xmlns:a16="http://schemas.microsoft.com/office/drawing/2014/main" id="{432F332B-D2DF-3673-E8F0-8A8A9F109856}"/>
              </a:ext>
            </a:extLst>
          </p:cNvPr>
          <p:cNvCxnSpPr>
            <a:cxnSpLocks noChangeShapeType="1"/>
          </p:cNvCxnSpPr>
          <p:nvPr/>
        </p:nvCxnSpPr>
        <p:spPr bwMode="auto">
          <a:xfrm flipH="1" flipV="1">
            <a:off x="5424593" y="4966707"/>
            <a:ext cx="788292" cy="57027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4" name="Connecteur droit 53">
            <a:extLst>
              <a:ext uri="{FF2B5EF4-FFF2-40B4-BE49-F238E27FC236}">
                <a16:creationId xmlns:a16="http://schemas.microsoft.com/office/drawing/2014/main" id="{40368A29-28FD-5F06-5029-1A26BE43A862}"/>
              </a:ext>
            </a:extLst>
          </p:cNvPr>
          <p:cNvCxnSpPr/>
          <p:nvPr/>
        </p:nvCxnSpPr>
        <p:spPr>
          <a:xfrm>
            <a:off x="4277218" y="4340216"/>
            <a:ext cx="112395" cy="787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AutoShape 34">
            <a:extLst>
              <a:ext uri="{FF2B5EF4-FFF2-40B4-BE49-F238E27FC236}">
                <a16:creationId xmlns:a16="http://schemas.microsoft.com/office/drawing/2014/main" id="{F2BBC190-08DF-7E3B-5CDB-5600C51DC099}"/>
              </a:ext>
            </a:extLst>
          </p:cNvPr>
          <p:cNvCxnSpPr>
            <a:cxnSpLocks noChangeShapeType="1"/>
          </p:cNvCxnSpPr>
          <p:nvPr/>
        </p:nvCxnSpPr>
        <p:spPr bwMode="auto">
          <a:xfrm flipH="1">
            <a:off x="8117624" y="4488873"/>
            <a:ext cx="392531" cy="85998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6" name="AutoShape 34">
            <a:extLst>
              <a:ext uri="{FF2B5EF4-FFF2-40B4-BE49-F238E27FC236}">
                <a16:creationId xmlns:a16="http://schemas.microsoft.com/office/drawing/2014/main" id="{698BC3B5-25B2-4A72-A026-B6264788AE43}"/>
              </a:ext>
            </a:extLst>
          </p:cNvPr>
          <p:cNvCxnSpPr>
            <a:cxnSpLocks noChangeShapeType="1"/>
          </p:cNvCxnSpPr>
          <p:nvPr/>
        </p:nvCxnSpPr>
        <p:spPr bwMode="auto">
          <a:xfrm>
            <a:off x="8605587" y="5765082"/>
            <a:ext cx="1455509" cy="709209"/>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57" name="Forme libre : forme 56">
            <a:extLst>
              <a:ext uri="{FF2B5EF4-FFF2-40B4-BE49-F238E27FC236}">
                <a16:creationId xmlns:a16="http://schemas.microsoft.com/office/drawing/2014/main" id="{D3D1B4C9-A6C7-3FC6-6FCF-FE81CF81C21F}"/>
              </a:ext>
            </a:extLst>
          </p:cNvPr>
          <p:cNvSpPr/>
          <p:nvPr/>
        </p:nvSpPr>
        <p:spPr bwMode="auto">
          <a:xfrm>
            <a:off x="8111579" y="5443065"/>
            <a:ext cx="495300" cy="323850"/>
          </a:xfrm>
          <a:custGeom>
            <a:avLst/>
            <a:gdLst>
              <a:gd name="connsiteX0" fmla="*/ 0 w 495300"/>
              <a:gd name="connsiteY0" fmla="*/ 0 h 323850"/>
              <a:gd name="connsiteX1" fmla="*/ 180975 w 495300"/>
              <a:gd name="connsiteY1" fmla="*/ 209550 h 323850"/>
              <a:gd name="connsiteX2" fmla="*/ 495300 w 495300"/>
              <a:gd name="connsiteY2" fmla="*/ 323850 h 323850"/>
              <a:gd name="connsiteX3" fmla="*/ 495300 w 4953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495300" h="323850">
                <a:moveTo>
                  <a:pt x="0" y="0"/>
                </a:moveTo>
                <a:cubicBezTo>
                  <a:pt x="49212" y="77787"/>
                  <a:pt x="98425" y="155575"/>
                  <a:pt x="180975" y="209550"/>
                </a:cubicBezTo>
                <a:cubicBezTo>
                  <a:pt x="263525" y="263525"/>
                  <a:pt x="495300" y="323850"/>
                  <a:pt x="495300" y="323850"/>
                </a:cubicBezTo>
                <a:lnTo>
                  <a:pt x="495300" y="323850"/>
                </a:lnTo>
              </a:path>
            </a:pathLst>
          </a:custGeom>
          <a:noFill/>
          <a:ln w="38100" cap="flat" cmpd="sng" algn="ctr">
            <a:solidFill>
              <a:srgbClr val="00B0F0"/>
            </a:solidFill>
            <a:prstDash val="dash"/>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cxnSp>
        <p:nvCxnSpPr>
          <p:cNvPr id="58" name="AutoShape 7">
            <a:extLst>
              <a:ext uri="{FF2B5EF4-FFF2-40B4-BE49-F238E27FC236}">
                <a16:creationId xmlns:a16="http://schemas.microsoft.com/office/drawing/2014/main" id="{B0425773-D235-08DE-D908-4FF541F65302}"/>
              </a:ext>
            </a:extLst>
          </p:cNvPr>
          <p:cNvCxnSpPr>
            <a:cxnSpLocks noChangeShapeType="1"/>
          </p:cNvCxnSpPr>
          <p:nvPr/>
        </p:nvCxnSpPr>
        <p:spPr bwMode="auto">
          <a:xfrm>
            <a:off x="10188905" y="6517450"/>
            <a:ext cx="449548" cy="13578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59" name="AutoShape 7">
            <a:extLst>
              <a:ext uri="{FF2B5EF4-FFF2-40B4-BE49-F238E27FC236}">
                <a16:creationId xmlns:a16="http://schemas.microsoft.com/office/drawing/2014/main" id="{9AA973AC-0873-3D09-8429-76D221BEC9B2}"/>
              </a:ext>
            </a:extLst>
          </p:cNvPr>
          <p:cNvCxnSpPr>
            <a:cxnSpLocks noChangeShapeType="1"/>
          </p:cNvCxnSpPr>
          <p:nvPr/>
        </p:nvCxnSpPr>
        <p:spPr bwMode="auto">
          <a:xfrm flipH="1" flipV="1">
            <a:off x="10154481" y="6376359"/>
            <a:ext cx="421676" cy="110561"/>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0" name="AutoShape 34">
            <a:extLst>
              <a:ext uri="{FF2B5EF4-FFF2-40B4-BE49-F238E27FC236}">
                <a16:creationId xmlns:a16="http://schemas.microsoft.com/office/drawing/2014/main" id="{6C6B9BBF-C6C7-4C5E-5169-141AD0DAE2B2}"/>
              </a:ext>
            </a:extLst>
          </p:cNvPr>
          <p:cNvCxnSpPr>
            <a:cxnSpLocks noChangeShapeType="1"/>
          </p:cNvCxnSpPr>
          <p:nvPr/>
        </p:nvCxnSpPr>
        <p:spPr bwMode="auto">
          <a:xfrm flipH="1">
            <a:off x="9741428" y="6427045"/>
            <a:ext cx="322744" cy="726869"/>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1" name="AutoShape 34">
            <a:extLst>
              <a:ext uri="{FF2B5EF4-FFF2-40B4-BE49-F238E27FC236}">
                <a16:creationId xmlns:a16="http://schemas.microsoft.com/office/drawing/2014/main" id="{359EF099-BB8D-33D2-E236-16F69A477B5C}"/>
              </a:ext>
            </a:extLst>
          </p:cNvPr>
          <p:cNvCxnSpPr>
            <a:cxnSpLocks noChangeShapeType="1"/>
          </p:cNvCxnSpPr>
          <p:nvPr/>
        </p:nvCxnSpPr>
        <p:spPr bwMode="auto">
          <a:xfrm flipV="1">
            <a:off x="9889330" y="6479103"/>
            <a:ext cx="273774" cy="693917"/>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2" name="AutoShape 17">
            <a:extLst>
              <a:ext uri="{FF2B5EF4-FFF2-40B4-BE49-F238E27FC236}">
                <a16:creationId xmlns:a16="http://schemas.microsoft.com/office/drawing/2014/main" id="{5EE47F0E-F953-1337-ECBC-9092212557DE}"/>
              </a:ext>
            </a:extLst>
          </p:cNvPr>
          <p:cNvCxnSpPr>
            <a:cxnSpLocks noChangeShapeType="1"/>
          </p:cNvCxnSpPr>
          <p:nvPr/>
        </p:nvCxnSpPr>
        <p:spPr bwMode="auto">
          <a:xfrm flipH="1" flipV="1">
            <a:off x="8220075" y="6427045"/>
            <a:ext cx="1493864" cy="68043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63" name="AutoShape 34">
            <a:extLst>
              <a:ext uri="{FF2B5EF4-FFF2-40B4-BE49-F238E27FC236}">
                <a16:creationId xmlns:a16="http://schemas.microsoft.com/office/drawing/2014/main" id="{58B52AAB-2198-8BAD-6103-F33AF39A2A01}"/>
              </a:ext>
            </a:extLst>
          </p:cNvPr>
          <p:cNvCxnSpPr>
            <a:cxnSpLocks noChangeShapeType="1"/>
          </p:cNvCxnSpPr>
          <p:nvPr/>
        </p:nvCxnSpPr>
        <p:spPr bwMode="auto">
          <a:xfrm>
            <a:off x="8192586" y="6510813"/>
            <a:ext cx="1521353" cy="68347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64" name="Image 63" descr="Une image contenant texte, graphiques vectoriels, clipart&#10;&#10;Description générée automatiquement">
            <a:extLst>
              <a:ext uri="{FF2B5EF4-FFF2-40B4-BE49-F238E27FC236}">
                <a16:creationId xmlns:a16="http://schemas.microsoft.com/office/drawing/2014/main" id="{D1FEE8AB-CC85-6724-61E9-B65AF7C979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62056" y="6104143"/>
            <a:ext cx="431344" cy="213392"/>
          </a:xfrm>
          <a:prstGeom prst="rect">
            <a:avLst/>
          </a:prstGeom>
        </p:spPr>
      </p:pic>
      <p:cxnSp>
        <p:nvCxnSpPr>
          <p:cNvPr id="66" name="AutoShape 24">
            <a:extLst>
              <a:ext uri="{FF2B5EF4-FFF2-40B4-BE49-F238E27FC236}">
                <a16:creationId xmlns:a16="http://schemas.microsoft.com/office/drawing/2014/main" id="{0F71DCDF-02C3-A938-4CCA-5E255AE4DCE4}"/>
              </a:ext>
            </a:extLst>
          </p:cNvPr>
          <p:cNvCxnSpPr>
            <a:cxnSpLocks noChangeShapeType="1"/>
          </p:cNvCxnSpPr>
          <p:nvPr/>
        </p:nvCxnSpPr>
        <p:spPr bwMode="auto">
          <a:xfrm flipH="1" flipV="1">
            <a:off x="7343775" y="5886404"/>
            <a:ext cx="540880" cy="25848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67" name="Image 66">
            <a:extLst>
              <a:ext uri="{FF2B5EF4-FFF2-40B4-BE49-F238E27FC236}">
                <a16:creationId xmlns:a16="http://schemas.microsoft.com/office/drawing/2014/main" id="{E87D4DE1-183D-9A01-7FF3-CB015D1B56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616" y="2761740"/>
            <a:ext cx="269240" cy="269240"/>
          </a:xfrm>
          <a:prstGeom prst="rect">
            <a:avLst/>
          </a:prstGeom>
        </p:spPr>
      </p:pic>
      <p:pic>
        <p:nvPicPr>
          <p:cNvPr id="68" name="Image 67">
            <a:extLst>
              <a:ext uri="{FF2B5EF4-FFF2-40B4-BE49-F238E27FC236}">
                <a16:creationId xmlns:a16="http://schemas.microsoft.com/office/drawing/2014/main" id="{008A2639-1A56-D1DC-E866-788C24F760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09066">
            <a:off x="3677533" y="4076669"/>
            <a:ext cx="194310" cy="194310"/>
          </a:xfrm>
          <a:prstGeom prst="rect">
            <a:avLst/>
          </a:prstGeom>
        </p:spPr>
      </p:pic>
      <p:pic>
        <p:nvPicPr>
          <p:cNvPr id="69" name="Image 68">
            <a:extLst>
              <a:ext uri="{FF2B5EF4-FFF2-40B4-BE49-F238E27FC236}">
                <a16:creationId xmlns:a16="http://schemas.microsoft.com/office/drawing/2014/main" id="{346BDCB5-F059-CB48-F881-9EE5911A5E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049804">
            <a:off x="1352160" y="2181164"/>
            <a:ext cx="194310" cy="194310"/>
          </a:xfrm>
          <a:prstGeom prst="rect">
            <a:avLst/>
          </a:prstGeom>
        </p:spPr>
      </p:pic>
      <p:pic>
        <p:nvPicPr>
          <p:cNvPr id="70" name="Image 69">
            <a:extLst>
              <a:ext uri="{FF2B5EF4-FFF2-40B4-BE49-F238E27FC236}">
                <a16:creationId xmlns:a16="http://schemas.microsoft.com/office/drawing/2014/main" id="{0919DC6B-27C6-149B-D12B-D1B6F8D7E6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3890075" y="2362159"/>
            <a:ext cx="194310" cy="194310"/>
          </a:xfrm>
          <a:prstGeom prst="rect">
            <a:avLst/>
          </a:prstGeom>
        </p:spPr>
      </p:pic>
      <p:pic>
        <p:nvPicPr>
          <p:cNvPr id="71" name="Image 70">
            <a:extLst>
              <a:ext uri="{FF2B5EF4-FFF2-40B4-BE49-F238E27FC236}">
                <a16:creationId xmlns:a16="http://schemas.microsoft.com/office/drawing/2014/main" id="{CBBB40DC-BD19-4A3D-8D22-2B989961A8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09066">
            <a:off x="5961870" y="5179391"/>
            <a:ext cx="194310" cy="194310"/>
          </a:xfrm>
          <a:prstGeom prst="rect">
            <a:avLst/>
          </a:prstGeom>
        </p:spPr>
      </p:pic>
      <p:pic>
        <p:nvPicPr>
          <p:cNvPr id="72" name="Image 71">
            <a:extLst>
              <a:ext uri="{FF2B5EF4-FFF2-40B4-BE49-F238E27FC236}">
                <a16:creationId xmlns:a16="http://schemas.microsoft.com/office/drawing/2014/main" id="{D616EFCE-5746-7A68-330E-6A77C48D5E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5492972" y="5139624"/>
            <a:ext cx="194310" cy="194310"/>
          </a:xfrm>
          <a:prstGeom prst="rect">
            <a:avLst/>
          </a:prstGeom>
        </p:spPr>
      </p:pic>
      <p:pic>
        <p:nvPicPr>
          <p:cNvPr id="73" name="Image 72">
            <a:extLst>
              <a:ext uri="{FF2B5EF4-FFF2-40B4-BE49-F238E27FC236}">
                <a16:creationId xmlns:a16="http://schemas.microsoft.com/office/drawing/2014/main" id="{C9687901-96F3-4952-A1BC-3CBFA70AE0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6666155" y="5943168"/>
            <a:ext cx="194310" cy="194310"/>
          </a:xfrm>
          <a:prstGeom prst="rect">
            <a:avLst/>
          </a:prstGeom>
        </p:spPr>
      </p:pic>
      <p:pic>
        <p:nvPicPr>
          <p:cNvPr id="74" name="Image 73">
            <a:extLst>
              <a:ext uri="{FF2B5EF4-FFF2-40B4-BE49-F238E27FC236}">
                <a16:creationId xmlns:a16="http://schemas.microsoft.com/office/drawing/2014/main" id="{9DCA6383-32D2-EC6C-7B27-A99DC0E055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352331">
            <a:off x="6014446" y="3356850"/>
            <a:ext cx="194310" cy="194310"/>
          </a:xfrm>
          <a:prstGeom prst="rect">
            <a:avLst/>
          </a:prstGeom>
        </p:spPr>
      </p:pic>
      <p:pic>
        <p:nvPicPr>
          <p:cNvPr id="75" name="Image 74">
            <a:extLst>
              <a:ext uri="{FF2B5EF4-FFF2-40B4-BE49-F238E27FC236}">
                <a16:creationId xmlns:a16="http://schemas.microsoft.com/office/drawing/2014/main" id="{6BE13336-84E0-CD8C-8970-E88A9547BF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09066">
            <a:off x="6666823" y="3531743"/>
            <a:ext cx="194310" cy="194310"/>
          </a:xfrm>
          <a:prstGeom prst="rect">
            <a:avLst/>
          </a:prstGeom>
        </p:spPr>
      </p:pic>
      <p:cxnSp>
        <p:nvCxnSpPr>
          <p:cNvPr id="76" name="AutoShape 14">
            <a:extLst>
              <a:ext uri="{FF2B5EF4-FFF2-40B4-BE49-F238E27FC236}">
                <a16:creationId xmlns:a16="http://schemas.microsoft.com/office/drawing/2014/main" id="{D8012C3C-10A8-FAFB-CD8D-30A733AEB97A}"/>
              </a:ext>
            </a:extLst>
          </p:cNvPr>
          <p:cNvCxnSpPr>
            <a:cxnSpLocks noChangeShapeType="1"/>
          </p:cNvCxnSpPr>
          <p:nvPr/>
        </p:nvCxnSpPr>
        <p:spPr bwMode="auto">
          <a:xfrm flipH="1">
            <a:off x="229681" y="2754663"/>
            <a:ext cx="1070483" cy="404938"/>
          </a:xfrm>
          <a:prstGeom prst="straightConnector1">
            <a:avLst/>
          </a:prstGeom>
          <a:noFill/>
          <a:ln w="28575" cap="flat">
            <a:solidFill>
              <a:srgbClr val="FFC000"/>
            </a:solidFill>
            <a:prstDash val="sysDot"/>
            <a:round/>
            <a:headEnd type="none" w="med" len="med"/>
            <a:tailEnd type="triangle" w="med" len="lg"/>
          </a:ln>
          <a:extLst>
            <a:ext uri="{909E8E84-426E-40DD-AFC4-6F175D3DCCD1}">
              <a14:hiddenFill xmlns:a14="http://schemas.microsoft.com/office/drawing/2010/main">
                <a:noFill/>
              </a14:hiddenFill>
            </a:ext>
          </a:extLst>
        </p:spPr>
      </p:cxnSp>
      <p:sp>
        <p:nvSpPr>
          <p:cNvPr id="77" name="ZoneTexte 76">
            <a:extLst>
              <a:ext uri="{FF2B5EF4-FFF2-40B4-BE49-F238E27FC236}">
                <a16:creationId xmlns:a16="http://schemas.microsoft.com/office/drawing/2014/main" id="{63819484-88E7-40CE-8C65-3E16221DF0C1}"/>
              </a:ext>
            </a:extLst>
          </p:cNvPr>
          <p:cNvSpPr txBox="1"/>
          <p:nvPr/>
        </p:nvSpPr>
        <p:spPr>
          <a:xfrm rot="20336139">
            <a:off x="277956" y="3026545"/>
            <a:ext cx="939553" cy="584775"/>
          </a:xfrm>
          <a:prstGeom prst="rect">
            <a:avLst/>
          </a:prstGeom>
          <a:noFill/>
        </p:spPr>
        <p:txBody>
          <a:bodyPr wrap="none" rtlCol="0">
            <a:spAutoFit/>
          </a:bodyPr>
          <a:lstStyle/>
          <a:p>
            <a:r>
              <a:rPr lang="fr-CH" sz="1600" b="1" dirty="0">
                <a:solidFill>
                  <a:srgbClr val="FFC000"/>
                </a:solidFill>
                <a:latin typeface="Calibri" panose="020F0502020204030204" pitchFamily="34" charset="0"/>
                <a:cs typeface="Calibri" panose="020F0502020204030204" pitchFamily="34" charset="0"/>
              </a:rPr>
              <a:t>Parking</a:t>
            </a:r>
          </a:p>
          <a:p>
            <a:r>
              <a:rPr lang="fr-CH" sz="1600" b="1" dirty="0">
                <a:solidFill>
                  <a:srgbClr val="FFC000"/>
                </a:solidFill>
                <a:latin typeface="Calibri" panose="020F0502020204030204" pitchFamily="34" charset="0"/>
                <a:cs typeface="Calibri" panose="020F0502020204030204" pitchFamily="34" charset="0"/>
              </a:rPr>
              <a:t>révisions</a:t>
            </a:r>
          </a:p>
        </p:txBody>
      </p:sp>
      <p:cxnSp>
        <p:nvCxnSpPr>
          <p:cNvPr id="78" name="AutoShape 24">
            <a:extLst>
              <a:ext uri="{FF2B5EF4-FFF2-40B4-BE49-F238E27FC236}">
                <a16:creationId xmlns:a16="http://schemas.microsoft.com/office/drawing/2014/main" id="{CDEB9E4D-862E-8D2E-B39F-9E5D329C1D26}"/>
              </a:ext>
            </a:extLst>
          </p:cNvPr>
          <p:cNvCxnSpPr>
            <a:cxnSpLocks noChangeShapeType="1"/>
          </p:cNvCxnSpPr>
          <p:nvPr/>
        </p:nvCxnSpPr>
        <p:spPr bwMode="auto">
          <a:xfrm flipH="1" flipV="1">
            <a:off x="9716720" y="7221928"/>
            <a:ext cx="266700" cy="95541"/>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79" name="AutoShape 24">
            <a:extLst>
              <a:ext uri="{FF2B5EF4-FFF2-40B4-BE49-F238E27FC236}">
                <a16:creationId xmlns:a16="http://schemas.microsoft.com/office/drawing/2014/main" id="{8D2F3138-CC16-BADA-8FB0-9A5DBD482B7A}"/>
              </a:ext>
            </a:extLst>
          </p:cNvPr>
          <p:cNvCxnSpPr>
            <a:cxnSpLocks noChangeShapeType="1"/>
          </p:cNvCxnSpPr>
          <p:nvPr/>
        </p:nvCxnSpPr>
        <p:spPr bwMode="auto">
          <a:xfrm>
            <a:off x="9795674" y="7143977"/>
            <a:ext cx="257887" cy="100612"/>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80" name="Picture 4" descr="Panneau de signalisation Interdiction de Tourner à droite PNG transparents  - StickPNG">
            <a:extLst>
              <a:ext uri="{FF2B5EF4-FFF2-40B4-BE49-F238E27FC236}">
                <a16:creationId xmlns:a16="http://schemas.microsoft.com/office/drawing/2014/main" id="{A4BCB805-FD50-E166-BDFA-F7381E826E5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1658" y="4327171"/>
            <a:ext cx="194970" cy="1944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 descr="Panneau stop en France — Wikipédia">
            <a:extLst>
              <a:ext uri="{FF2B5EF4-FFF2-40B4-BE49-F238E27FC236}">
                <a16:creationId xmlns:a16="http://schemas.microsoft.com/office/drawing/2014/main" id="{605A15F6-C90B-18B2-2F6C-0EC47F70F03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7789" y="4140772"/>
            <a:ext cx="180000" cy="1800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0" descr="Panneau d'interdiction aux véhicules affectés au transport de marchandises  en France — Wikipédia">
            <a:extLst>
              <a:ext uri="{FF2B5EF4-FFF2-40B4-BE49-F238E27FC236}">
                <a16:creationId xmlns:a16="http://schemas.microsoft.com/office/drawing/2014/main" id="{C60DBD45-9C20-A841-EAD0-1541560FEC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99741" y="2436142"/>
            <a:ext cx="194400" cy="1944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Panneau d'interdiction aux véhicules affectés au transport de marchandises  en France — Wikipédia">
            <a:extLst>
              <a:ext uri="{FF2B5EF4-FFF2-40B4-BE49-F238E27FC236}">
                <a16:creationId xmlns:a16="http://schemas.microsoft.com/office/drawing/2014/main" id="{1A38CB55-7B1B-5E29-4E6B-7C6E52449EB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22593" y="4229690"/>
            <a:ext cx="194400" cy="194400"/>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AutoShape 17">
            <a:extLst>
              <a:ext uri="{FF2B5EF4-FFF2-40B4-BE49-F238E27FC236}">
                <a16:creationId xmlns:a16="http://schemas.microsoft.com/office/drawing/2014/main" id="{D2A3550F-CE07-09E8-AF5F-5075700A7ABF}"/>
              </a:ext>
            </a:extLst>
          </p:cNvPr>
          <p:cNvCxnSpPr>
            <a:cxnSpLocks noChangeShapeType="1"/>
          </p:cNvCxnSpPr>
          <p:nvPr/>
        </p:nvCxnSpPr>
        <p:spPr bwMode="auto">
          <a:xfrm flipH="1" flipV="1">
            <a:off x="8599316" y="5648242"/>
            <a:ext cx="1493864" cy="680433"/>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85" name="Forme libre : forme 84">
            <a:extLst>
              <a:ext uri="{FF2B5EF4-FFF2-40B4-BE49-F238E27FC236}">
                <a16:creationId xmlns:a16="http://schemas.microsoft.com/office/drawing/2014/main" id="{0D8CC807-39E0-6FD6-2DD4-22A75C585D3E}"/>
              </a:ext>
            </a:extLst>
          </p:cNvPr>
          <p:cNvSpPr/>
          <p:nvPr/>
        </p:nvSpPr>
        <p:spPr bwMode="auto">
          <a:xfrm>
            <a:off x="8236396" y="5292481"/>
            <a:ext cx="495300" cy="323850"/>
          </a:xfrm>
          <a:custGeom>
            <a:avLst/>
            <a:gdLst>
              <a:gd name="connsiteX0" fmla="*/ 0 w 495300"/>
              <a:gd name="connsiteY0" fmla="*/ 0 h 323850"/>
              <a:gd name="connsiteX1" fmla="*/ 180975 w 495300"/>
              <a:gd name="connsiteY1" fmla="*/ 209550 h 323850"/>
              <a:gd name="connsiteX2" fmla="*/ 495300 w 495300"/>
              <a:gd name="connsiteY2" fmla="*/ 323850 h 323850"/>
              <a:gd name="connsiteX3" fmla="*/ 495300 w 495300"/>
              <a:gd name="connsiteY3" fmla="*/ 323850 h 323850"/>
            </a:gdLst>
            <a:ahLst/>
            <a:cxnLst>
              <a:cxn ang="0">
                <a:pos x="connsiteX0" y="connsiteY0"/>
              </a:cxn>
              <a:cxn ang="0">
                <a:pos x="connsiteX1" y="connsiteY1"/>
              </a:cxn>
              <a:cxn ang="0">
                <a:pos x="connsiteX2" y="connsiteY2"/>
              </a:cxn>
              <a:cxn ang="0">
                <a:pos x="connsiteX3" y="connsiteY3"/>
              </a:cxn>
            </a:cxnLst>
            <a:rect l="l" t="t" r="r" b="b"/>
            <a:pathLst>
              <a:path w="495300" h="323850">
                <a:moveTo>
                  <a:pt x="0" y="0"/>
                </a:moveTo>
                <a:cubicBezTo>
                  <a:pt x="49212" y="77787"/>
                  <a:pt x="98425" y="155575"/>
                  <a:pt x="180975" y="209550"/>
                </a:cubicBezTo>
                <a:cubicBezTo>
                  <a:pt x="263525" y="263525"/>
                  <a:pt x="495300" y="323850"/>
                  <a:pt x="495300" y="323850"/>
                </a:cubicBezTo>
                <a:lnTo>
                  <a:pt x="495300" y="323850"/>
                </a:lnTo>
              </a:path>
            </a:pathLst>
          </a:custGeom>
          <a:noFill/>
          <a:ln w="38100" cap="flat" cmpd="sng" algn="ctr">
            <a:solidFill>
              <a:srgbClr val="00B0F0"/>
            </a:solidFill>
            <a:prstDash val="dash"/>
            <a:round/>
            <a:headEnd type="triangl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CH" sz="2400" b="0" i="0" u="none" strike="noStrike" cap="none" normalizeH="0" baseline="0">
              <a:ln>
                <a:noFill/>
              </a:ln>
              <a:solidFill>
                <a:schemeClr val="tx1"/>
              </a:solidFill>
              <a:effectLst/>
              <a:latin typeface="Lucida Grande" charset="0"/>
              <a:ea typeface="Geneva" charset="0"/>
              <a:cs typeface="Geneva" charset="0"/>
            </a:endParaRPr>
          </a:p>
        </p:txBody>
      </p:sp>
      <p:cxnSp>
        <p:nvCxnSpPr>
          <p:cNvPr id="86" name="AutoShape 34">
            <a:extLst>
              <a:ext uri="{FF2B5EF4-FFF2-40B4-BE49-F238E27FC236}">
                <a16:creationId xmlns:a16="http://schemas.microsoft.com/office/drawing/2014/main" id="{873BA395-754C-CA24-741A-FCC7541875B3}"/>
              </a:ext>
            </a:extLst>
          </p:cNvPr>
          <p:cNvCxnSpPr>
            <a:cxnSpLocks noChangeShapeType="1"/>
          </p:cNvCxnSpPr>
          <p:nvPr/>
        </p:nvCxnSpPr>
        <p:spPr bwMode="auto">
          <a:xfrm flipH="1">
            <a:off x="8239232" y="4518926"/>
            <a:ext cx="348964" cy="780712"/>
          </a:xfrm>
          <a:prstGeom prst="straightConnector1">
            <a:avLst/>
          </a:prstGeom>
          <a:noFill/>
          <a:ln w="28575" cap="flat">
            <a:solidFill>
              <a:srgbClr val="00B0F0"/>
            </a:solidFill>
            <a:prstDash val="dash"/>
            <a:round/>
            <a:headEnd type="triangle" w="med" len="med"/>
            <a:tailEnd type="none" w="med" len="lg"/>
          </a:ln>
          <a:extLst>
            <a:ext uri="{909E8E84-426E-40DD-AFC4-6F175D3DCCD1}">
              <a14:hiddenFill xmlns:a14="http://schemas.microsoft.com/office/drawing/2010/main">
                <a:noFill/>
              </a14:hiddenFill>
            </a:ext>
          </a:extLst>
        </p:spPr>
      </p:cxnSp>
      <p:pic>
        <p:nvPicPr>
          <p:cNvPr id="87" name="Picture 2" descr="Panneau de cédez le passage à la circulation venant en sens inverse en  France — Wikipédia">
            <a:extLst>
              <a:ext uri="{FF2B5EF4-FFF2-40B4-BE49-F238E27FC236}">
                <a16:creationId xmlns:a16="http://schemas.microsoft.com/office/drawing/2014/main" id="{1ED6F725-2E98-9B3F-B0BD-7ECDF9C1146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590996">
            <a:off x="9065538" y="5875958"/>
            <a:ext cx="216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Panneau de cédez le passage à la circulation venant en sens inverse en  France — Wikipédia">
            <a:extLst>
              <a:ext uri="{FF2B5EF4-FFF2-40B4-BE49-F238E27FC236}">
                <a16:creationId xmlns:a16="http://schemas.microsoft.com/office/drawing/2014/main" id="{B7675A50-E96B-4D93-12B9-8470702F7C3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775882">
            <a:off x="8184953" y="4917185"/>
            <a:ext cx="216000" cy="216000"/>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AutoShape 6">
            <a:extLst>
              <a:ext uri="{FF2B5EF4-FFF2-40B4-BE49-F238E27FC236}">
                <a16:creationId xmlns:a16="http://schemas.microsoft.com/office/drawing/2014/main" id="{EE4A6CF4-F1E3-D7AB-7804-080ED7B7AE8D}"/>
              </a:ext>
            </a:extLst>
          </p:cNvPr>
          <p:cNvCxnSpPr>
            <a:cxnSpLocks noChangeShapeType="1"/>
          </p:cNvCxnSpPr>
          <p:nvPr/>
        </p:nvCxnSpPr>
        <p:spPr bwMode="auto">
          <a:xfrm flipH="1" flipV="1">
            <a:off x="4482604" y="2577827"/>
            <a:ext cx="594360" cy="266700"/>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0" name="AutoShape 6">
            <a:extLst>
              <a:ext uri="{FF2B5EF4-FFF2-40B4-BE49-F238E27FC236}">
                <a16:creationId xmlns:a16="http://schemas.microsoft.com/office/drawing/2014/main" id="{0794FF8C-6AE0-C475-C1F3-8BFDDAE40B17}"/>
              </a:ext>
            </a:extLst>
          </p:cNvPr>
          <p:cNvCxnSpPr>
            <a:cxnSpLocks noChangeShapeType="1"/>
          </p:cNvCxnSpPr>
          <p:nvPr/>
        </p:nvCxnSpPr>
        <p:spPr bwMode="auto">
          <a:xfrm flipH="1" flipV="1">
            <a:off x="5237039" y="2922344"/>
            <a:ext cx="594360" cy="266700"/>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1" name="AutoShape 6">
            <a:extLst>
              <a:ext uri="{FF2B5EF4-FFF2-40B4-BE49-F238E27FC236}">
                <a16:creationId xmlns:a16="http://schemas.microsoft.com/office/drawing/2014/main" id="{077A7D94-E904-5D7A-8923-48A939185B7E}"/>
              </a:ext>
            </a:extLst>
          </p:cNvPr>
          <p:cNvCxnSpPr>
            <a:cxnSpLocks noChangeShapeType="1"/>
          </p:cNvCxnSpPr>
          <p:nvPr/>
        </p:nvCxnSpPr>
        <p:spPr bwMode="auto">
          <a:xfrm flipH="1" flipV="1">
            <a:off x="2789120" y="1959067"/>
            <a:ext cx="743014" cy="274218"/>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2" name="AutoShape 6">
            <a:extLst>
              <a:ext uri="{FF2B5EF4-FFF2-40B4-BE49-F238E27FC236}">
                <a16:creationId xmlns:a16="http://schemas.microsoft.com/office/drawing/2014/main" id="{85A1D40A-568A-999C-0F6A-264C0951292A}"/>
              </a:ext>
            </a:extLst>
          </p:cNvPr>
          <p:cNvCxnSpPr>
            <a:cxnSpLocks noChangeShapeType="1"/>
          </p:cNvCxnSpPr>
          <p:nvPr/>
        </p:nvCxnSpPr>
        <p:spPr bwMode="auto">
          <a:xfrm flipH="1" flipV="1">
            <a:off x="1339734" y="1675350"/>
            <a:ext cx="1408168" cy="279900"/>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93" name="Picture 6" descr="Panneau d'interdiction de tourner à droite ou à gauche en France — Wikipédia">
            <a:extLst>
              <a:ext uri="{FF2B5EF4-FFF2-40B4-BE49-F238E27FC236}">
                <a16:creationId xmlns:a16="http://schemas.microsoft.com/office/drawing/2014/main" id="{6391189A-0656-20DD-F117-1B56A92777A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6200000">
            <a:off x="1536872" y="1613295"/>
            <a:ext cx="194400" cy="194400"/>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e 93">
            <a:extLst>
              <a:ext uri="{FF2B5EF4-FFF2-40B4-BE49-F238E27FC236}">
                <a16:creationId xmlns:a16="http://schemas.microsoft.com/office/drawing/2014/main" id="{22699D78-3E36-C67B-B003-6AD9B4E87674}"/>
              </a:ext>
            </a:extLst>
          </p:cNvPr>
          <p:cNvGrpSpPr/>
          <p:nvPr/>
        </p:nvGrpSpPr>
        <p:grpSpPr>
          <a:xfrm>
            <a:off x="3708684" y="6324382"/>
            <a:ext cx="2345261" cy="552282"/>
            <a:chOff x="4101366" y="6139478"/>
            <a:chExt cx="2345261" cy="552282"/>
          </a:xfrm>
        </p:grpSpPr>
        <p:sp>
          <p:nvSpPr>
            <p:cNvPr id="95" name="Rectangle 94">
              <a:extLst>
                <a:ext uri="{FF2B5EF4-FFF2-40B4-BE49-F238E27FC236}">
                  <a16:creationId xmlns:a16="http://schemas.microsoft.com/office/drawing/2014/main" id="{EF3861A1-5DE2-85A1-71FB-7FD931DFBAAE}"/>
                </a:ext>
              </a:extLst>
            </p:cNvPr>
            <p:cNvSpPr/>
            <p:nvPr/>
          </p:nvSpPr>
          <p:spPr bwMode="auto">
            <a:xfrm>
              <a:off x="4101366" y="6139478"/>
              <a:ext cx="2345261" cy="552282"/>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fr-CH" sz="1800" dirty="0">
                  <a:solidFill>
                    <a:schemeClr val="tx1"/>
                  </a:solidFill>
                  <a:latin typeface="Lucida Grande" charset="0"/>
                  <a:ea typeface="Geneva" charset="0"/>
                  <a:cs typeface="Geneva" charset="0"/>
                </a:rPr>
                <a:t>       </a:t>
              </a:r>
              <a:r>
                <a:rPr lang="fr-CH" sz="1200" b="1" dirty="0">
                  <a:solidFill>
                    <a:schemeClr val="tx1"/>
                  </a:solidFill>
                  <a:latin typeface="Lucida Grande" charset="0"/>
                  <a:ea typeface="Geneva" charset="0"/>
                  <a:cs typeface="Geneva" charset="0"/>
                </a:rPr>
                <a:t>Trucks</a:t>
              </a:r>
            </a:p>
            <a:p>
              <a:pPr marL="0" marR="0" indent="0" algn="l" defTabSz="914400" rtl="0" eaLnBrk="0" fontAlgn="base" latinLnBrk="0" hangingPunct="0">
                <a:lnSpc>
                  <a:spcPct val="100000"/>
                </a:lnSpc>
                <a:spcBef>
                  <a:spcPct val="0"/>
                </a:spcBef>
                <a:spcAft>
                  <a:spcPct val="0"/>
                </a:spcAft>
                <a:buClrTx/>
                <a:buSzTx/>
                <a:buFontTx/>
                <a:buNone/>
                <a:tabLst/>
              </a:pPr>
              <a:r>
                <a:rPr kumimoji="0" lang="fr-CH" sz="1200" b="1" i="0" u="none" strike="noStrike" cap="none" normalizeH="0" baseline="0" dirty="0">
                  <a:ln>
                    <a:noFill/>
                  </a:ln>
                  <a:solidFill>
                    <a:schemeClr val="tx1"/>
                  </a:solidFill>
                  <a:effectLst/>
                  <a:latin typeface="Lucida Grande" charset="0"/>
                  <a:ea typeface="Geneva" charset="0"/>
                  <a:cs typeface="Geneva" charset="0"/>
                </a:rPr>
                <a:t>       </a:t>
              </a:r>
              <a:r>
                <a:rPr lang="fr-CH" sz="1200" b="1" dirty="0">
                  <a:solidFill>
                    <a:schemeClr val="tx1"/>
                  </a:solidFill>
                  <a:latin typeface="Lucida Grande" charset="0"/>
                  <a:ea typeface="Geneva" charset="0"/>
                  <a:cs typeface="Geneva" charset="0"/>
                </a:rPr>
                <a:t>   Light </a:t>
              </a:r>
              <a:r>
                <a:rPr lang="fr-CH" sz="1200" b="1" dirty="0" err="1">
                  <a:solidFill>
                    <a:schemeClr val="tx1"/>
                  </a:solidFill>
                  <a:latin typeface="Lucida Grande" charset="0"/>
                  <a:ea typeface="Geneva" charset="0"/>
                  <a:cs typeface="Geneva" charset="0"/>
                </a:rPr>
                <a:t>vehicles</a:t>
              </a:r>
              <a:r>
                <a:rPr lang="fr-CH" sz="1200" b="1" dirty="0">
                  <a:solidFill>
                    <a:schemeClr val="tx1"/>
                  </a:solidFill>
                  <a:latin typeface="Lucida Grande" charset="0"/>
                  <a:ea typeface="Geneva" charset="0"/>
                  <a:cs typeface="Geneva" charset="0"/>
                </a:rPr>
                <a:t> </a:t>
              </a:r>
              <a:r>
                <a:rPr lang="fr-CH" sz="1200" b="1" dirty="0" err="1">
                  <a:solidFill>
                    <a:schemeClr val="tx1"/>
                  </a:solidFill>
                  <a:latin typeface="Lucida Grande" charset="0"/>
                  <a:ea typeface="Geneva" charset="0"/>
                  <a:cs typeface="Geneva" charset="0"/>
                </a:rPr>
                <a:t>only</a:t>
              </a:r>
              <a:endParaRPr kumimoji="0" lang="fr-CH" sz="1800" b="1" i="0" u="none" strike="noStrike" cap="none" normalizeH="0" baseline="0" dirty="0">
                <a:ln>
                  <a:noFill/>
                </a:ln>
                <a:solidFill>
                  <a:schemeClr val="tx1"/>
                </a:solidFill>
                <a:effectLst/>
                <a:latin typeface="Lucida Grande" charset="0"/>
                <a:ea typeface="Geneva" charset="0"/>
                <a:cs typeface="Geneva" charset="0"/>
              </a:endParaRPr>
            </a:p>
          </p:txBody>
        </p:sp>
        <p:cxnSp>
          <p:nvCxnSpPr>
            <p:cNvPr id="96" name="AutoShape 14">
              <a:extLst>
                <a:ext uri="{FF2B5EF4-FFF2-40B4-BE49-F238E27FC236}">
                  <a16:creationId xmlns:a16="http://schemas.microsoft.com/office/drawing/2014/main" id="{E1103D13-6972-2571-C388-F43B389F6329}"/>
                </a:ext>
              </a:extLst>
            </p:cNvPr>
            <p:cNvCxnSpPr>
              <a:cxnSpLocks noChangeShapeType="1"/>
            </p:cNvCxnSpPr>
            <p:nvPr/>
          </p:nvCxnSpPr>
          <p:spPr bwMode="auto">
            <a:xfrm>
              <a:off x="4156876" y="6292451"/>
              <a:ext cx="325728" cy="12835"/>
            </a:xfrm>
            <a:prstGeom prst="straightConnector1">
              <a:avLst/>
            </a:prstGeom>
            <a:noFill/>
            <a:ln w="28575" cap="flat">
              <a:solidFill>
                <a:srgbClr val="00B0F0"/>
              </a:solidFill>
              <a:prstDash val="dash"/>
              <a:round/>
              <a:headEnd type="none" w="med" len="med"/>
              <a:tailEnd type="triangle" w="med" len="lg"/>
            </a:ln>
            <a:extLst>
              <a:ext uri="{909E8E84-426E-40DD-AFC4-6F175D3DCCD1}">
                <a14:hiddenFill xmlns:a14="http://schemas.microsoft.com/office/drawing/2010/main">
                  <a:noFill/>
                </a14:hiddenFill>
              </a:ext>
            </a:extLst>
          </p:spPr>
        </p:cxnSp>
        <p:cxnSp>
          <p:nvCxnSpPr>
            <p:cNvPr id="97" name="AutoShape 6">
              <a:extLst>
                <a:ext uri="{FF2B5EF4-FFF2-40B4-BE49-F238E27FC236}">
                  <a16:creationId xmlns:a16="http://schemas.microsoft.com/office/drawing/2014/main" id="{97FF6CA6-9860-96A8-2EEE-A052A9EA33E5}"/>
                </a:ext>
              </a:extLst>
            </p:cNvPr>
            <p:cNvCxnSpPr>
              <a:cxnSpLocks noChangeShapeType="1"/>
            </p:cNvCxnSpPr>
            <p:nvPr/>
          </p:nvCxnSpPr>
          <p:spPr bwMode="auto">
            <a:xfrm>
              <a:off x="4189356" y="6496075"/>
              <a:ext cx="260767" cy="12909"/>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grpSp>
      <p:cxnSp>
        <p:nvCxnSpPr>
          <p:cNvPr id="98" name="AutoShape 6">
            <a:extLst>
              <a:ext uri="{FF2B5EF4-FFF2-40B4-BE49-F238E27FC236}">
                <a16:creationId xmlns:a16="http://schemas.microsoft.com/office/drawing/2014/main" id="{EBA12270-0E09-E89E-A53A-32FCDF5204C8}"/>
              </a:ext>
            </a:extLst>
          </p:cNvPr>
          <p:cNvCxnSpPr>
            <a:cxnSpLocks noChangeShapeType="1"/>
          </p:cNvCxnSpPr>
          <p:nvPr/>
        </p:nvCxnSpPr>
        <p:spPr bwMode="auto">
          <a:xfrm flipV="1">
            <a:off x="4386332" y="3869921"/>
            <a:ext cx="246037" cy="484538"/>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pic>
        <p:nvPicPr>
          <p:cNvPr id="99" name="Image 98">
            <a:extLst>
              <a:ext uri="{FF2B5EF4-FFF2-40B4-BE49-F238E27FC236}">
                <a16:creationId xmlns:a16="http://schemas.microsoft.com/office/drawing/2014/main" id="{F8DD4482-EF68-2439-C990-578D8A1B21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7858747">
            <a:off x="4399185" y="3903910"/>
            <a:ext cx="194310" cy="194310"/>
          </a:xfrm>
          <a:prstGeom prst="rect">
            <a:avLst/>
          </a:prstGeom>
        </p:spPr>
      </p:pic>
      <p:cxnSp>
        <p:nvCxnSpPr>
          <p:cNvPr id="100" name="AutoShape 6">
            <a:extLst>
              <a:ext uri="{FF2B5EF4-FFF2-40B4-BE49-F238E27FC236}">
                <a16:creationId xmlns:a16="http://schemas.microsoft.com/office/drawing/2014/main" id="{C8C73B58-72C1-2A5B-38A0-DA94B97A5064}"/>
              </a:ext>
            </a:extLst>
          </p:cNvPr>
          <p:cNvCxnSpPr>
            <a:cxnSpLocks noChangeShapeType="1"/>
          </p:cNvCxnSpPr>
          <p:nvPr/>
        </p:nvCxnSpPr>
        <p:spPr bwMode="auto">
          <a:xfrm flipV="1">
            <a:off x="4740247" y="3001551"/>
            <a:ext cx="340502" cy="658429"/>
          </a:xfrm>
          <a:prstGeom prst="straightConnector1">
            <a:avLst/>
          </a:prstGeom>
          <a:noFill/>
          <a:ln w="19050" cap="flat">
            <a:solidFill>
              <a:schemeClr val="accent1"/>
            </a:solidFill>
            <a:prstDash val="dash"/>
            <a:round/>
            <a:headEnd type="none" w="med" len="med"/>
            <a:tailEnd type="triangle" w="med" len="lg"/>
          </a:ln>
          <a:extLst>
            <a:ext uri="{909E8E84-426E-40DD-AFC4-6F175D3DCCD1}">
              <a14:hiddenFill xmlns:a14="http://schemas.microsoft.com/office/drawing/2010/main">
                <a:noFill/>
              </a14:hiddenFill>
            </a:ext>
          </a:extLst>
        </p:spPr>
      </p:cxnSp>
      <p:sp>
        <p:nvSpPr>
          <p:cNvPr id="12" name="ZoneTexte 11"/>
          <p:cNvSpPr txBox="1"/>
          <p:nvPr/>
        </p:nvSpPr>
        <p:spPr>
          <a:xfrm>
            <a:off x="244890" y="5585810"/>
            <a:ext cx="3384376" cy="1323439"/>
          </a:xfrm>
          <a:prstGeom prst="rect">
            <a:avLst/>
          </a:prstGeom>
          <a:solidFill>
            <a:srgbClr val="7E7E7E"/>
          </a:solidFill>
        </p:spPr>
        <p:txBody>
          <a:bodyPr wrap="square" rtlCol="0">
            <a:spAutoFit/>
          </a:bodyPr>
          <a:lstStyle/>
          <a:p>
            <a:pPr marL="228600" indent="-228600">
              <a:spcBef>
                <a:spcPts val="600"/>
              </a:spcBef>
              <a:buAutoNum type="arabicParenR"/>
            </a:pPr>
            <a:r>
              <a:rPr lang="fr-CH" sz="1200" b="1" dirty="0" err="1">
                <a:solidFill>
                  <a:srgbClr val="002060"/>
                </a:solidFill>
              </a:rPr>
              <a:t>Reception</a:t>
            </a:r>
            <a:endParaRPr lang="fr-CH" sz="1200" b="1" dirty="0">
              <a:solidFill>
                <a:srgbClr val="002060"/>
              </a:solidFill>
            </a:endParaRPr>
          </a:p>
          <a:p>
            <a:pPr marL="228600" indent="-228600">
              <a:spcBef>
                <a:spcPts val="600"/>
              </a:spcBef>
              <a:buAutoNum type="arabicParenR"/>
            </a:pPr>
            <a:r>
              <a:rPr lang="fr-CH" sz="1200" b="1" dirty="0" err="1">
                <a:solidFill>
                  <a:srgbClr val="002060"/>
                </a:solidFill>
              </a:rPr>
              <a:t>Logistics</a:t>
            </a:r>
            <a:r>
              <a:rPr lang="fr-CH" sz="1200" b="1" dirty="0">
                <a:solidFill>
                  <a:srgbClr val="002060"/>
                </a:solidFill>
              </a:rPr>
              <a:t> / Shipping </a:t>
            </a:r>
          </a:p>
          <a:p>
            <a:pPr marL="228600" indent="-228600">
              <a:spcBef>
                <a:spcPts val="600"/>
              </a:spcBef>
              <a:buAutoNum type="arabicParenR"/>
            </a:pPr>
            <a:r>
              <a:rPr lang="fr-CH" sz="1200" b="1" dirty="0">
                <a:solidFill>
                  <a:srgbClr val="002060"/>
                </a:solidFill>
              </a:rPr>
              <a:t>Wood hall </a:t>
            </a:r>
          </a:p>
          <a:p>
            <a:pPr marL="228600" indent="-228600">
              <a:spcBef>
                <a:spcPts val="600"/>
              </a:spcBef>
              <a:buAutoNum type="arabicParenR"/>
            </a:pPr>
            <a:r>
              <a:rPr lang="fr-CH" sz="1200" b="1" dirty="0" err="1">
                <a:solidFill>
                  <a:srgbClr val="002060"/>
                </a:solidFill>
              </a:rPr>
              <a:t>Oils</a:t>
            </a:r>
            <a:r>
              <a:rPr lang="fr-CH" sz="1200" b="1" dirty="0">
                <a:solidFill>
                  <a:srgbClr val="002060"/>
                </a:solidFill>
              </a:rPr>
              <a:t> – </a:t>
            </a:r>
            <a:r>
              <a:rPr lang="fr-CH" sz="1200" b="1" dirty="0" err="1">
                <a:solidFill>
                  <a:srgbClr val="002060"/>
                </a:solidFill>
              </a:rPr>
              <a:t>contaminated</a:t>
            </a:r>
            <a:r>
              <a:rPr lang="fr-CH" sz="1200" b="1" dirty="0">
                <a:solidFill>
                  <a:srgbClr val="002060"/>
                </a:solidFill>
              </a:rPr>
              <a:t> water </a:t>
            </a:r>
          </a:p>
          <a:p>
            <a:pPr marL="228600" indent="-228600">
              <a:spcBef>
                <a:spcPts val="600"/>
              </a:spcBef>
              <a:buAutoNum type="arabicParenR"/>
            </a:pPr>
            <a:r>
              <a:rPr lang="fr-CH" sz="1200" b="1" dirty="0">
                <a:solidFill>
                  <a:srgbClr val="002060"/>
                </a:solidFill>
              </a:rPr>
              <a:t>FLUFF (</a:t>
            </a:r>
            <a:r>
              <a:rPr lang="fr-CH" sz="1200" b="1" dirty="0" err="1">
                <a:solidFill>
                  <a:srgbClr val="002060"/>
                </a:solidFill>
              </a:rPr>
              <a:t>secondary</a:t>
            </a:r>
            <a:r>
              <a:rPr lang="fr-CH" sz="1200" b="1" dirty="0">
                <a:solidFill>
                  <a:srgbClr val="002060"/>
                </a:solidFill>
              </a:rPr>
              <a:t> fuel)</a:t>
            </a:r>
          </a:p>
        </p:txBody>
      </p:sp>
    </p:spTree>
    <p:extLst>
      <p:ext uri="{BB962C8B-B14F-4D97-AF65-F5344CB8AC3E}">
        <p14:creationId xmlns:p14="http://schemas.microsoft.com/office/powerpoint/2010/main" val="379275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540271"/>
            <a:ext cx="7683500" cy="864096"/>
          </a:xfrm>
        </p:spPr>
        <p:txBody>
          <a:bodyPr/>
          <a:lstStyle/>
          <a:p>
            <a:r>
              <a:rPr lang="fr-CH" sz="3400" dirty="0"/>
              <a:t>Traffic and Parking</a:t>
            </a:r>
            <a:endParaRPr lang="fr-FR" sz="3400" dirty="0"/>
          </a:p>
        </p:txBody>
      </p:sp>
      <p:sp>
        <p:nvSpPr>
          <p:cNvPr id="12" name="Rectangle à coins arrondis 11"/>
          <p:cNvSpPr/>
          <p:nvPr/>
        </p:nvSpPr>
        <p:spPr bwMode="auto">
          <a:xfrm>
            <a:off x="8459631" y="1570076"/>
            <a:ext cx="2208325" cy="3650715"/>
          </a:xfrm>
          <a:prstGeom prst="roundRect">
            <a:avLst/>
          </a:prstGeom>
          <a:solidFill>
            <a:schemeClr val="accent1"/>
          </a:solidFill>
          <a:ln w="12700" cap="flat" cmpd="sng" algn="ctr">
            <a:solidFill>
              <a:srgbClr val="425C5C"/>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457169" eaLnBrk="1" fontAlgn="auto" hangingPunct="1">
              <a:spcBef>
                <a:spcPct val="20000"/>
              </a:spcBef>
              <a:spcAft>
                <a:spcPts val="0"/>
              </a:spcAft>
              <a:buClr>
                <a:srgbClr val="0092D2"/>
              </a:buClr>
              <a:buSzPct val="100000"/>
              <a:defRPr/>
            </a:pPr>
            <a:r>
              <a:rPr lang="en-US" altLang="fr-FR" sz="2000" dirty="0">
                <a:solidFill>
                  <a:schemeClr val="bg1"/>
                </a:solidFill>
                <a:latin typeface="Arial"/>
                <a:cs typeface="Arial"/>
              </a:rPr>
              <a:t>Follow the traffic plan and the signs.</a:t>
            </a:r>
          </a:p>
          <a:p>
            <a:pPr lvl="0" defTabSz="457169" eaLnBrk="1" fontAlgn="auto" hangingPunct="1">
              <a:spcBef>
                <a:spcPct val="20000"/>
              </a:spcBef>
              <a:spcAft>
                <a:spcPts val="0"/>
              </a:spcAft>
              <a:buClr>
                <a:srgbClr val="0092D2"/>
              </a:buClr>
              <a:buSzPct val="100000"/>
              <a:defRPr/>
            </a:pPr>
            <a:r>
              <a:rPr lang="en-US" altLang="fr-FR" sz="2000" b="1" dirty="0">
                <a:solidFill>
                  <a:srgbClr val="FF0000"/>
                </a:solidFill>
                <a:latin typeface="Arial"/>
                <a:cs typeface="Arial"/>
              </a:rPr>
              <a:t>Always maintain visual contact with drivers of construction machinery and trains.</a:t>
            </a:r>
          </a:p>
        </p:txBody>
      </p:sp>
      <p:pic>
        <p:nvPicPr>
          <p:cNvPr id="14" name="Image 13" descr="Vocabulaire Astérix chez les Belges Flashcards | Quizlet">
            <a:extLst>
              <a:ext uri="{FF2B5EF4-FFF2-40B4-BE49-F238E27FC236}">
                <a16:creationId xmlns:a16="http://schemas.microsoft.com/office/drawing/2014/main" id="{7A603E94-CACE-486E-BDBD-55D201721D2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8308" y="7166338"/>
            <a:ext cx="288032" cy="253158"/>
          </a:xfrm>
          <a:prstGeom prst="rect">
            <a:avLst/>
          </a:prstGeom>
          <a:noFill/>
          <a:ln>
            <a:noFill/>
          </a:ln>
        </p:spPr>
      </p:pic>
      <p:sp>
        <p:nvSpPr>
          <p:cNvPr id="15" name="ZoneTexte 14">
            <a:extLst>
              <a:ext uri="{FF2B5EF4-FFF2-40B4-BE49-F238E27FC236}">
                <a16:creationId xmlns:a16="http://schemas.microsoft.com/office/drawing/2014/main" id="{DDD1F796-A809-4A9D-B7C0-C030A039F4C3}"/>
              </a:ext>
            </a:extLst>
          </p:cNvPr>
          <p:cNvSpPr txBox="1"/>
          <p:nvPr/>
        </p:nvSpPr>
        <p:spPr>
          <a:xfrm>
            <a:off x="2106340" y="7139746"/>
            <a:ext cx="6696744" cy="338554"/>
          </a:xfrm>
          <a:prstGeom prst="rect">
            <a:avLst/>
          </a:prstGeom>
          <a:noFill/>
        </p:spPr>
        <p:txBody>
          <a:bodyPr wrap="square" rtlCol="0">
            <a:spAutoFit/>
          </a:bodyPr>
          <a:lstStyle/>
          <a:p>
            <a:r>
              <a:rPr lang="en-US" sz="1600" b="1" dirty="0"/>
              <a:t>During revisions, no parking for external companies</a:t>
            </a:r>
          </a:p>
        </p:txBody>
      </p:sp>
      <p:pic>
        <p:nvPicPr>
          <p:cNvPr id="6" name="Image 5">
            <a:extLst>
              <a:ext uri="{FF2B5EF4-FFF2-40B4-BE49-F238E27FC236}">
                <a16:creationId xmlns:a16="http://schemas.microsoft.com/office/drawing/2014/main" id="{D2A94412-229D-C57C-3D05-7E352154A1E9}"/>
              </a:ext>
            </a:extLst>
          </p:cNvPr>
          <p:cNvPicPr>
            <a:picLocks noChangeAspect="1"/>
          </p:cNvPicPr>
          <p:nvPr/>
        </p:nvPicPr>
        <p:blipFill>
          <a:blip r:embed="rId3"/>
          <a:stretch>
            <a:fillRect/>
          </a:stretch>
        </p:blipFill>
        <p:spPr>
          <a:xfrm>
            <a:off x="25445" y="1467144"/>
            <a:ext cx="8434186" cy="5442468"/>
          </a:xfrm>
          <a:prstGeom prst="rect">
            <a:avLst/>
          </a:prstGeom>
        </p:spPr>
      </p:pic>
      <p:grpSp>
        <p:nvGrpSpPr>
          <p:cNvPr id="4" name="Groupe 3">
            <a:extLst>
              <a:ext uri="{FF2B5EF4-FFF2-40B4-BE49-F238E27FC236}">
                <a16:creationId xmlns:a16="http://schemas.microsoft.com/office/drawing/2014/main" id="{ECAE80B0-A73A-061B-680C-0AECFDF227BB}"/>
              </a:ext>
            </a:extLst>
          </p:cNvPr>
          <p:cNvGrpSpPr/>
          <p:nvPr/>
        </p:nvGrpSpPr>
        <p:grpSpPr>
          <a:xfrm>
            <a:off x="1098228" y="5511282"/>
            <a:ext cx="2831306" cy="1569660"/>
            <a:chOff x="9037216" y="5490358"/>
            <a:chExt cx="2831306" cy="1569660"/>
          </a:xfrm>
        </p:grpSpPr>
        <p:sp>
          <p:nvSpPr>
            <p:cNvPr id="7" name="ZoneTexte 6"/>
            <p:cNvSpPr txBox="1"/>
            <p:nvPr/>
          </p:nvSpPr>
          <p:spPr>
            <a:xfrm>
              <a:off x="9037216" y="5490358"/>
              <a:ext cx="2831306" cy="1569660"/>
            </a:xfrm>
            <a:prstGeom prst="rect">
              <a:avLst/>
            </a:prstGeom>
            <a:solidFill>
              <a:srgbClr val="FFFFFF"/>
            </a:solidFill>
          </p:spPr>
          <p:txBody>
            <a:bodyPr wrap="square" rtlCol="0">
              <a:spAutoFit/>
            </a:bodyPr>
            <a:lstStyle/>
            <a:p>
              <a:r>
                <a:rPr lang="fr-CH" sz="1200" b="1" dirty="0">
                  <a:latin typeface="Calibri" panose="020F0502020204030204" pitchFamily="34" charset="0"/>
                  <a:cs typeface="Calibri" panose="020F0502020204030204" pitchFamily="34" charset="0"/>
                </a:rPr>
                <a:t>31 places</a:t>
              </a:r>
            </a:p>
            <a:p>
              <a:r>
                <a:rPr lang="fr-CH" sz="1200" b="1" dirty="0">
                  <a:latin typeface="Calibri" panose="020F0502020204030204" pitchFamily="34" charset="0"/>
                  <a:cs typeface="Calibri" panose="020F0502020204030204" pitchFamily="34" charset="0"/>
                </a:rPr>
                <a:t>12 places </a:t>
              </a:r>
            </a:p>
            <a:p>
              <a:r>
                <a:rPr lang="fr-CH" sz="1200" b="1" dirty="0">
                  <a:latin typeface="Calibri" panose="020F0502020204030204" pitchFamily="34" charset="0"/>
                  <a:cs typeface="Calibri" panose="020F0502020204030204" pitchFamily="34" charset="0"/>
                </a:rPr>
                <a:t>  7 places </a:t>
              </a:r>
            </a:p>
            <a:p>
              <a:r>
                <a:rPr lang="fr-CH" sz="1200" b="1" dirty="0">
                  <a:latin typeface="Calibri" panose="020F0502020204030204" pitchFamily="34" charset="0"/>
                  <a:cs typeface="Calibri" panose="020F0502020204030204" pitchFamily="34" charset="0"/>
                </a:rPr>
                <a:t>19 places incl. 6 </a:t>
              </a:r>
              <a:r>
                <a:rPr lang="fr-CH" sz="1200" b="1" dirty="0" err="1">
                  <a:latin typeface="Calibri" panose="020F0502020204030204" pitchFamily="34" charset="0"/>
                  <a:cs typeface="Calibri" panose="020F0502020204030204" pitchFamily="34" charset="0"/>
                </a:rPr>
                <a:t>electric</a:t>
              </a:r>
              <a:r>
                <a:rPr lang="fr-CH" sz="1200" b="1" dirty="0">
                  <a:latin typeface="Calibri" panose="020F0502020204030204" pitchFamily="34" charset="0"/>
                  <a:cs typeface="Calibri" panose="020F0502020204030204" pitchFamily="34" charset="0"/>
                </a:rPr>
                <a:t> places</a:t>
              </a:r>
            </a:p>
            <a:p>
              <a:r>
                <a:rPr lang="fr-CH" sz="1200" b="1" dirty="0">
                  <a:latin typeface="Calibri" panose="020F0502020204030204" pitchFamily="34" charset="0"/>
                  <a:cs typeface="Calibri" panose="020F0502020204030204" pitchFamily="34" charset="0"/>
                </a:rPr>
                <a:t>21 places</a:t>
              </a:r>
            </a:p>
            <a:p>
              <a:r>
                <a:rPr lang="fr-CH" sz="1200" b="1" dirty="0">
                  <a:latin typeface="Calibri" panose="020F0502020204030204" pitchFamily="34" charset="0"/>
                  <a:cs typeface="Calibri" panose="020F0502020204030204" pitchFamily="34" charset="0"/>
                </a:rPr>
                <a:t>30 places</a:t>
              </a:r>
            </a:p>
            <a:p>
              <a:r>
                <a:rPr lang="fr-CH" sz="1200" b="1" dirty="0">
                  <a:latin typeface="Calibri" panose="020F0502020204030204" pitchFamily="34" charset="0"/>
                  <a:cs typeface="Calibri" panose="020F0502020204030204" pitchFamily="34" charset="0"/>
                </a:rPr>
                <a:t>100 places </a:t>
              </a:r>
              <a:r>
                <a:rPr lang="fr-CH" sz="1200" b="1" dirty="0" err="1">
                  <a:latin typeface="Calibri" panose="020F0502020204030204" pitchFamily="34" charset="0"/>
                  <a:cs typeface="Calibri" panose="020F0502020204030204" pitchFamily="34" charset="0"/>
                </a:rPr>
                <a:t>used</a:t>
              </a:r>
              <a:r>
                <a:rPr lang="fr-CH" sz="1200" b="1" dirty="0">
                  <a:latin typeface="Calibri" panose="020F0502020204030204" pitchFamily="34" charset="0"/>
                  <a:cs typeface="Calibri" panose="020F0502020204030204" pitchFamily="34" charset="0"/>
                </a:rPr>
                <a:t> by </a:t>
              </a:r>
              <a:r>
                <a:rPr lang="fr-CH" sz="1200" b="1" dirty="0" err="1">
                  <a:latin typeface="Calibri" panose="020F0502020204030204" pitchFamily="34" charset="0"/>
                  <a:cs typeface="Calibri" panose="020F0502020204030204" pitchFamily="34" charset="0"/>
                </a:rPr>
                <a:t>external</a:t>
              </a:r>
              <a:r>
                <a:rPr lang="fr-CH" sz="1200" b="1" dirty="0">
                  <a:latin typeface="Calibri" panose="020F0502020204030204" pitchFamily="34" charset="0"/>
                  <a:cs typeface="Calibri" panose="020F0502020204030204" pitchFamily="34" charset="0"/>
                </a:rPr>
                <a:t> </a:t>
              </a:r>
              <a:r>
                <a:rPr lang="fr-CH" sz="1200" b="1" dirty="0" err="1">
                  <a:latin typeface="Calibri" panose="020F0502020204030204" pitchFamily="34" charset="0"/>
                  <a:cs typeface="Calibri" panose="020F0502020204030204" pitchFamily="34" charset="0"/>
                </a:rPr>
                <a:t>collaborators</a:t>
              </a:r>
              <a:endParaRPr lang="fr-CH" sz="1200" b="1" dirty="0">
                <a:latin typeface="Calibri" panose="020F0502020204030204" pitchFamily="34" charset="0"/>
                <a:cs typeface="Calibri" panose="020F0502020204030204" pitchFamily="34" charset="0"/>
              </a:endParaRPr>
            </a:p>
            <a:p>
              <a:r>
                <a:rPr lang="fr-CH" sz="1200" b="1" dirty="0" err="1">
                  <a:latin typeface="Calibri" panose="020F0502020204030204" pitchFamily="34" charset="0"/>
                  <a:cs typeface="Calibri" panose="020F0502020204030204" pitchFamily="34" charset="0"/>
                </a:rPr>
                <a:t>during</a:t>
              </a:r>
              <a:r>
                <a:rPr lang="fr-CH" sz="1200" b="1" dirty="0">
                  <a:latin typeface="Calibri" panose="020F0502020204030204" pitchFamily="34" charset="0"/>
                  <a:cs typeface="Calibri" panose="020F0502020204030204" pitchFamily="34" charset="0"/>
                </a:rPr>
                <a:t> </a:t>
              </a:r>
              <a:r>
                <a:rPr lang="fr-CH" sz="1200" b="1" dirty="0" err="1">
                  <a:latin typeface="Calibri" panose="020F0502020204030204" pitchFamily="34" charset="0"/>
                  <a:cs typeface="Calibri" panose="020F0502020204030204" pitchFamily="34" charset="0"/>
                </a:rPr>
                <a:t>revisions</a:t>
              </a:r>
              <a:r>
                <a:rPr lang="fr-CH" sz="1200" b="1" dirty="0">
                  <a:latin typeface="Calibri" panose="020F0502020204030204" pitchFamily="34" charset="0"/>
                  <a:cs typeface="Calibri" panose="020F0502020204030204" pitchFamily="34" charset="0"/>
                </a:rPr>
                <a:t> </a:t>
              </a:r>
              <a:r>
                <a:rPr lang="fr-CH" sz="1200" b="1" dirty="0" err="1">
                  <a:latin typeface="Calibri" panose="020F0502020204030204" pitchFamily="34" charset="0"/>
                  <a:cs typeface="Calibri" panose="020F0502020204030204" pitchFamily="34" charset="0"/>
                </a:rPr>
                <a:t>periods</a:t>
              </a:r>
              <a:endParaRPr lang="fr-CH" sz="1200" b="1" dirty="0">
                <a:latin typeface="Calibri" panose="020F0502020204030204" pitchFamily="34" charset="0"/>
                <a:cs typeface="Calibri" panose="020F0502020204030204" pitchFamily="34" charset="0"/>
              </a:endParaRPr>
            </a:p>
          </p:txBody>
        </p:sp>
        <p:pic>
          <p:nvPicPr>
            <p:cNvPr id="8" name="Image 7"/>
            <p:cNvPicPr>
              <a:picLocks noChangeAspect="1"/>
            </p:cNvPicPr>
            <p:nvPr/>
          </p:nvPicPr>
          <p:blipFill>
            <a:blip r:embed="rId4"/>
            <a:stretch>
              <a:fillRect/>
            </a:stretch>
          </p:blipFill>
          <p:spPr>
            <a:xfrm>
              <a:off x="11395372" y="6022964"/>
              <a:ext cx="288032" cy="227394"/>
            </a:xfrm>
            <a:prstGeom prst="rect">
              <a:avLst/>
            </a:prstGeom>
          </p:spPr>
        </p:pic>
      </p:grpSp>
    </p:spTree>
    <p:extLst>
      <p:ext uri="{BB962C8B-B14F-4D97-AF65-F5344CB8AC3E}">
        <p14:creationId xmlns:p14="http://schemas.microsoft.com/office/powerpoint/2010/main" val="2508644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188" y="540271"/>
            <a:ext cx="7683500" cy="864096"/>
          </a:xfrm>
        </p:spPr>
        <p:txBody>
          <a:bodyPr/>
          <a:lstStyle/>
          <a:p>
            <a:r>
              <a:rPr lang="fr-CH" sz="3400" dirty="0"/>
              <a:t>Pedestrian </a:t>
            </a:r>
            <a:r>
              <a:rPr lang="fr-CH" sz="3400" dirty="0" err="1"/>
              <a:t>traffic</a:t>
            </a:r>
            <a:endParaRPr lang="fr-FR" sz="3400" dirty="0"/>
          </a:p>
        </p:txBody>
      </p:sp>
      <p:sp>
        <p:nvSpPr>
          <p:cNvPr id="4" name="Espace réservé du texte 2"/>
          <p:cNvSpPr txBox="1">
            <a:spLocks/>
          </p:cNvSpPr>
          <p:nvPr/>
        </p:nvSpPr>
        <p:spPr>
          <a:xfrm>
            <a:off x="738188" y="1547715"/>
            <a:ext cx="9105874" cy="5329260"/>
          </a:xfrm>
          <a:prstGeom prst="rect">
            <a:avLst/>
          </a:prstGeom>
        </p:spPr>
        <p:txBody>
          <a:bodyPr vert="horz" wrap="square" anchor="t">
            <a:normAutofit/>
          </a:bodyPr>
          <a:lstStyle>
            <a:lvl1pPr marL="342876" indent="-342876" algn="l" defTabSz="457169" rtl="0" eaLnBrk="1" latinLnBrk="0" hangingPunct="1">
              <a:spcBef>
                <a:spcPct val="20000"/>
              </a:spcBef>
              <a:buClr>
                <a:srgbClr val="0092D2"/>
              </a:buClr>
              <a:buSzPct val="100000"/>
              <a:buFontTx/>
              <a:buBlip>
                <a:blip r:embed="rId2"/>
              </a:buBlip>
              <a:defRPr sz="2000" b="0" i="0" kern="1200" baseline="0">
                <a:solidFill>
                  <a:srgbClr val="0092D2"/>
                </a:solidFill>
                <a:latin typeface="Arial"/>
                <a:ea typeface="+mn-ea"/>
                <a:cs typeface="Arial"/>
              </a:defRPr>
            </a:lvl1pPr>
            <a:lvl2pPr marL="627063" indent="-269875" algn="l" defTabSz="457169" rtl="0" eaLnBrk="1" latinLnBrk="0" hangingPunct="1">
              <a:spcBef>
                <a:spcPct val="20000"/>
              </a:spcBef>
              <a:buClr>
                <a:srgbClr val="0092D2"/>
              </a:buClr>
              <a:buSzPct val="100000"/>
              <a:buFontTx/>
              <a:buBlip>
                <a:blip r:embed="rId2"/>
              </a:buBlip>
              <a:defRPr sz="1600" b="0" i="0" kern="1200">
                <a:solidFill>
                  <a:schemeClr val="tx1"/>
                </a:solidFill>
                <a:latin typeface="Arial"/>
                <a:ea typeface="+mn-ea"/>
                <a:cs typeface="Arial"/>
              </a:defRPr>
            </a:lvl2pPr>
            <a:lvl3pPr marL="895350" indent="-268288" algn="l" defTabSz="439738" rtl="0" eaLnBrk="1" latinLnBrk="0" hangingPunct="1">
              <a:spcBef>
                <a:spcPct val="20000"/>
              </a:spcBef>
              <a:buClr>
                <a:schemeClr val="tx2">
                  <a:lumMod val="60000"/>
                  <a:lumOff val="40000"/>
                </a:schemeClr>
              </a:buClr>
              <a:buSzPct val="100000"/>
              <a:buFontTx/>
              <a:buBlip>
                <a:blip r:embed="rId2"/>
              </a:buBlip>
              <a:defRPr sz="1400" b="0" i="0" kern="1200">
                <a:solidFill>
                  <a:schemeClr val="tx1"/>
                </a:solidFill>
                <a:latin typeface="Arial"/>
                <a:ea typeface="+mn-ea"/>
                <a:cs typeface="Arial"/>
              </a:defRPr>
            </a:lvl3pPr>
            <a:lvl4pPr marL="895350" indent="-85725" algn="l" defTabSz="457169" rtl="0" eaLnBrk="1" latinLnBrk="0" hangingPunct="1">
              <a:spcBef>
                <a:spcPct val="20000"/>
              </a:spcBef>
              <a:buClr>
                <a:srgbClr val="0092D2"/>
              </a:buClr>
              <a:buFont typeface="Arial"/>
              <a:buChar char="•"/>
              <a:defRPr sz="1000" b="0" kern="1200" baseline="0">
                <a:solidFill>
                  <a:schemeClr val="tx1"/>
                </a:solidFill>
                <a:latin typeface="Arial"/>
                <a:ea typeface="+mn-ea"/>
                <a:cs typeface="Arial"/>
              </a:defRPr>
            </a:lvl4pPr>
            <a:lvl5pPr marL="2057258" indent="-228584" algn="l" defTabSz="457169" rtl="0" eaLnBrk="1" latinLnBrk="0" hangingPunct="1">
              <a:spcBef>
                <a:spcPct val="20000"/>
              </a:spcBef>
              <a:buFont typeface="Arial"/>
              <a:buChar char="»"/>
              <a:defRPr sz="2000" kern="1200">
                <a:solidFill>
                  <a:schemeClr val="tx1"/>
                </a:solidFill>
                <a:latin typeface="+mn-lt"/>
                <a:ea typeface="+mn-ea"/>
                <a:cs typeface="+mn-cs"/>
              </a:defRPr>
            </a:lvl5pPr>
            <a:lvl6pPr marL="2514427" indent="-228584" algn="l" defTabSz="457169" rtl="0" eaLnBrk="1" latinLnBrk="0" hangingPunct="1">
              <a:spcBef>
                <a:spcPct val="20000"/>
              </a:spcBef>
              <a:buFont typeface="Arial"/>
              <a:buChar char="•"/>
              <a:defRPr sz="2000" kern="1200">
                <a:solidFill>
                  <a:schemeClr val="tx1"/>
                </a:solidFill>
                <a:latin typeface="+mn-lt"/>
                <a:ea typeface="+mn-ea"/>
                <a:cs typeface="+mn-cs"/>
              </a:defRPr>
            </a:lvl6pPr>
            <a:lvl7pPr marL="2971595" indent="-228584" algn="l" defTabSz="457169" rtl="0" eaLnBrk="1" latinLnBrk="0" hangingPunct="1">
              <a:spcBef>
                <a:spcPct val="20000"/>
              </a:spcBef>
              <a:buFont typeface="Arial"/>
              <a:buChar char="•"/>
              <a:defRPr sz="2000" kern="1200">
                <a:solidFill>
                  <a:schemeClr val="tx1"/>
                </a:solidFill>
                <a:latin typeface="+mn-lt"/>
                <a:ea typeface="+mn-ea"/>
                <a:cs typeface="+mn-cs"/>
              </a:defRPr>
            </a:lvl7pPr>
            <a:lvl8pPr marL="3428764" indent="-228584" algn="l" defTabSz="457169" rtl="0" eaLnBrk="1" latinLnBrk="0" hangingPunct="1">
              <a:spcBef>
                <a:spcPct val="20000"/>
              </a:spcBef>
              <a:buFont typeface="Arial"/>
              <a:buChar char="•"/>
              <a:defRPr sz="2000" kern="1200">
                <a:solidFill>
                  <a:schemeClr val="tx1"/>
                </a:solidFill>
                <a:latin typeface="+mn-lt"/>
                <a:ea typeface="+mn-ea"/>
                <a:cs typeface="+mn-cs"/>
              </a:defRPr>
            </a:lvl8pPr>
            <a:lvl9pPr marL="3885932" indent="-228584" algn="l" defTabSz="457169" rtl="0" eaLnBrk="1" latinLnBrk="0" hangingPunct="1">
              <a:spcBef>
                <a:spcPct val="20000"/>
              </a:spcBef>
              <a:buFont typeface="Arial"/>
              <a:buChar char="•"/>
              <a:defRPr sz="2000" kern="1200">
                <a:solidFill>
                  <a:schemeClr val="tx1"/>
                </a:solidFill>
                <a:latin typeface="+mn-lt"/>
                <a:ea typeface="+mn-ea"/>
                <a:cs typeface="+mn-cs"/>
              </a:defRPr>
            </a:lvl9pPr>
          </a:lstStyle>
          <a:p>
            <a:pPr lvl="0" defTabSz="914400" fontAlgn="auto">
              <a:spcAft>
                <a:spcPts val="0"/>
              </a:spcAft>
              <a:defRPr/>
            </a:pPr>
            <a:r>
              <a:rPr lang="en-US" altLang="fr-FR" dirty="0"/>
              <a:t>No parking in front of building entrances, fire hydrants and electrical rooms. </a:t>
            </a:r>
            <a:r>
              <a:rPr lang="fr-FR" altLang="fr-FR" dirty="0">
                <a:sym typeface="Wingdings 3" panose="05040102010807070707" pitchFamily="18" charset="2"/>
              </a:rPr>
              <a:t>  </a:t>
            </a:r>
            <a:r>
              <a:rPr lang="en-US" altLang="fr-FR" dirty="0"/>
              <a:t>During revisions, external companies </a:t>
            </a:r>
            <a:r>
              <a:rPr lang="en-US" altLang="fr-FR" b="1" u="sng" dirty="0"/>
              <a:t>must</a:t>
            </a:r>
            <a:r>
              <a:rPr lang="en-US" altLang="fr-FR" dirty="0"/>
              <a:t> park in the car park     </a:t>
            </a:r>
            <a:r>
              <a:rPr lang="en-US" altLang="fr-FR" b="1" dirty="0">
                <a:solidFill>
                  <a:srgbClr val="131313"/>
                </a:solidFill>
              </a:rPr>
              <a:t>5</a:t>
            </a:r>
            <a:r>
              <a:rPr lang="en-US" altLang="fr-FR" dirty="0"/>
              <a:t> </a:t>
            </a:r>
          </a:p>
          <a:p>
            <a:pPr lvl="0" defTabSz="914400" fontAlgn="auto">
              <a:spcAft>
                <a:spcPts val="0"/>
              </a:spcAft>
              <a:defRPr/>
            </a:pPr>
            <a:endParaRPr lang="en-US" altLang="fr-FR" sz="1600" dirty="0"/>
          </a:p>
          <a:p>
            <a:pPr lvl="0" defTabSz="914400" fontAlgn="auto">
              <a:spcAft>
                <a:spcPts val="0"/>
              </a:spcAft>
              <a:defRPr/>
            </a:pPr>
            <a:r>
              <a:rPr lang="en-US" altLang="fr-FR" dirty="0"/>
              <a:t>No vehicles may be parked outside the car parks. </a:t>
            </a:r>
            <a:br>
              <a:rPr lang="en-US" altLang="fr-FR" dirty="0"/>
            </a:br>
            <a:r>
              <a:rPr lang="en-US" altLang="fr-FR" dirty="0"/>
              <a:t>Except with a permit:</a:t>
            </a:r>
          </a:p>
          <a:p>
            <a:pPr marL="0" lvl="0" indent="0" defTabSz="914400" fontAlgn="auto">
              <a:spcAft>
                <a:spcPts val="0"/>
              </a:spcAft>
              <a:buNone/>
              <a:defRPr/>
            </a:pPr>
            <a:endParaRPr lang="en-US" altLang="fr-FR" sz="1800" dirty="0"/>
          </a:p>
          <a:p>
            <a:pPr lvl="0" defTabSz="914400" fontAlgn="auto">
              <a:spcAft>
                <a:spcPts val="0"/>
              </a:spcAft>
              <a:defRPr/>
            </a:pPr>
            <a:r>
              <a:rPr lang="en-US" altLang="fr-FR" dirty="0"/>
              <a:t>Be careful when walking:</a:t>
            </a:r>
            <a:endParaRPr lang="fr-FR" altLang="fr-FR" dirty="0"/>
          </a:p>
          <a:p>
            <a:pPr lvl="0" fontAlgn="auto">
              <a:spcAft>
                <a:spcPts val="0"/>
              </a:spcAft>
              <a:defRPr/>
            </a:pPr>
            <a:endParaRPr lang="fr-FR" altLang="fr-FR" dirty="0"/>
          </a:p>
          <a:p>
            <a:pPr marL="0" lvl="0" indent="0" fontAlgn="auto">
              <a:spcAft>
                <a:spcPts val="0"/>
              </a:spcAft>
              <a:buNone/>
              <a:defRPr/>
            </a:pPr>
            <a:endParaRPr lang="fr-FR" altLang="fr-FR" dirty="0"/>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marL="342876" marR="0" lvl="0" indent="-342876" algn="l" defTabSz="457169" rtl="0" eaLnBrk="1" fontAlgn="auto" latinLnBrk="0" hangingPunct="1">
              <a:lnSpc>
                <a:spcPct val="100000"/>
              </a:lnSpc>
              <a:spcBef>
                <a:spcPct val="20000"/>
              </a:spcBef>
              <a:spcAft>
                <a:spcPts val="0"/>
              </a:spcAft>
              <a:buClr>
                <a:srgbClr val="0092D2"/>
              </a:buClr>
              <a:buSzPct val="100000"/>
              <a:buFontTx/>
              <a:buBlip>
                <a:blip r:embed="rId2"/>
              </a:buBlip>
              <a:tabLst/>
              <a:defRPr/>
            </a:pPr>
            <a:endParaRPr kumimoji="0" lang="fr-FR" sz="2000" b="0" i="0" u="none" strike="noStrike" kern="1200" cap="none" spc="0" normalizeH="0" baseline="0" noProof="0" dirty="0">
              <a:ln>
                <a:noFill/>
              </a:ln>
              <a:solidFill>
                <a:srgbClr val="0092D2"/>
              </a:solidFill>
              <a:effectLst/>
              <a:uLnTx/>
              <a:uFillTx/>
              <a:latin typeface="Arial"/>
              <a:ea typeface="+mn-ea"/>
              <a:cs typeface="Arial"/>
            </a:endParaRPr>
          </a:p>
          <a:p>
            <a:pPr lvl="0" fontAlgn="auto">
              <a:spcAft>
                <a:spcPts val="0"/>
              </a:spcAft>
              <a:defRPr/>
            </a:pPr>
            <a:r>
              <a:rPr lang="en-US" dirty="0"/>
              <a:t>Caution with vehicles, machines and trains:</a:t>
            </a:r>
          </a:p>
          <a:p>
            <a:pPr lvl="1" fontAlgn="auto">
              <a:spcAft>
                <a:spcPts val="0"/>
              </a:spcAft>
              <a:defRPr/>
            </a:pPr>
            <a:r>
              <a:rPr lang="en-US" dirty="0">
                <a:solidFill>
                  <a:srgbClr val="131313"/>
                </a:solidFill>
              </a:rPr>
              <a:t>Watch out for moving vehicles. You have </a:t>
            </a:r>
            <a:r>
              <a:rPr lang="en-US" b="1" dirty="0">
                <a:solidFill>
                  <a:srgbClr val="131313"/>
                </a:solidFill>
              </a:rPr>
              <a:t>no right of way </a:t>
            </a:r>
            <a:r>
              <a:rPr lang="en-US" dirty="0">
                <a:solidFill>
                  <a:srgbClr val="131313"/>
                </a:solidFill>
              </a:rPr>
              <a:t>with trains and construction machinery, so make yourself noticed by those in motion and wait for their permission before passing.</a:t>
            </a:r>
          </a:p>
          <a:p>
            <a:pPr lvl="1" fontAlgn="auto">
              <a:spcAft>
                <a:spcPts val="0"/>
              </a:spcAft>
              <a:defRPr/>
            </a:pPr>
            <a:r>
              <a:rPr lang="en-US" dirty="0">
                <a:solidFill>
                  <a:srgbClr val="131313"/>
                </a:solidFill>
              </a:rPr>
              <a:t>Make yourself known to the drivers and wait for their approval before passing through.</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68559" y="3981626"/>
            <a:ext cx="1157144"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221371" y="3983958"/>
            <a:ext cx="1097143"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p:cNvPicPr>
            <a:picLocks noChangeAspect="1"/>
          </p:cNvPicPr>
          <p:nvPr/>
        </p:nvPicPr>
        <p:blipFill>
          <a:blip r:embed="rId5"/>
          <a:stretch>
            <a:fillRect/>
          </a:stretch>
        </p:blipFill>
        <p:spPr>
          <a:xfrm>
            <a:off x="8024347" y="3987365"/>
            <a:ext cx="1612354" cy="1181506"/>
          </a:xfrm>
          <a:prstGeom prst="rect">
            <a:avLst/>
          </a:prstGeom>
        </p:spPr>
      </p:pic>
      <p:pic>
        <p:nvPicPr>
          <p:cNvPr id="9" name="Image 8"/>
          <p:cNvPicPr>
            <a:picLocks noChangeAspect="1"/>
          </p:cNvPicPr>
          <p:nvPr/>
        </p:nvPicPr>
        <p:blipFill>
          <a:blip r:embed="rId6"/>
          <a:stretch>
            <a:fillRect/>
          </a:stretch>
        </p:blipFill>
        <p:spPr>
          <a:xfrm>
            <a:off x="8515052" y="2628503"/>
            <a:ext cx="1528446" cy="1062929"/>
          </a:xfrm>
          <a:prstGeom prst="rect">
            <a:avLst/>
          </a:prstGeom>
        </p:spPr>
      </p:pic>
      <p:pic>
        <p:nvPicPr>
          <p:cNvPr id="3" name="Image 2"/>
          <p:cNvPicPr>
            <a:picLocks noChangeAspect="1"/>
          </p:cNvPicPr>
          <p:nvPr/>
        </p:nvPicPr>
        <p:blipFill>
          <a:blip r:embed="rId7"/>
          <a:stretch>
            <a:fillRect/>
          </a:stretch>
        </p:blipFill>
        <p:spPr>
          <a:xfrm>
            <a:off x="5901417" y="4008284"/>
            <a:ext cx="1923494" cy="1130052"/>
          </a:xfrm>
          <a:prstGeom prst="rect">
            <a:avLst/>
          </a:prstGeom>
        </p:spPr>
      </p:pic>
      <p:pic>
        <p:nvPicPr>
          <p:cNvPr id="12" name="Image 11" descr="Résultat de recherche d'images pour &quot;symbole parking&quot;">
            <a:extLst>
              <a:ext uri="{FF2B5EF4-FFF2-40B4-BE49-F238E27FC236}">
                <a16:creationId xmlns:a16="http://schemas.microsoft.com/office/drawing/2014/main" id="{81987BC0-D814-4442-AE24-FD0DCBF9F213}"/>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06110" y="1878559"/>
            <a:ext cx="266700" cy="266700"/>
          </a:xfrm>
          <a:prstGeom prst="rect">
            <a:avLst/>
          </a:prstGeom>
          <a:noFill/>
          <a:ln>
            <a:noFill/>
          </a:ln>
        </p:spPr>
      </p:pic>
    </p:spTree>
    <p:extLst>
      <p:ext uri="{BB962C8B-B14F-4D97-AF65-F5344CB8AC3E}">
        <p14:creationId xmlns:p14="http://schemas.microsoft.com/office/powerpoint/2010/main" val="3661959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8C50A4-10B6-0C61-D38B-7EC32D91FE8A}"/>
              </a:ext>
            </a:extLst>
          </p:cNvPr>
          <p:cNvSpPr>
            <a:spLocks noGrp="1"/>
          </p:cNvSpPr>
          <p:nvPr>
            <p:ph type="title"/>
          </p:nvPr>
        </p:nvSpPr>
        <p:spPr/>
        <p:txBody>
          <a:bodyPr/>
          <a:lstStyle/>
          <a:p>
            <a:r>
              <a:rPr lang="fr-CH" dirty="0"/>
              <a:t>Warning </a:t>
            </a:r>
            <a:r>
              <a:rPr lang="fr-CH" dirty="0" err="1"/>
              <a:t>signals</a:t>
            </a:r>
            <a:endParaRPr lang="fr-CH" dirty="0"/>
          </a:p>
        </p:txBody>
      </p:sp>
      <p:pic>
        <p:nvPicPr>
          <p:cNvPr id="5" name="Image 4">
            <a:extLst>
              <a:ext uri="{FF2B5EF4-FFF2-40B4-BE49-F238E27FC236}">
                <a16:creationId xmlns:a16="http://schemas.microsoft.com/office/drawing/2014/main" id="{E5529AB7-A3E7-0E39-C20F-797785B299E6}"/>
              </a:ext>
            </a:extLst>
          </p:cNvPr>
          <p:cNvPicPr>
            <a:picLocks noChangeAspect="1"/>
          </p:cNvPicPr>
          <p:nvPr/>
        </p:nvPicPr>
        <p:blipFill>
          <a:blip r:embed="rId2"/>
          <a:stretch>
            <a:fillRect/>
          </a:stretch>
        </p:blipFill>
        <p:spPr>
          <a:xfrm>
            <a:off x="720655" y="3727037"/>
            <a:ext cx="1049882" cy="1367643"/>
          </a:xfrm>
          <a:prstGeom prst="rect">
            <a:avLst/>
          </a:prstGeom>
        </p:spPr>
      </p:pic>
      <p:pic>
        <p:nvPicPr>
          <p:cNvPr id="7" name="Image 6">
            <a:extLst>
              <a:ext uri="{FF2B5EF4-FFF2-40B4-BE49-F238E27FC236}">
                <a16:creationId xmlns:a16="http://schemas.microsoft.com/office/drawing/2014/main" id="{E33E0B21-EB87-0760-4068-54FB930E3ED3}"/>
              </a:ext>
            </a:extLst>
          </p:cNvPr>
          <p:cNvPicPr>
            <a:picLocks noChangeAspect="1"/>
          </p:cNvPicPr>
          <p:nvPr/>
        </p:nvPicPr>
        <p:blipFill>
          <a:blip r:embed="rId3"/>
          <a:stretch>
            <a:fillRect/>
          </a:stretch>
        </p:blipFill>
        <p:spPr>
          <a:xfrm>
            <a:off x="650854" y="2026040"/>
            <a:ext cx="1248373" cy="1132917"/>
          </a:xfrm>
          <a:prstGeom prst="rect">
            <a:avLst/>
          </a:prstGeom>
        </p:spPr>
      </p:pic>
      <p:pic>
        <p:nvPicPr>
          <p:cNvPr id="12" name="Image 11">
            <a:extLst>
              <a:ext uri="{FF2B5EF4-FFF2-40B4-BE49-F238E27FC236}">
                <a16:creationId xmlns:a16="http://schemas.microsoft.com/office/drawing/2014/main" id="{3D071D83-EFD3-6ED7-41D7-C06725AABCBA}"/>
              </a:ext>
            </a:extLst>
          </p:cNvPr>
          <p:cNvPicPr>
            <a:picLocks noChangeAspect="1"/>
          </p:cNvPicPr>
          <p:nvPr/>
        </p:nvPicPr>
        <p:blipFill>
          <a:blip r:embed="rId4"/>
          <a:stretch>
            <a:fillRect/>
          </a:stretch>
        </p:blipFill>
        <p:spPr>
          <a:xfrm>
            <a:off x="1899227" y="2137541"/>
            <a:ext cx="972600" cy="909917"/>
          </a:xfrm>
          <a:prstGeom prst="rect">
            <a:avLst/>
          </a:prstGeom>
        </p:spPr>
      </p:pic>
      <p:pic>
        <p:nvPicPr>
          <p:cNvPr id="13" name="Image 12">
            <a:extLst>
              <a:ext uri="{FF2B5EF4-FFF2-40B4-BE49-F238E27FC236}">
                <a16:creationId xmlns:a16="http://schemas.microsoft.com/office/drawing/2014/main" id="{78438061-DD35-A04D-72CE-72AEB9F18DAD}"/>
              </a:ext>
            </a:extLst>
          </p:cNvPr>
          <p:cNvPicPr>
            <a:picLocks noChangeAspect="1"/>
          </p:cNvPicPr>
          <p:nvPr/>
        </p:nvPicPr>
        <p:blipFill>
          <a:blip r:embed="rId4"/>
          <a:stretch>
            <a:fillRect/>
          </a:stretch>
        </p:blipFill>
        <p:spPr>
          <a:xfrm>
            <a:off x="1899227" y="3837006"/>
            <a:ext cx="1049882" cy="982218"/>
          </a:xfrm>
          <a:prstGeom prst="rect">
            <a:avLst/>
          </a:prstGeom>
        </p:spPr>
      </p:pic>
      <p:sp>
        <p:nvSpPr>
          <p:cNvPr id="14" name="Espace réservé du contenu 2">
            <a:extLst>
              <a:ext uri="{FF2B5EF4-FFF2-40B4-BE49-F238E27FC236}">
                <a16:creationId xmlns:a16="http://schemas.microsoft.com/office/drawing/2014/main" id="{81DEC34E-66DF-D7CE-D873-CB680406DF5E}"/>
              </a:ext>
            </a:extLst>
          </p:cNvPr>
          <p:cNvSpPr txBox="1">
            <a:spLocks/>
          </p:cNvSpPr>
          <p:nvPr/>
        </p:nvSpPr>
        <p:spPr bwMode="auto">
          <a:xfrm>
            <a:off x="3133952" y="2137541"/>
            <a:ext cx="5088830" cy="11329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a:lstStyle>
          <a:p>
            <a:r>
              <a:rPr lang="en-US" sz="3200" kern="0" dirty="0"/>
              <a:t>Danger: Injection of azote, risk of asphyxiation</a:t>
            </a:r>
            <a:endParaRPr lang="fr-CH" sz="3200" kern="0" dirty="0"/>
          </a:p>
        </p:txBody>
      </p:sp>
      <p:sp>
        <p:nvSpPr>
          <p:cNvPr id="15" name="Espace réservé du contenu 2">
            <a:extLst>
              <a:ext uri="{FF2B5EF4-FFF2-40B4-BE49-F238E27FC236}">
                <a16:creationId xmlns:a16="http://schemas.microsoft.com/office/drawing/2014/main" id="{2FC5415A-DAC8-B248-4374-FCC611B63C39}"/>
              </a:ext>
            </a:extLst>
          </p:cNvPr>
          <p:cNvSpPr txBox="1">
            <a:spLocks/>
          </p:cNvSpPr>
          <p:nvPr/>
        </p:nvSpPr>
        <p:spPr bwMode="auto">
          <a:xfrm>
            <a:off x="3377603" y="3943858"/>
            <a:ext cx="3697289" cy="113291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a:lstStyle>
          <a:p>
            <a:r>
              <a:rPr lang="fr-CH" sz="3200" kern="0" dirty="0"/>
              <a:t>Danger: Moving train</a:t>
            </a:r>
          </a:p>
        </p:txBody>
      </p:sp>
      <p:pic>
        <p:nvPicPr>
          <p:cNvPr id="1026" name="Picture 2" descr="DuraSign pictogramme RISQUE D'ASPHYXIE (sans texte)">
            <a:extLst>
              <a:ext uri="{FF2B5EF4-FFF2-40B4-BE49-F238E27FC236}">
                <a16:creationId xmlns:a16="http://schemas.microsoft.com/office/drawing/2014/main" id="{E7CC440C-CEA3-7786-629C-827C7CD84C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4410" y="1836415"/>
            <a:ext cx="1949816" cy="1749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ogramme Danger Attention aux trains W160">
            <a:extLst>
              <a:ext uri="{FF2B5EF4-FFF2-40B4-BE49-F238E27FC236}">
                <a16:creationId xmlns:a16="http://schemas.microsoft.com/office/drawing/2014/main" id="{14E0D1C6-5B52-F44A-644C-EAFE7F3952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1036" y="3449625"/>
            <a:ext cx="1825287" cy="1825287"/>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077A13F8-4878-239D-BE76-3D0106A84D57}"/>
              </a:ext>
            </a:extLst>
          </p:cNvPr>
          <p:cNvPicPr>
            <a:picLocks noChangeAspect="1"/>
          </p:cNvPicPr>
          <p:nvPr/>
        </p:nvPicPr>
        <p:blipFill>
          <a:blip r:embed="rId7"/>
          <a:stretch>
            <a:fillRect/>
          </a:stretch>
        </p:blipFill>
        <p:spPr>
          <a:xfrm>
            <a:off x="782087" y="5689613"/>
            <a:ext cx="988449" cy="1171097"/>
          </a:xfrm>
          <a:prstGeom prst="rect">
            <a:avLst/>
          </a:prstGeom>
        </p:spPr>
      </p:pic>
      <p:sp>
        <p:nvSpPr>
          <p:cNvPr id="17" name="Espace réservé du contenu 2">
            <a:extLst>
              <a:ext uri="{FF2B5EF4-FFF2-40B4-BE49-F238E27FC236}">
                <a16:creationId xmlns:a16="http://schemas.microsoft.com/office/drawing/2014/main" id="{2F850D34-78A5-8D35-3297-208C2EE57D25}"/>
              </a:ext>
            </a:extLst>
          </p:cNvPr>
          <p:cNvSpPr txBox="1">
            <a:spLocks/>
          </p:cNvSpPr>
          <p:nvPr/>
        </p:nvSpPr>
        <p:spPr bwMode="auto">
          <a:xfrm>
            <a:off x="2034332" y="5652839"/>
            <a:ext cx="5976664"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a:lstStyle>
          <a:p>
            <a:r>
              <a:rPr lang="en-US" sz="3200" kern="0" dirty="0"/>
              <a:t>Calls to landlines in noisy areas (heat exchanger/oven and mills)</a:t>
            </a:r>
            <a:endParaRPr lang="fr-CH" sz="3200" kern="0" dirty="0"/>
          </a:p>
        </p:txBody>
      </p:sp>
      <p:pic>
        <p:nvPicPr>
          <p:cNvPr id="20" name="Image 19">
            <a:extLst>
              <a:ext uri="{FF2B5EF4-FFF2-40B4-BE49-F238E27FC236}">
                <a16:creationId xmlns:a16="http://schemas.microsoft.com/office/drawing/2014/main" id="{D403D654-1674-B62D-9A90-25A2D184AF7F}"/>
              </a:ext>
            </a:extLst>
          </p:cNvPr>
          <p:cNvPicPr>
            <a:picLocks noChangeAspect="1"/>
          </p:cNvPicPr>
          <p:nvPr/>
        </p:nvPicPr>
        <p:blipFill>
          <a:blip r:embed="rId8"/>
          <a:stretch>
            <a:fillRect/>
          </a:stretch>
        </p:blipFill>
        <p:spPr>
          <a:xfrm>
            <a:off x="8478704" y="5509626"/>
            <a:ext cx="1609950" cy="1876687"/>
          </a:xfrm>
          <a:prstGeom prst="rect">
            <a:avLst/>
          </a:prstGeom>
        </p:spPr>
      </p:pic>
    </p:spTree>
    <p:extLst>
      <p:ext uri="{BB962C8B-B14F-4D97-AF65-F5344CB8AC3E}">
        <p14:creationId xmlns:p14="http://schemas.microsoft.com/office/powerpoint/2010/main" val="2366106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3E81234-3473-7D0F-33AD-906C4B1C997F}"/>
              </a:ext>
            </a:extLst>
          </p:cNvPr>
          <p:cNvPicPr>
            <a:picLocks noChangeAspect="1"/>
          </p:cNvPicPr>
          <p:nvPr/>
        </p:nvPicPr>
        <p:blipFill>
          <a:blip r:embed="rId2"/>
          <a:stretch>
            <a:fillRect/>
          </a:stretch>
        </p:blipFill>
        <p:spPr>
          <a:xfrm>
            <a:off x="34300" y="4976917"/>
            <a:ext cx="5755123" cy="2566638"/>
          </a:xfrm>
          <a:prstGeom prst="rect">
            <a:avLst/>
          </a:prstGeom>
        </p:spPr>
      </p:pic>
      <p:sp>
        <p:nvSpPr>
          <p:cNvPr id="2" name="Titre 1">
            <a:extLst>
              <a:ext uri="{FF2B5EF4-FFF2-40B4-BE49-F238E27FC236}">
                <a16:creationId xmlns:a16="http://schemas.microsoft.com/office/drawing/2014/main" id="{0F8C50A4-10B6-0C61-D38B-7EC32D91FE8A}"/>
              </a:ext>
            </a:extLst>
          </p:cNvPr>
          <p:cNvSpPr>
            <a:spLocks noGrp="1"/>
          </p:cNvSpPr>
          <p:nvPr>
            <p:ph type="title"/>
          </p:nvPr>
        </p:nvSpPr>
        <p:spPr/>
        <p:txBody>
          <a:bodyPr/>
          <a:lstStyle/>
          <a:p>
            <a:r>
              <a:rPr lang="fr-CH" dirty="0"/>
              <a:t>Warning </a:t>
            </a:r>
            <a:r>
              <a:rPr lang="fr-CH" dirty="0" err="1"/>
              <a:t>signals</a:t>
            </a:r>
            <a:endParaRPr lang="fr-CH" dirty="0"/>
          </a:p>
        </p:txBody>
      </p:sp>
      <p:sp>
        <p:nvSpPr>
          <p:cNvPr id="3" name="Espace réservé du contenu 2">
            <a:extLst>
              <a:ext uri="{FF2B5EF4-FFF2-40B4-BE49-F238E27FC236}">
                <a16:creationId xmlns:a16="http://schemas.microsoft.com/office/drawing/2014/main" id="{5497AAB5-9675-34FB-879A-D5AC6929AEB4}"/>
              </a:ext>
            </a:extLst>
          </p:cNvPr>
          <p:cNvSpPr>
            <a:spLocks noGrp="1"/>
          </p:cNvSpPr>
          <p:nvPr>
            <p:ph idx="1"/>
          </p:nvPr>
        </p:nvSpPr>
        <p:spPr>
          <a:xfrm>
            <a:off x="3689324" y="1836337"/>
            <a:ext cx="3889624" cy="1132917"/>
          </a:xfrm>
        </p:spPr>
        <p:txBody>
          <a:bodyPr/>
          <a:lstStyle/>
          <a:p>
            <a:r>
              <a:rPr lang="fr-CH" sz="3200" dirty="0"/>
              <a:t>Danger: Air cannons in action</a:t>
            </a:r>
          </a:p>
        </p:txBody>
      </p:sp>
      <p:pic>
        <p:nvPicPr>
          <p:cNvPr id="11" name="Image 10">
            <a:extLst>
              <a:ext uri="{FF2B5EF4-FFF2-40B4-BE49-F238E27FC236}">
                <a16:creationId xmlns:a16="http://schemas.microsoft.com/office/drawing/2014/main" id="{CF27E451-4DBB-2612-FEDE-1646438C8E91}"/>
              </a:ext>
            </a:extLst>
          </p:cNvPr>
          <p:cNvPicPr>
            <a:picLocks noChangeAspect="1"/>
          </p:cNvPicPr>
          <p:nvPr/>
        </p:nvPicPr>
        <p:blipFill>
          <a:blip r:embed="rId3"/>
          <a:stretch>
            <a:fillRect/>
          </a:stretch>
        </p:blipFill>
        <p:spPr>
          <a:xfrm>
            <a:off x="2607677" y="1946861"/>
            <a:ext cx="972599" cy="909916"/>
          </a:xfrm>
          <a:prstGeom prst="rect">
            <a:avLst/>
          </a:prstGeom>
        </p:spPr>
      </p:pic>
      <p:pic>
        <p:nvPicPr>
          <p:cNvPr id="12" name="Image 11">
            <a:extLst>
              <a:ext uri="{FF2B5EF4-FFF2-40B4-BE49-F238E27FC236}">
                <a16:creationId xmlns:a16="http://schemas.microsoft.com/office/drawing/2014/main" id="{3D071D83-EFD3-6ED7-41D7-C06725AABCBA}"/>
              </a:ext>
            </a:extLst>
          </p:cNvPr>
          <p:cNvPicPr>
            <a:picLocks noChangeAspect="1"/>
          </p:cNvPicPr>
          <p:nvPr/>
        </p:nvPicPr>
        <p:blipFill>
          <a:blip r:embed="rId3"/>
          <a:stretch>
            <a:fillRect/>
          </a:stretch>
        </p:blipFill>
        <p:spPr>
          <a:xfrm>
            <a:off x="174373" y="4228795"/>
            <a:ext cx="972600" cy="909917"/>
          </a:xfrm>
          <a:prstGeom prst="rect">
            <a:avLst/>
          </a:prstGeom>
        </p:spPr>
      </p:pic>
      <p:sp>
        <p:nvSpPr>
          <p:cNvPr id="14" name="Espace réservé du contenu 2">
            <a:extLst>
              <a:ext uri="{FF2B5EF4-FFF2-40B4-BE49-F238E27FC236}">
                <a16:creationId xmlns:a16="http://schemas.microsoft.com/office/drawing/2014/main" id="{81DEC34E-66DF-D7CE-D873-CB680406DF5E}"/>
              </a:ext>
            </a:extLst>
          </p:cNvPr>
          <p:cNvSpPr txBox="1">
            <a:spLocks/>
          </p:cNvSpPr>
          <p:nvPr/>
        </p:nvSpPr>
        <p:spPr bwMode="auto">
          <a:xfrm>
            <a:off x="1287045" y="4415397"/>
            <a:ext cx="5945339" cy="72331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42900" indent="-342900" algn="l" defTabSz="993775" rtl="0" eaLnBrk="1" fontAlgn="base" hangingPunct="1">
              <a:spcBef>
                <a:spcPct val="20000"/>
              </a:spcBef>
              <a:spcAft>
                <a:spcPct val="0"/>
              </a:spcAft>
              <a:buClr>
                <a:srgbClr val="131313"/>
              </a:buClr>
              <a:defRPr b="1">
                <a:solidFill>
                  <a:srgbClr val="131313"/>
                </a:solidFill>
                <a:latin typeface="Arial" charset="0"/>
                <a:ea typeface="+mn-ea"/>
                <a:cs typeface="+mn-cs"/>
              </a:defRPr>
            </a:lvl1pPr>
            <a:lvl2pPr marL="300038" indent="-120650" algn="l" defTabSz="993775" rtl="0" eaLnBrk="1" fontAlgn="base" hangingPunct="1">
              <a:spcBef>
                <a:spcPct val="20000"/>
              </a:spcBef>
              <a:spcAft>
                <a:spcPct val="0"/>
              </a:spcAft>
              <a:buClr>
                <a:srgbClr val="131313"/>
              </a:buClr>
              <a:buChar char="•"/>
              <a:defRPr>
                <a:solidFill>
                  <a:srgbClr val="131313"/>
                </a:solidFill>
                <a:latin typeface="Arial" charset="0"/>
                <a:ea typeface="+mn-ea"/>
                <a:cs typeface="+mn-cs"/>
              </a:defRPr>
            </a:lvl2pPr>
            <a:lvl3pPr marL="601663" indent="-1222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3pPr>
            <a:lvl4pPr marL="915988"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4pPr>
            <a:lvl5pPr marL="1230313" indent="-134938" algn="l" defTabSz="993775" rtl="0" eaLnBrk="1" fontAlgn="base" hangingPunct="1">
              <a:spcBef>
                <a:spcPct val="20000"/>
              </a:spcBef>
              <a:spcAft>
                <a:spcPct val="0"/>
              </a:spcAft>
              <a:buClr>
                <a:srgbClr val="000000"/>
              </a:buClr>
              <a:buChar char="-"/>
              <a:defRPr>
                <a:solidFill>
                  <a:srgbClr val="131313"/>
                </a:solidFill>
                <a:latin typeface="Arial" charset="0"/>
                <a:ea typeface="+mn-ea"/>
                <a:cs typeface="+mn-cs"/>
              </a:defRPr>
            </a:lvl5pPr>
            <a:lvl6pPr marL="2114550" indent="-184150" algn="l" defTabSz="736600" rtl="0" eaLnBrk="1" fontAlgn="base" hangingPunct="1">
              <a:spcBef>
                <a:spcPct val="20000"/>
              </a:spcBef>
              <a:spcAft>
                <a:spcPct val="0"/>
              </a:spcAft>
              <a:buChar char="»"/>
              <a:defRPr sz="1600">
                <a:solidFill>
                  <a:schemeClr val="tx1"/>
                </a:solidFill>
                <a:latin typeface="+mn-lt"/>
                <a:ea typeface="+mn-ea"/>
                <a:cs typeface="+mn-cs"/>
              </a:defRPr>
            </a:lvl6pPr>
            <a:lvl7pPr marL="2571750" indent="-184150" algn="l" defTabSz="736600" rtl="0" eaLnBrk="1" fontAlgn="base" hangingPunct="1">
              <a:spcBef>
                <a:spcPct val="20000"/>
              </a:spcBef>
              <a:spcAft>
                <a:spcPct val="0"/>
              </a:spcAft>
              <a:buChar char="»"/>
              <a:defRPr sz="1600">
                <a:solidFill>
                  <a:schemeClr val="tx1"/>
                </a:solidFill>
                <a:latin typeface="+mn-lt"/>
                <a:ea typeface="+mn-ea"/>
                <a:cs typeface="+mn-cs"/>
              </a:defRPr>
            </a:lvl7pPr>
            <a:lvl8pPr marL="3028950" indent="-184150" algn="l" defTabSz="736600" rtl="0" eaLnBrk="1" fontAlgn="base" hangingPunct="1">
              <a:spcBef>
                <a:spcPct val="20000"/>
              </a:spcBef>
              <a:spcAft>
                <a:spcPct val="0"/>
              </a:spcAft>
              <a:buChar char="»"/>
              <a:defRPr sz="1600">
                <a:solidFill>
                  <a:schemeClr val="tx1"/>
                </a:solidFill>
                <a:latin typeface="+mn-lt"/>
                <a:ea typeface="+mn-ea"/>
                <a:cs typeface="+mn-cs"/>
              </a:defRPr>
            </a:lvl8pPr>
            <a:lvl9pPr marL="3486150" indent="-184150" algn="l" defTabSz="736600" rtl="0" eaLnBrk="1" fontAlgn="base" hangingPunct="1">
              <a:spcBef>
                <a:spcPct val="20000"/>
              </a:spcBef>
              <a:spcAft>
                <a:spcPct val="0"/>
              </a:spcAft>
              <a:buChar char="»"/>
              <a:defRPr sz="1600">
                <a:solidFill>
                  <a:schemeClr val="tx1"/>
                </a:solidFill>
                <a:latin typeface="+mn-lt"/>
                <a:ea typeface="+mn-ea"/>
                <a:cs typeface="+mn-cs"/>
              </a:defRPr>
            </a:lvl9pPr>
          </a:lstStyle>
          <a:p>
            <a:r>
              <a:rPr lang="fr-CH" sz="3200" kern="0" dirty="0"/>
              <a:t>Danger: Cyclone </a:t>
            </a:r>
            <a:r>
              <a:rPr lang="fr-CH" sz="3200" kern="0" dirty="0" err="1"/>
              <a:t>clogging</a:t>
            </a:r>
            <a:endParaRPr lang="fr-CH" sz="3200" kern="0" dirty="0"/>
          </a:p>
        </p:txBody>
      </p:sp>
      <p:pic>
        <p:nvPicPr>
          <p:cNvPr id="6" name="Image 5" descr="Une image contenant avion, tuyau, plein air, ingénierie&#10;&#10;Description générée automatiquement">
            <a:extLst>
              <a:ext uri="{FF2B5EF4-FFF2-40B4-BE49-F238E27FC236}">
                <a16:creationId xmlns:a16="http://schemas.microsoft.com/office/drawing/2014/main" id="{A043698C-4192-E0C6-932B-6F14980B8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06907" y="1918311"/>
            <a:ext cx="3552394" cy="2664296"/>
          </a:xfrm>
          <a:prstGeom prst="rect">
            <a:avLst/>
          </a:prstGeom>
        </p:spPr>
      </p:pic>
      <p:pic>
        <p:nvPicPr>
          <p:cNvPr id="19" name="Image 18">
            <a:extLst>
              <a:ext uri="{FF2B5EF4-FFF2-40B4-BE49-F238E27FC236}">
                <a16:creationId xmlns:a16="http://schemas.microsoft.com/office/drawing/2014/main" id="{BB3A2539-A3A0-DFA8-F012-5A988DCDB623}"/>
              </a:ext>
            </a:extLst>
          </p:cNvPr>
          <p:cNvPicPr>
            <a:picLocks noChangeAspect="1"/>
          </p:cNvPicPr>
          <p:nvPr/>
        </p:nvPicPr>
        <p:blipFill>
          <a:blip r:embed="rId5"/>
          <a:stretch>
            <a:fillRect/>
          </a:stretch>
        </p:blipFill>
        <p:spPr>
          <a:xfrm>
            <a:off x="94386" y="1503956"/>
            <a:ext cx="2404244" cy="2348683"/>
          </a:xfrm>
          <a:prstGeom prst="rect">
            <a:avLst/>
          </a:prstGeom>
        </p:spPr>
      </p:pic>
      <p:pic>
        <p:nvPicPr>
          <p:cNvPr id="8" name="Image 7">
            <a:extLst>
              <a:ext uri="{FF2B5EF4-FFF2-40B4-BE49-F238E27FC236}">
                <a16:creationId xmlns:a16="http://schemas.microsoft.com/office/drawing/2014/main" id="{7C915401-371E-3641-8BFB-952FA97A8EA3}"/>
              </a:ext>
            </a:extLst>
          </p:cNvPr>
          <p:cNvPicPr>
            <a:picLocks noChangeAspect="1"/>
          </p:cNvPicPr>
          <p:nvPr/>
        </p:nvPicPr>
        <p:blipFill>
          <a:blip r:embed="rId6"/>
          <a:stretch>
            <a:fillRect/>
          </a:stretch>
        </p:blipFill>
        <p:spPr>
          <a:xfrm>
            <a:off x="6925789" y="5822861"/>
            <a:ext cx="3340102" cy="1524829"/>
          </a:xfrm>
          <a:prstGeom prst="rect">
            <a:avLst/>
          </a:prstGeom>
        </p:spPr>
      </p:pic>
    </p:spTree>
    <p:extLst>
      <p:ext uri="{BB962C8B-B14F-4D97-AF65-F5344CB8AC3E}">
        <p14:creationId xmlns:p14="http://schemas.microsoft.com/office/powerpoint/2010/main" val="1796705654"/>
      </p:ext>
    </p:extLst>
  </p:cSld>
  <p:clrMapOvr>
    <a:masterClrMapping/>
  </p:clrMapOvr>
</p:sld>
</file>

<file path=ppt/theme/theme1.xml><?xml version="1.0" encoding="utf-8"?>
<a:theme xmlns:a="http://schemas.openxmlformats.org/drawingml/2006/main" name="Leere Präsentation">
  <a:themeElements>
    <a:clrScheme name="Leere Präsentation 14">
      <a:dk1>
        <a:srgbClr val="9B9B9B"/>
      </a:dk1>
      <a:lt1>
        <a:srgbClr val="FFFFFF"/>
      </a:lt1>
      <a:dk2>
        <a:srgbClr val="646464"/>
      </a:dk2>
      <a:lt2>
        <a:srgbClr val="B2B2B2"/>
      </a:lt2>
      <a:accent1>
        <a:srgbClr val="7AB51D"/>
      </a:accent1>
      <a:accent2>
        <a:srgbClr val="C0D89F"/>
      </a:accent2>
      <a:accent3>
        <a:srgbClr val="FFFFFF"/>
      </a:accent3>
      <a:accent4>
        <a:srgbClr val="848484"/>
      </a:accent4>
      <a:accent5>
        <a:srgbClr val="BED7AB"/>
      </a:accent5>
      <a:accent6>
        <a:srgbClr val="AEC490"/>
      </a:accent6>
      <a:hlink>
        <a:srgbClr val="DD2B22"/>
      </a:hlink>
      <a:folHlink>
        <a:srgbClr val="056FB1"/>
      </a:folHlink>
    </a:clrScheme>
    <a:fontScheme name="Leere Präsentation">
      <a:majorFont>
        <a:latin typeface="Lucida Grande"/>
        <a:ea typeface="Geneva"/>
        <a:cs typeface="Geneva"/>
      </a:majorFont>
      <a:minorFont>
        <a:latin typeface="Lucida Grande"/>
        <a:ea typeface="Geneva"/>
        <a:cs typeface="Geneva"/>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rgbClr val="425C5C"/>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Lucida Grande" charset="0"/>
            <a:ea typeface="Geneva" charset="0"/>
            <a:cs typeface="Geneva" charset="0"/>
          </a:defRPr>
        </a:defPPr>
      </a:lstStyle>
    </a:spDef>
    <a:lnDef>
      <a:spPr bwMode="auto">
        <a:xfrm>
          <a:off x="0" y="0"/>
          <a:ext cx="1" cy="1"/>
        </a:xfrm>
        <a:custGeom>
          <a:avLst/>
          <a:gdLst/>
          <a:ahLst/>
          <a:cxnLst/>
          <a:rect l="0" t="0" r="0" b="0"/>
          <a:pathLst/>
        </a:custGeom>
        <a:solidFill>
          <a:schemeClr val="accent1"/>
        </a:solidFill>
        <a:ln w="12700" cap="flat" cmpd="sng" algn="ctr">
          <a:solidFill>
            <a:srgbClr val="425C5C"/>
          </a:solidFill>
          <a:prstDash val="sysDot"/>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Lucida Grande" charset="0"/>
            <a:ea typeface="Geneva" charset="0"/>
            <a:cs typeface="Geneva"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405C5C"/>
        </a:dk1>
        <a:lt1>
          <a:srgbClr val="FFFFFF"/>
        </a:lt1>
        <a:dk2>
          <a:srgbClr val="FF0C00"/>
        </a:dk2>
        <a:lt2>
          <a:srgbClr val="808080"/>
        </a:lt2>
        <a:accent1>
          <a:srgbClr val="FF0C00"/>
        </a:accent1>
        <a:accent2>
          <a:srgbClr val="3D5959"/>
        </a:accent2>
        <a:accent3>
          <a:srgbClr val="FFFFFF"/>
        </a:accent3>
        <a:accent4>
          <a:srgbClr val="354D4D"/>
        </a:accent4>
        <a:accent5>
          <a:srgbClr val="FFAAAA"/>
        </a:accent5>
        <a:accent6>
          <a:srgbClr val="365050"/>
        </a:accent6>
        <a:hlink>
          <a:srgbClr val="3D5959"/>
        </a:hlink>
        <a:folHlink>
          <a:srgbClr val="3D5959"/>
        </a:folHlink>
      </a:clrScheme>
      <a:clrMap bg1="lt1" tx1="dk1" bg2="lt2" tx2="dk2" accent1="accent1" accent2="accent2" accent3="accent3" accent4="accent4" accent5="accent5" accent6="accent6" hlink="hlink" folHlink="folHlink"/>
    </a:extraClrScheme>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Leere Präsentation 13">
        <a:dk1>
          <a:srgbClr val="405C5C"/>
        </a:dk1>
        <a:lt1>
          <a:srgbClr val="FFFFFF"/>
        </a:lt1>
        <a:dk2>
          <a:srgbClr val="FF0C00"/>
        </a:dk2>
        <a:lt2>
          <a:srgbClr val="808080"/>
        </a:lt2>
        <a:accent1>
          <a:srgbClr val="FF0C00"/>
        </a:accent1>
        <a:accent2>
          <a:srgbClr val="3D5959"/>
        </a:accent2>
        <a:accent3>
          <a:srgbClr val="FFFFFF"/>
        </a:accent3>
        <a:accent4>
          <a:srgbClr val="354D4D"/>
        </a:accent4>
        <a:accent5>
          <a:srgbClr val="FFAAAA"/>
        </a:accent5>
        <a:accent6>
          <a:srgbClr val="365050"/>
        </a:accent6>
        <a:hlink>
          <a:srgbClr val="3D5959"/>
        </a:hlink>
        <a:folHlink>
          <a:srgbClr val="3D5959"/>
        </a:folHlink>
      </a:clrScheme>
      <a:clrMap bg1="lt1" tx1="dk1" bg2="lt2" tx2="dk2" accent1="accent1" accent2="accent2" accent3="accent3" accent4="accent4" accent5="accent5" accent6="accent6" hlink="hlink" folHlink="folHlink"/>
    </a:extraClrScheme>
    <a:extraClrScheme>
      <a:clrScheme name="Leere Präsentation 14">
        <a:dk1>
          <a:srgbClr val="9B9B9B"/>
        </a:dk1>
        <a:lt1>
          <a:srgbClr val="FFFFFF"/>
        </a:lt1>
        <a:dk2>
          <a:srgbClr val="646464"/>
        </a:dk2>
        <a:lt2>
          <a:srgbClr val="B2B2B2"/>
        </a:lt2>
        <a:accent1>
          <a:srgbClr val="7AB51D"/>
        </a:accent1>
        <a:accent2>
          <a:srgbClr val="C0D89F"/>
        </a:accent2>
        <a:accent3>
          <a:srgbClr val="FFFFFF"/>
        </a:accent3>
        <a:accent4>
          <a:srgbClr val="848484"/>
        </a:accent4>
        <a:accent5>
          <a:srgbClr val="BED7AB"/>
        </a:accent5>
        <a:accent6>
          <a:srgbClr val="AEC490"/>
        </a:accent6>
        <a:hlink>
          <a:srgbClr val="DD2B22"/>
        </a:hlink>
        <a:folHlink>
          <a:srgbClr val="056FB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 Powerpoint Vigier Ciment FR</Template>
  <TotalTime>851</TotalTime>
  <Words>2115</Words>
  <Application>Microsoft Office PowerPoint</Application>
  <PresentationFormat>Benutzerdefiniert</PresentationFormat>
  <Paragraphs>317</Paragraphs>
  <Slides>36</Slides>
  <Notes>0</Notes>
  <HiddenSlides>0</HiddenSlides>
  <MMClips>0</MMClips>
  <ScaleCrop>false</ScaleCrop>
  <HeadingPairs>
    <vt:vector size="4" baseType="variant">
      <vt:variant>
        <vt:lpstr>Design</vt:lpstr>
      </vt:variant>
      <vt:variant>
        <vt:i4>1</vt:i4>
      </vt:variant>
      <vt:variant>
        <vt:lpstr>Folientitel</vt:lpstr>
      </vt:variant>
      <vt:variant>
        <vt:i4>36</vt:i4>
      </vt:variant>
    </vt:vector>
  </HeadingPairs>
  <TitlesOfParts>
    <vt:vector size="37" baseType="lpstr">
      <vt:lpstr>Leere Präsentation</vt:lpstr>
      <vt:lpstr>Safety and environment for external collaborators</vt:lpstr>
      <vt:lpstr>PowerPoint-Präsentation</vt:lpstr>
      <vt:lpstr>Safety and environment</vt:lpstr>
      <vt:lpstr>Safety and environment</vt:lpstr>
      <vt:lpstr>Traffic plan of the site</vt:lpstr>
      <vt:lpstr>Traffic and Parking</vt:lpstr>
      <vt:lpstr>Pedestrian traffic</vt:lpstr>
      <vt:lpstr>Warning signals</vt:lpstr>
      <vt:lpstr>Warning signals</vt:lpstr>
      <vt:lpstr>The wearing of PPE on site </vt:lpstr>
      <vt:lpstr>Personal protective equipment (PPE)</vt:lpstr>
      <vt:lpstr>PPE – Access to the heat exchanger</vt:lpstr>
      <vt:lpstr>Before starting your work</vt:lpstr>
      <vt:lpstr>Marking</vt:lpstr>
      <vt:lpstr>Consignment</vt:lpstr>
      <vt:lpstr>Use of cranes / crane bridges</vt:lpstr>
      <vt:lpstr>Electrical risk</vt:lpstr>
      <vt:lpstr>Risk of falling from a height</vt:lpstr>
      <vt:lpstr>Daily scaffold condition check</vt:lpstr>
      <vt:lpstr>Lifting operations</vt:lpstr>
      <vt:lpstr> Confined spaces</vt:lpstr>
      <vt:lpstr>Chemical risks</vt:lpstr>
      <vt:lpstr>Radioactive radiation</vt:lpstr>
      <vt:lpstr>Hot work operations </vt:lpstr>
      <vt:lpstr>ATEX risks </vt:lpstr>
      <vt:lpstr>ATEX Zones</vt:lpstr>
      <vt:lpstr>Co-Activities</vt:lpstr>
      <vt:lpstr>Tidiness and cleanliness</vt:lpstr>
      <vt:lpstr>Waste / Environment / Energy</vt:lpstr>
      <vt:lpstr>PowerPoint-Präsentation</vt:lpstr>
      <vt:lpstr>PowerPoint-Präsentation</vt:lpstr>
      <vt:lpstr>What to do in case of an accident?</vt:lpstr>
      <vt:lpstr>Evacuation plan</vt:lpstr>
      <vt:lpstr>PowerPoint-Präsentation</vt:lpstr>
      <vt:lpstr>Good behaviour in meeting rooms</vt:lpstr>
      <vt:lpstr>Thanks for your attention</vt:lpstr>
    </vt:vector>
  </TitlesOfParts>
  <Manager/>
  <Company>Vicat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Accueil sécurité environnement et énergie des Entreprises Extérieures (EE)</dc:title>
  <dc:subject/>
  <dc:creator>ISCHI DARIE Séverine</dc:creator>
  <cp:keywords/>
  <dc:description/>
  <cp:lastModifiedBy>ISCHI Séverine</cp:lastModifiedBy>
  <cp:revision>137</cp:revision>
  <cp:lastPrinted>2020-07-07T07:17:11Z</cp:lastPrinted>
  <dcterms:created xsi:type="dcterms:W3CDTF">2020-06-26T06:16:35Z</dcterms:created>
  <dcterms:modified xsi:type="dcterms:W3CDTF">2026-06-10T08:06:29Z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halt">
    <vt:lpwstr>1;#Dokumentation</vt:lpwstr>
  </property>
  <property fmtid="{D5CDD505-2E9C-101B-9397-08002B2CF9AE}" pid="3" name="Projektphase">
    <vt:lpwstr>3</vt:lpwstr>
  </property>
  <property fmtid="{D5CDD505-2E9C-101B-9397-08002B2CF9AE}" pid="4" name="ContentType">
    <vt:lpwstr>Kunden Dokument</vt:lpwstr>
  </property>
  <property fmtid="{D5CDD505-2E9C-101B-9397-08002B2CF9AE}" pid="5" name="Abteilung">
    <vt:lpwstr>2</vt:lpwstr>
  </property>
  <property fmtid="{D5CDD505-2E9C-101B-9397-08002B2CF9AE}" pid="6" name="Lieferdatum an LAG">
    <vt:lpwstr>2010-08-20T00:00:00Z</vt:lpwstr>
  </property>
  <property fmtid="{D5CDD505-2E9C-101B-9397-08002B2CF9AE}" pid="7" name="WPVersion">
    <vt:lpwstr/>
  </property>
  <property fmtid="{D5CDD505-2E9C-101B-9397-08002B2CF9AE}" pid="8" name="WPThema">
    <vt:lpwstr/>
  </property>
  <property fmtid="{D5CDD505-2E9C-101B-9397-08002B2CF9AE}" pid="9" name="WPPhase">
    <vt:lpwstr/>
  </property>
  <property fmtid="{D5CDD505-2E9C-101B-9397-08002B2CF9AE}" pid="10" name="WPProtokollNummer">
    <vt:lpwstr/>
  </property>
  <property fmtid="{D5CDD505-2E9C-101B-9397-08002B2CF9AE}" pid="11" name="WPSitzungsdatum">
    <vt:lpwstr/>
  </property>
  <property fmtid="{D5CDD505-2E9C-101B-9397-08002B2CF9AE}" pid="12" name="WPProjektName">
    <vt:lpwstr/>
  </property>
  <property fmtid="{D5CDD505-2E9C-101B-9397-08002B2CF9AE}" pid="13" name="WPKundenName">
    <vt:lpwstr/>
  </property>
  <property fmtid="{D5CDD505-2E9C-101B-9397-08002B2CF9AE}" pid="14" name="WPPruefungsdatum">
    <vt:lpwstr/>
  </property>
  <property fmtid="{D5CDD505-2E9C-101B-9397-08002B2CF9AE}" pid="15" name="UI">
    <vt:lpwstr>DE</vt:lpwstr>
  </property>
  <property fmtid="{D5CDD505-2E9C-101B-9397-08002B2CF9AE}" pid="16" name="Document">
    <vt:lpwstr>Standarddokumente</vt:lpwstr>
  </property>
  <property fmtid="{D5CDD505-2E9C-101B-9397-08002B2CF9AE}" pid="17" name="WPFirmaSourceId">
    <vt:lpwstr>20</vt:lpwstr>
  </property>
  <property fmtid="{D5CDD505-2E9C-101B-9397-08002B2CF9AE}" pid="18" name="WPSourceId">
    <vt:lpwstr>10021</vt:lpwstr>
  </property>
  <property fmtid="{D5CDD505-2E9C-101B-9397-08002B2CF9AE}" pid="19" name="LocationY">
    <vt:lpwstr>0</vt:lpwstr>
  </property>
  <property fmtid="{D5CDD505-2E9C-101B-9397-08002B2CF9AE}" pid="20" name="Width">
    <vt:lpwstr>823</vt:lpwstr>
  </property>
  <property fmtid="{D5CDD505-2E9C-101B-9397-08002B2CF9AE}" pid="21" name="Height">
    <vt:lpwstr>659</vt:lpwstr>
  </property>
  <property fmtid="{D5CDD505-2E9C-101B-9397-08002B2CF9AE}" pid="22" name="WindowState">
    <vt:lpwstr>Maximized</vt:lpwstr>
  </property>
  <property fmtid="{D5CDD505-2E9C-101B-9397-08002B2CF9AE}" pid="23" name="LocationX">
    <vt:lpwstr>0</vt:lpwstr>
  </property>
  <property fmtid="{D5CDD505-2E9C-101B-9397-08002B2CF9AE}" pid="24" name="WPAdresseFirma">
    <vt:lpwstr/>
  </property>
  <property fmtid="{D5CDD505-2E9C-101B-9397-08002B2CF9AE}" pid="25" name="WPAdresseAnrede">
    <vt:lpwstr/>
  </property>
  <property fmtid="{D5CDD505-2E9C-101B-9397-08002B2CF9AE}" pid="26" name="WPAdresseVersandart">
    <vt:lpwstr/>
  </property>
  <property fmtid="{D5CDD505-2E9C-101B-9397-08002B2CF9AE}" pid="27" name="WPAdresseStrasse">
    <vt:lpwstr/>
  </property>
  <property fmtid="{D5CDD505-2E9C-101B-9397-08002B2CF9AE}" pid="28" name="WPAdresseDescription">
    <vt:lpwstr/>
  </property>
  <property fmtid="{D5CDD505-2E9C-101B-9397-08002B2CF9AE}" pid="29" name="WPAdresseTelefax">
    <vt:lpwstr/>
  </property>
  <property fmtid="{D5CDD505-2E9C-101B-9397-08002B2CF9AE}" pid="30" name="WPAdresseVorname">
    <vt:lpwstr/>
  </property>
  <property fmtid="{D5CDD505-2E9C-101B-9397-08002B2CF9AE}" pid="31" name="WPAdresse">
    <vt:lpwstr/>
  </property>
  <property fmtid="{D5CDD505-2E9C-101B-9397-08002B2CF9AE}" pid="32" name="WPAdresseLand">
    <vt:lpwstr/>
  </property>
  <property fmtid="{D5CDD505-2E9C-101B-9397-08002B2CF9AE}" pid="33" name="WPAdresseEmail">
    <vt:lpwstr/>
  </property>
  <property fmtid="{D5CDD505-2E9C-101B-9397-08002B2CF9AE}" pid="34" name="WPAdresseName">
    <vt:lpwstr/>
  </property>
  <property fmtid="{D5CDD505-2E9C-101B-9397-08002B2CF9AE}" pid="35" name="WPAdresseOrt">
    <vt:lpwstr/>
  </property>
  <property fmtid="{D5CDD505-2E9C-101B-9397-08002B2CF9AE}" pid="36" name="WPAdressePLZ">
    <vt:lpwstr/>
  </property>
  <property fmtid="{D5CDD505-2E9C-101B-9397-08002B2CF9AE}" pid="37" name="CategoryPowerPoint">
    <vt:lpwstr>True</vt:lpwstr>
  </property>
  <property fmtid="{D5CDD505-2E9C-101B-9397-08002B2CF9AE}" pid="38" name="OfficeDialogDisplay">
    <vt:lpwstr>False</vt:lpwstr>
  </property>
  <property fmtid="{D5CDD505-2E9C-101B-9397-08002B2CF9AE}" pid="39" name="LastTemplate">
    <vt:lpwstr>97c5ad79-9ee7-487b-9b28-e5c2d9a680a8</vt:lpwstr>
  </property>
  <property fmtid="{D5CDD505-2E9C-101B-9397-08002B2CF9AE}" pid="40" name="Categorydbc80f31-a100-4f8e-80bb-c4b961b484e7@DisplayName">
    <vt:lpwstr>True</vt:lpwstr>
  </property>
  <property fmtid="{D5CDD505-2E9C-101B-9397-08002B2CF9AE}" pid="41" name="CategoryLAG Excel">
    <vt:lpwstr>True</vt:lpwstr>
  </property>
  <property fmtid="{D5CDD505-2E9C-101B-9397-08002B2CF9AE}" pid="42" name="Category399e00e7-2394-4fd7-a835-a02ba493b68c@DisplayName">
    <vt:lpwstr>True</vt:lpwstr>
  </property>
  <property fmtid="{D5CDD505-2E9C-101B-9397-08002B2CF9AE}" pid="43" name="Category9cadaa76-9e31-4bfd-bee3-5541de9b66b0@DisplayName">
    <vt:lpwstr>True</vt:lpwstr>
  </property>
  <property fmtid="{D5CDD505-2E9C-101B-9397-08002B2CF9AE}" pid="44" name="Category1160cc9c-beec-4145-ad94-d4ca27ba1aac@DisplayName">
    <vt:lpwstr>True</vt:lpwstr>
  </property>
  <property fmtid="{D5CDD505-2E9C-101B-9397-08002B2CF9AE}" pid="45" name="Category0f149edd-84c6-4429-a417-f6b43833c0fe@DisplayName">
    <vt:lpwstr>True</vt:lpwstr>
  </property>
  <property fmtid="{D5CDD505-2E9C-101B-9397-08002B2CF9AE}" pid="46" name="Category145c502d-d0e3-49de-ad6f-107ad929aa61@DisplayName">
    <vt:lpwstr>True</vt:lpwstr>
  </property>
  <property fmtid="{D5CDD505-2E9C-101B-9397-08002B2CF9AE}" pid="47" name="WPSitzungsleitungSourceId">
    <vt:lpwstr>32</vt:lpwstr>
  </property>
  <property fmtid="{D5CDD505-2E9C-101B-9397-08002B2CF9AE}" pid="48" name="WPPrueferSourceId">
    <vt:lpwstr>-1</vt:lpwstr>
  </property>
  <property fmtid="{D5CDD505-2E9C-101B-9397-08002B2CF9AE}" pid="49" name="WPAnsprechpartnerSourceId">
    <vt:lpwstr>32</vt:lpwstr>
  </property>
  <property fmtid="{D5CDD505-2E9C-101B-9397-08002B2CF9AE}" pid="50" name="WPBenutzerLinksSourceId">
    <vt:lpwstr>-1</vt:lpwstr>
  </property>
  <property fmtid="{D5CDD505-2E9C-101B-9397-08002B2CF9AE}" pid="51" name="WPVerfasserSourceId">
    <vt:lpwstr> </vt:lpwstr>
  </property>
  <property fmtid="{D5CDD505-2E9C-101B-9397-08002B2CF9AE}" pid="52" name="WPKontaktSourceId">
    <vt:lpwstr>-1</vt:lpwstr>
  </property>
  <property fmtid="{D5CDD505-2E9C-101B-9397-08002B2CF9AE}" pid="53" name="WPBenutzerRechtsSourceId">
    <vt:lpwstr>-1</vt:lpwstr>
  </property>
  <property fmtid="{D5CDD505-2E9C-101B-9397-08002B2CF9AE}" pid="54" name="Verteiler">
    <vt:lpwstr/>
  </property>
  <property fmtid="{D5CDD505-2E9C-101B-9397-08002B2CF9AE}" pid="55" name="VerteilerKopieAn">
    <vt:lpwstr/>
  </property>
  <property fmtid="{D5CDD505-2E9C-101B-9397-08002B2CF9AE}" pid="56" name="WPDescription">
    <vt:lpwstr>Vigier Ciment </vt:lpwstr>
  </property>
  <property fmtid="{D5CDD505-2E9C-101B-9397-08002B2CF9AE}" pid="57" name="WPFirmaDescription">
    <vt:lpwstr>Vigier Ciment </vt:lpwstr>
  </property>
  <property fmtid="{D5CDD505-2E9C-101B-9397-08002B2CF9AE}" pid="58" name="WPFirmenID">
    <vt:lpwstr>21</vt:lpwstr>
  </property>
  <property fmtid="{D5CDD505-2E9C-101B-9397-08002B2CF9AE}" pid="59" name="WPFirmaBezeichnung">
    <vt:lpwstr>Ciments Vigier SA</vt:lpwstr>
  </property>
  <property fmtid="{D5CDD505-2E9C-101B-9397-08002B2CF9AE}" pid="60" name="WPFirmaAdresszeile1">
    <vt:lpwstr>Zone industrielle Rondchâtel </vt:lpwstr>
  </property>
  <property fmtid="{D5CDD505-2E9C-101B-9397-08002B2CF9AE}" pid="61" name="WPFirmaAdresszeile2">
    <vt:lpwstr/>
  </property>
  <property fmtid="{D5CDD505-2E9C-101B-9397-08002B2CF9AE}" pid="62" name="WPFirmaPLZ">
    <vt:lpwstr>CH­2603</vt:lpwstr>
  </property>
  <property fmtid="{D5CDD505-2E9C-101B-9397-08002B2CF9AE}" pid="63" name="WPFirmaOrt">
    <vt:lpwstr>Péry</vt:lpwstr>
  </property>
  <property fmtid="{D5CDD505-2E9C-101B-9397-08002B2CF9AE}" pid="64" name="WPFirmaLand">
    <vt:lpwstr>Schweiz</vt:lpwstr>
  </property>
  <property fmtid="{D5CDD505-2E9C-101B-9397-08002B2CF9AE}" pid="65" name="WPFirmaTelefon">
    <vt:lpwstr>+41 (0)32 485 03 00</vt:lpwstr>
  </property>
  <property fmtid="{D5CDD505-2E9C-101B-9397-08002B2CF9AE}" pid="66" name="WPFirmaFax">
    <vt:lpwstr>+41 (0)32 485 03 32</vt:lpwstr>
  </property>
  <property fmtid="{D5CDD505-2E9C-101B-9397-08002B2CF9AE}" pid="67" name="WPFirmaMail">
    <vt:lpwstr>info@vigier-ciment.ch</vt:lpwstr>
  </property>
  <property fmtid="{D5CDD505-2E9C-101B-9397-08002B2CF9AE}" pid="68" name="WPFirmaWeb">
    <vt:lpwstr>www.vigier-ciment.ch</vt:lpwstr>
  </property>
  <property fmtid="{D5CDD505-2E9C-101B-9397-08002B2CF9AE}" pid="69" name="WPFirmaLogo">
    <vt:lpwstr>VigierCiment_hoch_pos_RGB_18mm.jpg</vt:lpwstr>
  </property>
  <property fmtid="{D5CDD505-2E9C-101B-9397-08002B2CF9AE}" pid="70" name="WPFirmaMwStNr">
    <vt:lpwstr>182 034</vt:lpwstr>
  </property>
  <property fmtid="{D5CDD505-2E9C-101B-9397-08002B2CF9AE}" pid="71" name="WPFirmaGruppenlogo">
    <vt:lpwstr>Zusatz_VICAT.png</vt:lpwstr>
  </property>
  <property fmtid="{D5CDD505-2E9C-101B-9397-08002B2CF9AE}" pid="72" name="WPFirmaQualitaetsmarke1">
    <vt:lpwstr>Iso9001.png</vt:lpwstr>
  </property>
  <property fmtid="{D5CDD505-2E9C-101B-9397-08002B2CF9AE}" pid="73" name="WPFirmaQualitaetsmarke2">
    <vt:lpwstr/>
  </property>
  <property fmtid="{D5CDD505-2E9C-101B-9397-08002B2CF9AE}" pid="74" name="WPFilialeBezeichnung">
    <vt:lpwstr/>
  </property>
  <property fmtid="{D5CDD505-2E9C-101B-9397-08002B2CF9AE}" pid="75" name="WPFilialeAdresszeile1">
    <vt:lpwstr/>
  </property>
  <property fmtid="{D5CDD505-2E9C-101B-9397-08002B2CF9AE}" pid="76" name="WPFirmaPPTHintergrund">
    <vt:lpwstr>vigierCiment_KV_210x148-rgb.jpg</vt:lpwstr>
  </property>
  <property fmtid="{D5CDD505-2E9C-101B-9397-08002B2CF9AE}" pid="77" name="WPFilialePLZ">
    <vt:lpwstr/>
  </property>
  <property fmtid="{D5CDD505-2E9C-101B-9397-08002B2CF9AE}" pid="78" name="WPFirmaPPTLogoClaim">
    <vt:lpwstr>VigierCiment.png</vt:lpwstr>
  </property>
  <property fmtid="{D5CDD505-2E9C-101B-9397-08002B2CF9AE}" pid="79" name="WPFilialeAdresszeile2">
    <vt:lpwstr/>
  </property>
  <property fmtid="{D5CDD505-2E9C-101B-9397-08002B2CF9AE}" pid="80" name="WPFilialeOrt">
    <vt:lpwstr/>
  </property>
  <property fmtid="{D5CDD505-2E9C-101B-9397-08002B2CF9AE}" pid="81" name="WPFirmaPPTLogoClaimTop">
    <vt:lpwstr>3.65</vt:lpwstr>
  </property>
  <property fmtid="{D5CDD505-2E9C-101B-9397-08002B2CF9AE}" pid="82" name="WPFilialeLand">
    <vt:lpwstr/>
  </property>
  <property fmtid="{D5CDD505-2E9C-101B-9397-08002B2CF9AE}" pid="83" name="WPFirmaPPTLogoClaimLeft">
    <vt:lpwstr>24.35</vt:lpwstr>
  </property>
  <property fmtid="{D5CDD505-2E9C-101B-9397-08002B2CF9AE}" pid="84" name="WPFilialeTelefon">
    <vt:lpwstr/>
  </property>
  <property fmtid="{D5CDD505-2E9C-101B-9397-08002B2CF9AE}" pid="85" name="WPFirmaPPTLogoClaimHeight">
    <vt:lpwstr>0</vt:lpwstr>
  </property>
  <property fmtid="{D5CDD505-2E9C-101B-9397-08002B2CF9AE}" pid="86" name="WPFilialeFax">
    <vt:lpwstr/>
  </property>
  <property fmtid="{D5CDD505-2E9C-101B-9397-08002B2CF9AE}" pid="87" name="WPFirmaPPTLogoClaimWidth">
    <vt:lpwstr>0</vt:lpwstr>
  </property>
  <property fmtid="{D5CDD505-2E9C-101B-9397-08002B2CF9AE}" pid="88" name="WPFilialeMail">
    <vt:lpwstr/>
  </property>
  <property fmtid="{D5CDD505-2E9C-101B-9397-08002B2CF9AE}" pid="89" name="WPFirmaPPTLogoTop">
    <vt:lpwstr>1.8</vt:lpwstr>
  </property>
  <property fmtid="{D5CDD505-2E9C-101B-9397-08002B2CF9AE}" pid="90" name="WPFilialeWeb">
    <vt:lpwstr/>
  </property>
  <property fmtid="{D5CDD505-2E9C-101B-9397-08002B2CF9AE}" pid="91" name="WPFirmaPPTLogoLeft">
    <vt:lpwstr>24.35</vt:lpwstr>
  </property>
  <property fmtid="{D5CDD505-2E9C-101B-9397-08002B2CF9AE}" pid="92" name="WPFirmaPPTLogoHeight">
    <vt:lpwstr>0</vt:lpwstr>
  </property>
  <property fmtid="{D5CDD505-2E9C-101B-9397-08002B2CF9AE}" pid="93" name="WPFirmaPPTTitelFarbe">
    <vt:lpwstr>108;118;124</vt:lpwstr>
  </property>
  <property fmtid="{D5CDD505-2E9C-101B-9397-08002B2CF9AE}" pid="94" name="WPFirmaPPTLogoWidth">
    <vt:lpwstr>0</vt:lpwstr>
  </property>
  <property fmtid="{D5CDD505-2E9C-101B-9397-08002B2CF9AE}" pid="95" name="WPFirmaLogoHoehe">
    <vt:lpwstr>0.9</vt:lpwstr>
  </property>
  <property fmtid="{D5CDD505-2E9C-101B-9397-08002B2CF9AE}" pid="96" name="WPFirmaRegion">
    <vt:lpwstr/>
  </property>
  <property fmtid="{D5CDD505-2E9C-101B-9397-08002B2CF9AE}" pid="97" name="WPFirmaLogoBreite">
    <vt:lpwstr>1.8</vt:lpwstr>
  </property>
  <property fmtid="{D5CDD505-2E9C-101B-9397-08002B2CF9AE}" pid="98" name="WPFirmaZusatzDE">
    <vt:lpwstr/>
  </property>
  <property fmtid="{D5CDD505-2E9C-101B-9397-08002B2CF9AE}" pid="99" name="WPFirmaZusatzFR">
    <vt:lpwstr/>
  </property>
  <property fmtid="{D5CDD505-2E9C-101B-9397-08002B2CF9AE}" pid="100" name="WPFirmaAdresszeile3">
    <vt:lpwstr/>
  </property>
  <property fmtid="{D5CDD505-2E9C-101B-9397-08002B2CF9AE}" pid="101" name="WPFirmaGruppenlogoFR">
    <vt:lpwstr>Zusatz_VICAT.png</vt:lpwstr>
  </property>
  <property fmtid="{D5CDD505-2E9C-101B-9397-08002B2CF9AE}" pid="102" name="WPVerfasserDescription">
    <vt:lpwstr> </vt:lpwstr>
  </property>
  <property fmtid="{D5CDD505-2E9C-101B-9397-08002B2CF9AE}" pid="103" name="WPVerfasserKurzzeichen">
    <vt:lpwstr> </vt:lpwstr>
  </property>
  <property fmtid="{D5CDD505-2E9C-101B-9397-08002B2CF9AE}" pid="104" name="WPVerfasserVorname">
    <vt:lpwstr> </vt:lpwstr>
  </property>
  <property fmtid="{D5CDD505-2E9C-101B-9397-08002B2CF9AE}" pid="105" name="WPVerfasserName">
    <vt:lpwstr> </vt:lpwstr>
  </property>
  <property fmtid="{D5CDD505-2E9C-101B-9397-08002B2CF9AE}" pid="106" name="WPVerfasserFunktionD">
    <vt:lpwstr> </vt:lpwstr>
  </property>
  <property fmtid="{D5CDD505-2E9C-101B-9397-08002B2CF9AE}" pid="107" name="WPVerfasserFunktionE">
    <vt:lpwstr> </vt:lpwstr>
  </property>
  <property fmtid="{D5CDD505-2E9C-101B-9397-08002B2CF9AE}" pid="108" name="WPVerfasserFunktionF">
    <vt:lpwstr> </vt:lpwstr>
  </property>
  <property fmtid="{D5CDD505-2E9C-101B-9397-08002B2CF9AE}" pid="109" name="WPVerfasserTelefonDirekt">
    <vt:lpwstr> </vt:lpwstr>
  </property>
  <property fmtid="{D5CDD505-2E9C-101B-9397-08002B2CF9AE}" pid="110" name="WPVerfasserTelefaxDirekt">
    <vt:lpwstr> </vt:lpwstr>
  </property>
  <property fmtid="{D5CDD505-2E9C-101B-9397-08002B2CF9AE}" pid="111" name="WPVerfasserMobil">
    <vt:lpwstr> </vt:lpwstr>
  </property>
  <property fmtid="{D5CDD505-2E9C-101B-9397-08002B2CF9AE}" pid="112" name="WPVerfasserEMail">
    <vt:lpwstr> </vt:lpwstr>
  </property>
  <property fmtid="{D5CDD505-2E9C-101B-9397-08002B2CF9AE}" pid="113" name="WPTitel">
    <vt:lpwstr/>
  </property>
  <property fmtid="{D5CDD505-2E9C-101B-9397-08002B2CF9AE}" pid="114" name="TemplateID">
    <vt:lpwstr>ebafede3-b690-4d4d-8524-2cf33cec7542</vt:lpwstr>
  </property>
  <property fmtid="{D5CDD505-2E9C-101B-9397-08002B2CF9AE}" pid="115" name="LanguageKey">
    <vt:lpwstr>FR</vt:lpwstr>
  </property>
  <property fmtid="{D5CDD505-2E9C-101B-9397-08002B2CF9AE}" pid="116" name="TaskPaneEnabled">
    <vt:lpwstr>True</vt:lpwstr>
  </property>
</Properties>
</file>