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8" r:id="rId5"/>
    <p:sldId id="338" r:id="rId6"/>
    <p:sldId id="260" r:id="rId7"/>
    <p:sldId id="339" r:id="rId8"/>
    <p:sldId id="279" r:id="rId9"/>
    <p:sldId id="282" r:id="rId10"/>
    <p:sldId id="340" r:id="rId11"/>
    <p:sldId id="297" r:id="rId12"/>
    <p:sldId id="289" r:id="rId13"/>
    <p:sldId id="290" r:id="rId14"/>
    <p:sldId id="294" r:id="rId15"/>
    <p:sldId id="291" r:id="rId16"/>
    <p:sldId id="292" r:id="rId17"/>
    <p:sldId id="293" r:id="rId18"/>
    <p:sldId id="283" r:id="rId19"/>
  </p:sldIdLst>
  <p:sldSz cx="10693400" cy="7561263"/>
  <p:notesSz cx="6797675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1pPr>
    <a:lvl2pPr marL="4572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2pPr>
    <a:lvl3pPr marL="9144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E2001A"/>
    <a:srgbClr val="FFFFFF"/>
    <a:srgbClr val="C0D89F"/>
    <a:srgbClr val="D6E9B6"/>
    <a:srgbClr val="5BAC35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929"/>
  </p:normalViewPr>
  <p:slideViewPr>
    <p:cSldViewPr>
      <p:cViewPr varScale="1">
        <p:scale>
          <a:sx n="64" d="100"/>
          <a:sy n="64" d="100"/>
        </p:scale>
        <p:origin x="1014" y="78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20" y="0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39775"/>
            <a:ext cx="523716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791" y="4690267"/>
            <a:ext cx="4984095" cy="444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1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20" y="9378951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E04BF966-FF17-4CFD-AC7D-B6AA3E168B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8561388" y="1008063"/>
            <a:ext cx="2124075" cy="1331912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450156" y="1012825"/>
            <a:ext cx="7919144" cy="1331913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39" descr="wp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6175" y="1314450"/>
            <a:ext cx="1617663" cy="79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5619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450156" y="1006475"/>
            <a:ext cx="7915969" cy="1331913"/>
          </a:xfrm>
        </p:spPr>
        <p:txBody>
          <a:bodyPr tIns="64725" rIns="129450" bIns="64725" anchor="t"/>
          <a:lstStyle>
            <a:lvl1pPr algn="r">
              <a:defRPr sz="2600" b="0" smtClean="0">
                <a:solidFill>
                  <a:srgbClr val="6C767C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2725" y="3732213"/>
            <a:ext cx="4537075" cy="439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482725" y="476250"/>
            <a:ext cx="4537075" cy="3198813"/>
          </a:xfrm>
        </p:spPr>
        <p:txBody>
          <a:bodyPr lIns="73673" tIns="36837" rIns="73673" bIns="3683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2725" y="4171950"/>
            <a:ext cx="4537075" cy="625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389563" y="473075"/>
            <a:ext cx="1606550" cy="426561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6738" y="473075"/>
            <a:ext cx="4670425" cy="426561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6738" y="1655763"/>
            <a:ext cx="6429375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35063" y="3021013"/>
            <a:ext cx="5292725" cy="1362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Modifier le style des sous-titres du masque</a:t>
            </a:r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3425825"/>
            <a:ext cx="6429375" cy="10588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6900" y="2259013"/>
            <a:ext cx="6429375" cy="11668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539875"/>
            <a:ext cx="3138487" cy="319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57625" y="1539875"/>
            <a:ext cx="3138488" cy="319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5" y="212725"/>
            <a:ext cx="6807200" cy="889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7825" y="1193800"/>
            <a:ext cx="3341688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825" y="1690688"/>
            <a:ext cx="3341688" cy="3071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841750" y="1193800"/>
            <a:ext cx="3343275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841750" y="1690688"/>
            <a:ext cx="3343275" cy="3071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5" y="212725"/>
            <a:ext cx="2489200" cy="90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57513" y="212725"/>
            <a:ext cx="4227512" cy="4549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77825" y="1116013"/>
            <a:ext cx="2489200" cy="36464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719138" y="503238"/>
            <a:ext cx="7737475" cy="935037"/>
          </a:xfrm>
          <a:prstGeom prst="rect">
            <a:avLst/>
          </a:prstGeom>
          <a:solidFill>
            <a:srgbClr val="DDDDDD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8572500" y="503238"/>
            <a:ext cx="2124075" cy="935037"/>
          </a:xfrm>
          <a:prstGeom prst="rect">
            <a:avLst/>
          </a:prstGeom>
          <a:solidFill>
            <a:srgbClr val="DDDDDD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18" y="754856"/>
            <a:ext cx="76114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z="2400" dirty="0"/>
              <a:t>Accueil Sécurité &amp; Environnement des collaborateurs externes</a:t>
            </a:r>
            <a:endParaRPr lang="fr-CH" dirty="0"/>
          </a:p>
        </p:txBody>
      </p:sp>
      <p:sp>
        <p:nvSpPr>
          <p:cNvPr id="102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98638"/>
            <a:ext cx="7737475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 err="1"/>
              <a:t>Erste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1"/>
            <a:r>
              <a:rPr lang="fr-CH" dirty="0"/>
              <a:t> </a:t>
            </a:r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</p:txBody>
      </p:sp>
      <p:pic>
        <p:nvPicPr>
          <p:cNvPr id="1030" name="Picture 27" descr="wp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766175" y="647700"/>
            <a:ext cx="1638300" cy="633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 userDrawn="1"/>
        </p:nvSpPr>
        <p:spPr>
          <a:xfrm>
            <a:off x="666180" y="7165587"/>
            <a:ext cx="9793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12300" algn="r"/>
              </a:tabLst>
              <a:defRPr/>
            </a:pPr>
            <a:r>
              <a:rPr lang="de-CH" sz="800" dirty="0" err="1">
                <a:solidFill>
                  <a:srgbClr val="B2B2B2"/>
                </a:solidFill>
              </a:rPr>
              <a:t>Ciments</a:t>
            </a:r>
            <a:r>
              <a:rPr lang="de-CH" sz="800" dirty="0">
                <a:solidFill>
                  <a:srgbClr val="B2B2B2"/>
                </a:solidFill>
              </a:rPr>
              <a:t> Vigier SA	</a:t>
            </a:r>
            <a:fld id="{72B4828B-0E02-4EB9-9CB9-277E4C266AA6}" type="slidenum">
              <a:rPr lang="de-CH" sz="800" smtClean="0">
                <a:solidFill>
                  <a:srgbClr val="B2B2B2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9512300" algn="r"/>
                </a:tabLst>
                <a:defRPr/>
              </a:pPr>
              <a:t>‹Nr.›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sldNum="0" hdr="0" ftr="0" dt="0"/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rgbClr val="000000"/>
          </a:solidFill>
          <a:latin typeface="Arial" charset="0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5pPr>
      <a:lvl6pPr marL="4572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6pPr>
      <a:lvl7pPr marL="9144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7pPr>
      <a:lvl8pPr marL="13716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8pPr>
      <a:lvl9pPr marL="18288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9pPr>
    </p:titleStyle>
    <p:bodyStyle>
      <a:lvl1pPr marL="342900" indent="-342900" algn="l" defTabSz="993775" rtl="0" eaLnBrk="1" fontAlgn="base" hangingPunct="1">
        <a:spcBef>
          <a:spcPct val="20000"/>
        </a:spcBef>
        <a:spcAft>
          <a:spcPct val="0"/>
        </a:spcAft>
        <a:buClr>
          <a:srgbClr val="131313"/>
        </a:buClr>
        <a:defRPr b="1">
          <a:solidFill>
            <a:srgbClr val="131313"/>
          </a:solidFill>
          <a:latin typeface="Arial" charset="0"/>
          <a:ea typeface="+mn-ea"/>
          <a:cs typeface="+mn-cs"/>
        </a:defRPr>
      </a:lvl1pPr>
      <a:lvl2pPr marL="300038" indent="-120650" algn="l" defTabSz="993775" rtl="0" eaLnBrk="1" fontAlgn="base" hangingPunct="1">
        <a:spcBef>
          <a:spcPct val="20000"/>
        </a:spcBef>
        <a:spcAft>
          <a:spcPct val="0"/>
        </a:spcAft>
        <a:buClr>
          <a:srgbClr val="131313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2pPr>
      <a:lvl3pPr marL="601663" indent="-1222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3pPr>
      <a:lvl4pPr marL="915988" indent="-1349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4pPr>
      <a:lvl5pPr marL="1230313" indent="-1349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-"/>
        <a:defRPr>
          <a:solidFill>
            <a:srgbClr val="131313"/>
          </a:solidFill>
          <a:latin typeface="Arial" charset="0"/>
          <a:ea typeface="+mn-ea"/>
          <a:cs typeface="+mn-cs"/>
        </a:defRPr>
      </a:lvl5pPr>
      <a:lvl6pPr marL="21145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5717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0289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4861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mailto:beat.oppliger@vigier.ch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tif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&lt;WPTitel&gt;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PT" sz="3200" dirty="0"/>
              <a:t>Acolhimento</a:t>
            </a:r>
            <a:r>
              <a:rPr lang="pt-BR" sz="3200" dirty="0"/>
              <a:t> Segurança e Ambiente</a:t>
            </a:r>
            <a:br>
              <a:rPr lang="pt-BR" sz="3200" dirty="0"/>
            </a:br>
            <a:r>
              <a:rPr lang="pt-BR" sz="3200" dirty="0"/>
              <a:t>para condutores</a:t>
            </a:r>
            <a:endParaRPr lang="fr-CH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Plano de </a:t>
            </a:r>
            <a:r>
              <a:rPr lang="fr-CH" sz="3400" dirty="0" err="1"/>
              <a:t>evacuação</a:t>
            </a:r>
            <a:endParaRPr lang="fr-FR" sz="34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3086147-A130-96CB-75C1-743BA6B934DB}"/>
              </a:ext>
            </a:extLst>
          </p:cNvPr>
          <p:cNvGrpSpPr/>
          <p:nvPr/>
        </p:nvGrpSpPr>
        <p:grpSpPr>
          <a:xfrm>
            <a:off x="378148" y="1474762"/>
            <a:ext cx="9163294" cy="5330006"/>
            <a:chOff x="378148" y="1474762"/>
            <a:chExt cx="9163294" cy="533000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9A681FF-8CB9-7887-05AA-65CFB0E2B53E}"/>
                </a:ext>
              </a:extLst>
            </p:cNvPr>
            <p:cNvGrpSpPr/>
            <p:nvPr/>
          </p:nvGrpSpPr>
          <p:grpSpPr>
            <a:xfrm>
              <a:off x="625188" y="1474762"/>
              <a:ext cx="8916254" cy="5330006"/>
              <a:chOff x="625188" y="1474762"/>
              <a:chExt cx="8916254" cy="5330006"/>
            </a:xfrm>
          </p:grpSpPr>
          <p:pic>
            <p:nvPicPr>
              <p:cNvPr id="6" name="Picture 6">
                <a:extLst>
                  <a:ext uri="{FF2B5EF4-FFF2-40B4-BE49-F238E27FC236}">
                    <a16:creationId xmlns:a16="http://schemas.microsoft.com/office/drawing/2014/main" id="{C93754B7-F0B3-D0AC-E55B-D37DF3EFA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664" y="1670793"/>
                <a:ext cx="8572500" cy="51339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id="{B1BB1D69-6CBB-4146-6BA0-5883CBB57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9764" y="5055343"/>
                <a:ext cx="360363" cy="32385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Oval 8">
                <a:extLst>
                  <a:ext uri="{FF2B5EF4-FFF2-40B4-BE49-F238E27FC236}">
                    <a16:creationId xmlns:a16="http://schemas.microsoft.com/office/drawing/2014/main" id="{3D9366FD-B1DD-C938-AD71-34C052849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0127" y="5163293"/>
                <a:ext cx="360362" cy="32385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Oval 9">
                <a:extLst>
                  <a:ext uri="{FF2B5EF4-FFF2-40B4-BE49-F238E27FC236}">
                    <a16:creationId xmlns:a16="http://schemas.microsoft.com/office/drawing/2014/main" id="{1839F734-241D-68E4-E85B-4AC533B53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5414" y="5306168"/>
                <a:ext cx="252413" cy="252413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4E4C4744-8F15-1284-E7C5-C2A103B95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4339" y="5379193"/>
                <a:ext cx="252413" cy="252413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0F9F0362-C6B4-7D84-4DCB-000B41BBD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">
                <a:off x="9088189" y="5436343"/>
                <a:ext cx="73025" cy="12223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A02E4512-40DA-59CB-D3B8-4B77ED016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0000">
                <a:off x="7861052" y="3185268"/>
                <a:ext cx="147637" cy="698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EA327DD9-CE2F-05CE-B2C7-9BD34821A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">
                <a:off x="8151564" y="2823318"/>
                <a:ext cx="73025" cy="12223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9606BCEA-56BC-F42C-C081-ABFD1418D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">
                <a:off x="9088189" y="2102593"/>
                <a:ext cx="73025" cy="1222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 Box 15">
                <a:extLst>
                  <a:ext uri="{FF2B5EF4-FFF2-40B4-BE49-F238E27FC236}">
                    <a16:creationId xmlns:a16="http://schemas.microsoft.com/office/drawing/2014/main" id="{9C2A5E1D-F591-9C2B-8DCE-C6DD24E610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3727" y="1958131"/>
                <a:ext cx="368300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altLang="de-DE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215C</a:t>
                </a:r>
                <a:endParaRPr kumimoji="0" lang="de-DE" altLang="de-DE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6">
                <a:extLst>
                  <a:ext uri="{FF2B5EF4-FFF2-40B4-BE49-F238E27FC236}">
                    <a16:creationId xmlns:a16="http://schemas.microsoft.com/office/drawing/2014/main" id="{C44362E9-ED80-46BC-E761-2B225D351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5703639" y="4841031"/>
                <a:ext cx="550863" cy="21431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Picture 17" descr="E11">
                <a:extLst>
                  <a:ext uri="{FF2B5EF4-FFF2-40B4-BE49-F238E27FC236}">
                    <a16:creationId xmlns:a16="http://schemas.microsoft.com/office/drawing/2014/main" id="{7575A98E-4C53-3D6D-6999-324833757A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0796" y="1474762"/>
                <a:ext cx="895726" cy="895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8">
                <a:extLst>
                  <a:ext uri="{FF2B5EF4-FFF2-40B4-BE49-F238E27FC236}">
                    <a16:creationId xmlns:a16="http://schemas.microsoft.com/office/drawing/2014/main" id="{FBC749BF-CF4F-8DA8-046B-360D76E5F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363789" y="4514006"/>
                <a:ext cx="750888" cy="79375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9">
                <a:extLst>
                  <a:ext uri="{FF2B5EF4-FFF2-40B4-BE49-F238E27FC236}">
                    <a16:creationId xmlns:a16="http://schemas.microsoft.com/office/drawing/2014/main" id="{60ED922C-7FDA-FAAE-E69E-F44646323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268539" y="4598143"/>
                <a:ext cx="863600" cy="7143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20">
                <a:extLst>
                  <a:ext uri="{FF2B5EF4-FFF2-40B4-BE49-F238E27FC236}">
                    <a16:creationId xmlns:a16="http://schemas.microsoft.com/office/drawing/2014/main" id="{787376EA-B4FB-CA91-946B-BE19D3641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551114" y="4663231"/>
                <a:ext cx="171450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21">
                <a:extLst>
                  <a:ext uri="{FF2B5EF4-FFF2-40B4-BE49-F238E27FC236}">
                    <a16:creationId xmlns:a16="http://schemas.microsoft.com/office/drawing/2014/main" id="{A63E7164-754B-A71D-92A9-8C2ABDA48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911477" y="4263181"/>
                <a:ext cx="171450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 22">
                <a:extLst>
                  <a:ext uri="{FF2B5EF4-FFF2-40B4-BE49-F238E27FC236}">
                    <a16:creationId xmlns:a16="http://schemas.microsoft.com/office/drawing/2014/main" id="{D566B994-389C-ACAD-68D0-FDAE00945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476502" y="4115543"/>
                <a:ext cx="366712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23">
                <a:extLst>
                  <a:ext uri="{FF2B5EF4-FFF2-40B4-BE49-F238E27FC236}">
                    <a16:creationId xmlns:a16="http://schemas.microsoft.com/office/drawing/2014/main" id="{570B8956-A352-C15B-3749-90F622EA8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157414" y="3920281"/>
                <a:ext cx="334963" cy="5873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id="{22CE86A4-BF65-9CAA-E639-4182CF0C8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243139" y="4120306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Rectangle 25">
                <a:extLst>
                  <a:ext uri="{FF2B5EF4-FFF2-40B4-BE49-F238E27FC236}">
                    <a16:creationId xmlns:a16="http://schemas.microsoft.com/office/drawing/2014/main" id="{045C44FE-1C77-3956-C73C-212E0165F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058989" y="3775818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26">
                <a:extLst>
                  <a:ext uri="{FF2B5EF4-FFF2-40B4-BE49-F238E27FC236}">
                    <a16:creationId xmlns:a16="http://schemas.microsoft.com/office/drawing/2014/main" id="{4761B40D-443A-60F0-D031-1EDD98138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2495302" y="3326556"/>
                <a:ext cx="144462" cy="7143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Rectangle 27">
                <a:extLst>
                  <a:ext uri="{FF2B5EF4-FFF2-40B4-BE49-F238E27FC236}">
                    <a16:creationId xmlns:a16="http://schemas.microsoft.com/office/drawing/2014/main" id="{6117B8B3-DC08-1A8C-B924-1620CBC7F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2098427" y="2964606"/>
                <a:ext cx="288925" cy="16192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28">
                <a:extLst>
                  <a:ext uri="{FF2B5EF4-FFF2-40B4-BE49-F238E27FC236}">
                    <a16:creationId xmlns:a16="http://schemas.microsoft.com/office/drawing/2014/main" id="{7B194640-8305-15D8-D5F6-59EE58BA2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1095127" y="2318493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29">
                <a:extLst>
                  <a:ext uri="{FF2B5EF4-FFF2-40B4-BE49-F238E27FC236}">
                    <a16:creationId xmlns:a16="http://schemas.microsoft.com/office/drawing/2014/main" id="{ADC436E8-9B08-07E9-9DFF-915CCF4FC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2103189" y="2032743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30">
                <a:extLst>
                  <a:ext uri="{FF2B5EF4-FFF2-40B4-BE49-F238E27FC236}">
                    <a16:creationId xmlns:a16="http://schemas.microsoft.com/office/drawing/2014/main" id="{38D3A64E-B55A-4808-1E33-8D3799420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2084139" y="2174031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31">
                <a:extLst>
                  <a:ext uri="{FF2B5EF4-FFF2-40B4-BE49-F238E27FC236}">
                    <a16:creationId xmlns:a16="http://schemas.microsoft.com/office/drawing/2014/main" id="{07DB865A-05D6-C201-F2F1-2BFDD1C79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3163639" y="2534393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2">
                <a:extLst>
                  <a:ext uri="{FF2B5EF4-FFF2-40B4-BE49-F238E27FC236}">
                    <a16:creationId xmlns:a16="http://schemas.microsoft.com/office/drawing/2014/main" id="{81318DD3-40B8-00E7-CA7E-A42256181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2392114" y="2655043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 33">
                <a:extLst>
                  <a:ext uri="{FF2B5EF4-FFF2-40B4-BE49-F238E27FC236}">
                    <a16:creationId xmlns:a16="http://schemas.microsoft.com/office/drawing/2014/main" id="{36F8D940-FF11-0675-AFA0-4B897F963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2801689" y="2799506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34">
                <a:extLst>
                  <a:ext uri="{FF2B5EF4-FFF2-40B4-BE49-F238E27FC236}">
                    <a16:creationId xmlns:a16="http://schemas.microsoft.com/office/drawing/2014/main" id="{515A5430-C2C9-6E7C-0C2E-9387F4F98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3233489" y="2870943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8A986F01-0D8D-169E-5189-7EFC122D1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3327152" y="2894756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Rectangle 36">
                <a:extLst>
                  <a:ext uri="{FF2B5EF4-FFF2-40B4-BE49-F238E27FC236}">
                    <a16:creationId xmlns:a16="http://schemas.microsoft.com/office/drawing/2014/main" id="{38BBA3E4-ADE4-1B91-39D0-4B2439CBF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2679452" y="2247056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37">
                <a:extLst>
                  <a:ext uri="{FF2B5EF4-FFF2-40B4-BE49-F238E27FC236}">
                    <a16:creationId xmlns:a16="http://schemas.microsoft.com/office/drawing/2014/main" id="{8EEE79BF-514C-BFB9-BDCE-657241FDE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0">
                <a:off x="822077" y="3896468"/>
                <a:ext cx="550862" cy="86360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Line 38">
                <a:extLst>
                  <a:ext uri="{FF2B5EF4-FFF2-40B4-BE49-F238E27FC236}">
                    <a16:creationId xmlns:a16="http://schemas.microsoft.com/office/drawing/2014/main" id="{60F212DF-4918-33AD-4877-7BE3A6378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489" y="3613893"/>
                <a:ext cx="71438" cy="720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Line 39">
                <a:extLst>
                  <a:ext uri="{FF2B5EF4-FFF2-40B4-BE49-F238E27FC236}">
                    <a16:creationId xmlns:a16="http://schemas.microsoft.com/office/drawing/2014/main" id="{3710EA79-3463-B2AD-3681-890072DC1C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6927" y="3613893"/>
                <a:ext cx="71437" cy="720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Line 40">
                <a:extLst>
                  <a:ext uri="{FF2B5EF4-FFF2-40B4-BE49-F238E27FC236}">
                    <a16:creationId xmlns:a16="http://schemas.microsoft.com/office/drawing/2014/main" id="{BF3848DA-02D4-8466-1836-4A9984976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6927" y="4334618"/>
                <a:ext cx="73025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Line 41">
                <a:extLst>
                  <a:ext uri="{FF2B5EF4-FFF2-40B4-BE49-F238E27FC236}">
                    <a16:creationId xmlns:a16="http://schemas.microsoft.com/office/drawing/2014/main" id="{45CFC775-87B7-CD4B-8EB0-B03821686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3902" y="4334618"/>
                <a:ext cx="73025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Line 42">
                <a:extLst>
                  <a:ext uri="{FF2B5EF4-FFF2-40B4-BE49-F238E27FC236}">
                    <a16:creationId xmlns:a16="http://schemas.microsoft.com/office/drawing/2014/main" id="{DF6EF27F-F0E8-AA72-5288-AF4E21154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68152" y="4766418"/>
                <a:ext cx="360362" cy="5762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" name="Line 43">
                <a:extLst>
                  <a:ext uri="{FF2B5EF4-FFF2-40B4-BE49-F238E27FC236}">
                    <a16:creationId xmlns:a16="http://schemas.microsoft.com/office/drawing/2014/main" id="{EA0BDF44-848D-5F5C-7630-0E0C17E05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95127" y="4766418"/>
                <a:ext cx="360362" cy="5762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" name="AutoShape 67">
                <a:extLst>
                  <a:ext uri="{FF2B5EF4-FFF2-40B4-BE49-F238E27FC236}">
                    <a16:creationId xmlns:a16="http://schemas.microsoft.com/office/drawing/2014/main" id="{ED84003C-4881-0B7A-C799-CE3B7DCD0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0">
                <a:off x="6208464" y="3831381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AutoShape 68">
                <a:extLst>
                  <a:ext uri="{FF2B5EF4-FFF2-40B4-BE49-F238E27FC236}">
                    <a16:creationId xmlns:a16="http://schemas.microsoft.com/office/drawing/2014/main" id="{DD8F1180-B7E0-316E-9B8E-BBC64D131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0">
                <a:off x="6135439" y="4118718"/>
                <a:ext cx="287338" cy="198438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AutoShape 69">
                <a:extLst>
                  <a:ext uri="{FF2B5EF4-FFF2-40B4-BE49-F238E27FC236}">
                    <a16:creationId xmlns:a16="http://schemas.microsoft.com/office/drawing/2014/main" id="{B480F2B7-BC81-E27E-9312-47FADFFB0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200000">
                <a:off x="8080127" y="3542456"/>
                <a:ext cx="287337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AutoShape 70">
                <a:extLst>
                  <a:ext uri="{FF2B5EF4-FFF2-40B4-BE49-F238E27FC236}">
                    <a16:creationId xmlns:a16="http://schemas.microsoft.com/office/drawing/2014/main" id="{02FCAA1D-3AAF-098D-B500-194750C8C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8972302" y="4883893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AutoShape 72">
                <a:extLst>
                  <a:ext uri="{FF2B5EF4-FFF2-40B4-BE49-F238E27FC236}">
                    <a16:creationId xmlns:a16="http://schemas.microsoft.com/office/drawing/2014/main" id="{EEDFBFE6-049E-8153-B5C9-E57A2C3EF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800000">
                <a:off x="1123702" y="2794743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AutoShape 73">
                <a:extLst>
                  <a:ext uri="{FF2B5EF4-FFF2-40B4-BE49-F238E27FC236}">
                    <a16:creationId xmlns:a16="http://schemas.microsoft.com/office/drawing/2014/main" id="{9BECBDF3-8B46-A668-29E6-BB9E5DF96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">
                <a:off x="1311027" y="3039218"/>
                <a:ext cx="287337" cy="198438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77">
                <a:extLst>
                  <a:ext uri="{FF2B5EF4-FFF2-40B4-BE49-F238E27FC236}">
                    <a16:creationId xmlns:a16="http://schemas.microsoft.com/office/drawing/2014/main" id="{0F232CAE-82AA-67CD-133B-DEB1B0AB4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76889" y="5342681"/>
                <a:ext cx="1582738" cy="504825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1" name="Line 78">
                <a:extLst>
                  <a:ext uri="{FF2B5EF4-FFF2-40B4-BE49-F238E27FC236}">
                    <a16:creationId xmlns:a16="http://schemas.microsoft.com/office/drawing/2014/main" id="{E38853A7-C0DE-AEF3-53AF-ED26AFF3A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59627" y="5774481"/>
                <a:ext cx="73025" cy="73025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2" name="Line 79">
                <a:extLst>
                  <a:ext uri="{FF2B5EF4-FFF2-40B4-BE49-F238E27FC236}">
                    <a16:creationId xmlns:a16="http://schemas.microsoft.com/office/drawing/2014/main" id="{AA6FF4BA-9010-14BF-B1C2-8FD78A58D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432427" y="5055343"/>
                <a:ext cx="144462" cy="287338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" name="Line 80">
                <a:extLst>
                  <a:ext uri="{FF2B5EF4-FFF2-40B4-BE49-F238E27FC236}">
                    <a16:creationId xmlns:a16="http://schemas.microsoft.com/office/drawing/2014/main" id="{05C661D2-683E-5439-2129-D2490B5776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87964" y="5055343"/>
                <a:ext cx="144463" cy="0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54" name="Picture 83">
                <a:extLst>
                  <a:ext uri="{FF2B5EF4-FFF2-40B4-BE49-F238E27FC236}">
                    <a16:creationId xmlns:a16="http://schemas.microsoft.com/office/drawing/2014/main" id="{7120637F-889A-E8E0-DD7B-26AFBEEA55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7602" y="4982318"/>
                <a:ext cx="319087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5" name="Connecteur droit avec flèche 54">
                <a:extLst>
                  <a:ext uri="{FF2B5EF4-FFF2-40B4-BE49-F238E27FC236}">
                    <a16:creationId xmlns:a16="http://schemas.microsoft.com/office/drawing/2014/main" id="{60036CD4-2A0C-B501-1007-052CD68DE658}"/>
                  </a:ext>
                </a:extLst>
              </p:cNvPr>
              <p:cNvCxnSpPr/>
              <p:nvPr/>
            </p:nvCxnSpPr>
            <p:spPr>
              <a:xfrm>
                <a:off x="3471614" y="1886693"/>
                <a:ext cx="3455988" cy="100806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3333FF"/>
                </a:solidFill>
                <a:prstDash val="sysDot"/>
                <a:headEnd type="arrow"/>
                <a:tailEnd type="arrow"/>
              </a:ln>
              <a:effectLst/>
            </p:spPr>
          </p:cxnSp>
          <p:sp>
            <p:nvSpPr>
              <p:cNvPr id="56" name="Rectangle 24">
                <a:extLst>
                  <a:ext uri="{FF2B5EF4-FFF2-40B4-BE49-F238E27FC236}">
                    <a16:creationId xmlns:a16="http://schemas.microsoft.com/office/drawing/2014/main" id="{8E3133A2-21B5-7A0B-F060-143A7106A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449514" y="3847256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9968A35F-81FA-76C6-833A-73576729E9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1353900" y="2494480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136C4E91-F14A-AC03-1E33-75EFC3A2CD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45" t="1586" r="1745" b="2829"/>
              <a:stretch/>
            </p:blipFill>
            <p:spPr>
              <a:xfrm>
                <a:off x="9249702" y="4948187"/>
                <a:ext cx="291740" cy="288000"/>
              </a:xfrm>
              <a:prstGeom prst="rect">
                <a:avLst/>
              </a:prstGeom>
            </p:spPr>
          </p:pic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B02ECF5F-F12B-6004-7956-4ABEF45BC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3337883" y="3209897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60" name="Picture 17" descr="E11">
                <a:extLst>
                  <a:ext uri="{FF2B5EF4-FFF2-40B4-BE49-F238E27FC236}">
                    <a16:creationId xmlns:a16="http://schemas.microsoft.com/office/drawing/2014/main" id="{FC6305B0-C0F4-1B3D-3A72-E593357FC0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4275" y="4059878"/>
                <a:ext cx="307198" cy="30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A5CB5DFF-7B10-7B18-F073-E509636C73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5108105" y="4067045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62" name="Picture 17" descr="E11">
                <a:extLst>
                  <a:ext uri="{FF2B5EF4-FFF2-40B4-BE49-F238E27FC236}">
                    <a16:creationId xmlns:a16="http://schemas.microsoft.com/office/drawing/2014/main" id="{7872B66E-EB68-EC24-5AD0-BC1B9387B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188" y="2577060"/>
                <a:ext cx="307198" cy="30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3" name="Connecteur droit avec flèche 62">
                <a:extLst>
                  <a:ext uri="{FF2B5EF4-FFF2-40B4-BE49-F238E27FC236}">
                    <a16:creationId xmlns:a16="http://schemas.microsoft.com/office/drawing/2014/main" id="{50B00B6B-B875-F7F8-B453-A127CB543E52}"/>
                  </a:ext>
                </a:extLst>
              </p:cNvPr>
              <p:cNvCxnSpPr>
                <a:cxnSpLocks/>
                <a:stCxn id="17" idx="2"/>
                <a:endCxn id="60" idx="0"/>
              </p:cNvCxnSpPr>
              <p:nvPr/>
            </p:nvCxnSpPr>
            <p:spPr bwMode="auto">
              <a:xfrm flipH="1">
                <a:off x="5817874" y="2370488"/>
                <a:ext cx="840785" cy="168939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052D05-BF06-B208-2916-86BEBA27D65E}"/>
                </a:ext>
              </a:extLst>
            </p:cNvPr>
            <p:cNvSpPr/>
            <p:nvPr/>
          </p:nvSpPr>
          <p:spPr bwMode="auto">
            <a:xfrm>
              <a:off x="378148" y="3564607"/>
              <a:ext cx="1456084" cy="21846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9ED1F4F5-103E-50FA-20FF-5E2079B205FD}"/>
              </a:ext>
            </a:extLst>
          </p:cNvPr>
          <p:cNvSpPr txBox="1"/>
          <p:nvPr/>
        </p:nvSpPr>
        <p:spPr>
          <a:xfrm>
            <a:off x="162124" y="4228561"/>
            <a:ext cx="3661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</a:rPr>
              <a:t>Apenas se houver fumo que impeça o acesso ao ponto de encontro principal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72FF4921-7070-A635-BB7E-744023E32AE2}"/>
              </a:ext>
            </a:extLst>
          </p:cNvPr>
          <p:cNvCxnSpPr>
            <a:cxnSpLocks/>
            <a:endCxn id="62" idx="2"/>
          </p:cNvCxnSpPr>
          <p:nvPr/>
        </p:nvCxnSpPr>
        <p:spPr bwMode="auto">
          <a:xfrm flipH="1" flipV="1">
            <a:off x="778787" y="2884258"/>
            <a:ext cx="535465" cy="13443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1C2FE05E-A2FB-C3D4-2B71-5492BD2D8EDE}"/>
              </a:ext>
            </a:extLst>
          </p:cNvPr>
          <p:cNvSpPr txBox="1"/>
          <p:nvPr/>
        </p:nvSpPr>
        <p:spPr>
          <a:xfrm>
            <a:off x="7032191" y="1744202"/>
            <a:ext cx="3661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/>
              <a:t>Ponto de </a:t>
            </a:r>
            <a:r>
              <a:rPr lang="fr-CH" sz="2000" b="1" dirty="0" err="1"/>
              <a:t>encontro</a:t>
            </a:r>
            <a:r>
              <a:rPr lang="fr-CH" sz="2000" b="1" dirty="0"/>
              <a:t> principal</a:t>
            </a:r>
          </a:p>
        </p:txBody>
      </p:sp>
      <p:grpSp>
        <p:nvGrpSpPr>
          <p:cNvPr id="147" name="Groupe 146">
            <a:extLst>
              <a:ext uri="{FF2B5EF4-FFF2-40B4-BE49-F238E27FC236}">
                <a16:creationId xmlns:a16="http://schemas.microsoft.com/office/drawing/2014/main" id="{9115B171-7CF6-4545-8A99-EE90235371FA}"/>
              </a:ext>
            </a:extLst>
          </p:cNvPr>
          <p:cNvGrpSpPr/>
          <p:nvPr/>
        </p:nvGrpSpPr>
        <p:grpSpPr>
          <a:xfrm>
            <a:off x="1201750" y="5814999"/>
            <a:ext cx="3673475" cy="1329765"/>
            <a:chOff x="1023689" y="5847506"/>
            <a:chExt cx="3673475" cy="1329765"/>
          </a:xfrm>
        </p:grpSpPr>
        <p:sp>
          <p:nvSpPr>
            <p:cNvPr id="148" name="Rectangle 44">
              <a:extLst>
                <a:ext uri="{FF2B5EF4-FFF2-40B4-BE49-F238E27FC236}">
                  <a16:creationId xmlns:a16="http://schemas.microsoft.com/office/drawing/2014/main" id="{4F59C276-2A43-4E1C-B6F2-1165C022E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689" y="5847506"/>
              <a:ext cx="3600450" cy="13202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Rectangle 45">
              <a:extLst>
                <a:ext uri="{FF2B5EF4-FFF2-40B4-BE49-F238E27FC236}">
                  <a16:creationId xmlns:a16="http://schemas.microsoft.com/office/drawing/2014/main" id="{5443E2BC-BAF8-449F-B185-4049C151D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027" y="6495206"/>
              <a:ext cx="215900" cy="14446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0" name="Picture 46" descr="E11">
              <a:extLst>
                <a:ext uri="{FF2B5EF4-FFF2-40B4-BE49-F238E27FC236}">
                  <a16:creationId xmlns:a16="http://schemas.microsoft.com/office/drawing/2014/main" id="{362B5D10-604C-44D2-AF29-8B3D6AC0D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027" y="6711106"/>
              <a:ext cx="2159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Rectangle 47">
              <a:extLst>
                <a:ext uri="{FF2B5EF4-FFF2-40B4-BE49-F238E27FC236}">
                  <a16:creationId xmlns:a16="http://schemas.microsoft.com/office/drawing/2014/main" id="{00445A53-8166-4D56-AC23-759F639B6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027" y="5918943"/>
              <a:ext cx="215900" cy="1444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Rectangle 48">
              <a:extLst>
                <a:ext uri="{FF2B5EF4-FFF2-40B4-BE49-F238E27FC236}">
                  <a16:creationId xmlns:a16="http://schemas.microsoft.com/office/drawing/2014/main" id="{9536084E-2EAF-4216-B759-DB978998E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027" y="6206281"/>
              <a:ext cx="201612" cy="14446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Text Box 49">
              <a:extLst>
                <a:ext uri="{FF2B5EF4-FFF2-40B4-BE49-F238E27FC236}">
                  <a16:creationId xmlns:a16="http://schemas.microsoft.com/office/drawing/2014/main" id="{E28CDA97-87EA-41AC-BE27-B5A68A655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6927" y="5906243"/>
              <a:ext cx="103333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Zona </a:t>
              </a:r>
              <a:r>
                <a:rPr kumimoji="0" lang="fr-CH" altLang="de-DE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Explosiva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Text Box 50">
              <a:extLst>
                <a:ext uri="{FF2B5EF4-FFF2-40B4-BE49-F238E27FC236}">
                  <a16:creationId xmlns:a16="http://schemas.microsoft.com/office/drawing/2014/main" id="{478DE18C-3CF2-4789-8FAA-18449104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6927" y="6130081"/>
              <a:ext cx="14414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Zona com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substância</a:t>
              </a: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combustível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Text Box 51">
              <a:extLst>
                <a:ext uri="{FF2B5EF4-FFF2-40B4-BE49-F238E27FC236}">
                  <a16:creationId xmlns:a16="http://schemas.microsoft.com/office/drawing/2014/main" id="{B851E957-BBF1-4320-8EC7-DE02CB288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6927" y="6482506"/>
              <a:ext cx="85128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Explosivos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Text Box 52">
              <a:extLst>
                <a:ext uri="{FF2B5EF4-FFF2-40B4-BE49-F238E27FC236}">
                  <a16:creationId xmlns:a16="http://schemas.microsoft.com/office/drawing/2014/main" id="{FACD548E-4CBE-4416-8E16-AC3D639F4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5020" y="6738913"/>
              <a:ext cx="122396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Ponto </a:t>
              </a: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de 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reunião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Text Box 57">
              <a:extLst>
                <a:ext uri="{FF2B5EF4-FFF2-40B4-BE49-F238E27FC236}">
                  <a16:creationId xmlns:a16="http://schemas.microsoft.com/office/drawing/2014/main" id="{57B7D39F-D0A5-4CD7-A960-A7A96C9F6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5714" y="5918943"/>
              <a:ext cx="1079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Via de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fuga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Line 63">
              <a:extLst>
                <a:ext uri="{FF2B5EF4-FFF2-40B4-BE49-F238E27FC236}">
                  <a16:creationId xmlns:a16="http://schemas.microsoft.com/office/drawing/2014/main" id="{DF7FEA90-18E7-474D-95C1-D986012394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814" y="6063406"/>
              <a:ext cx="215900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9" name="AutoShape 64">
              <a:extLst>
                <a:ext uri="{FF2B5EF4-FFF2-40B4-BE49-F238E27FC236}">
                  <a16:creationId xmlns:a16="http://schemas.microsoft.com/office/drawing/2014/main" id="{80A657FB-AE22-4EF1-8EC9-C928D2E30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814" y="6561881"/>
              <a:ext cx="287338" cy="198437"/>
            </a:xfrm>
            <a:prstGeom prst="rightArrow">
              <a:avLst>
                <a:gd name="adj1" fmla="val 50000"/>
                <a:gd name="adj2" fmla="val 362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Text Box 65">
              <a:extLst>
                <a:ext uri="{FF2B5EF4-FFF2-40B4-BE49-F238E27FC236}">
                  <a16:creationId xmlns:a16="http://schemas.microsoft.com/office/drawing/2014/main" id="{80F2A297-F8B3-4B6A-9596-E0A432369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239" y="6541243"/>
              <a:ext cx="1079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Acesso</a:t>
              </a: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ao</a:t>
              </a: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sítio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Text Box 81">
              <a:extLst>
                <a:ext uri="{FF2B5EF4-FFF2-40B4-BE49-F238E27FC236}">
                  <a16:creationId xmlns:a16="http://schemas.microsoft.com/office/drawing/2014/main" id="{ACEB9F6D-0131-411A-A510-7F8A4F867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5714" y="6195168"/>
              <a:ext cx="1295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Via</a:t>
              </a:r>
              <a:r>
                <a:rPr kumimoji="0" lang="fr-CH" altLang="de-DE" sz="9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de </a:t>
              </a:r>
              <a:r>
                <a:rPr kumimoji="0" lang="fr-CH" altLang="de-DE" sz="9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fuga</a:t>
              </a:r>
              <a:r>
                <a:rPr kumimoji="0" lang="fr-CH" altLang="de-DE" sz="9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fr-CH" altLang="de-DE" sz="9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subterrânea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Line 82">
              <a:extLst>
                <a:ext uri="{FF2B5EF4-FFF2-40B4-BE49-F238E27FC236}">
                  <a16:creationId xmlns:a16="http://schemas.microsoft.com/office/drawing/2014/main" id="{5C8BCBD2-0BC0-4BB2-A9BF-612E1C46FC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814" y="6339631"/>
              <a:ext cx="244475" cy="1587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63" name="Image 162">
              <a:extLst>
                <a:ext uri="{FF2B5EF4-FFF2-40B4-BE49-F238E27FC236}">
                  <a16:creationId xmlns:a16="http://schemas.microsoft.com/office/drawing/2014/main" id="{EF4B90CE-5E55-4D21-8F3D-5FE156BAC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76" t="909" r="5253" b="3364"/>
            <a:stretch/>
          </p:blipFill>
          <p:spPr>
            <a:xfrm>
              <a:off x="3002412" y="6827565"/>
              <a:ext cx="319847" cy="324000"/>
            </a:xfrm>
            <a:prstGeom prst="rect">
              <a:avLst/>
            </a:prstGeom>
          </p:spPr>
        </p:pic>
        <p:sp>
          <p:nvSpPr>
            <p:cNvPr id="164" name="Text Box 65">
              <a:extLst>
                <a:ext uri="{FF2B5EF4-FFF2-40B4-BE49-F238E27FC236}">
                  <a16:creationId xmlns:a16="http://schemas.microsoft.com/office/drawing/2014/main" id="{E23C4B64-E5AF-4450-9931-BE140762F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127" y="6807939"/>
              <a:ext cx="14430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Peso máximo admissível na ponte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228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&lt;WPTitel&gt;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dirty="0" err="1"/>
              <a:t>Entregas</a:t>
            </a:r>
            <a:r>
              <a:rPr lang="fr-FR" sz="3200" dirty="0"/>
              <a:t> de </a:t>
            </a:r>
            <a:r>
              <a:rPr lang="fr-FR" sz="3200" dirty="0" err="1"/>
              <a:t>materiais</a:t>
            </a:r>
            <a:endParaRPr lang="fr-CH" sz="32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229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3737" y="756295"/>
            <a:ext cx="7611492" cy="431800"/>
          </a:xfrm>
        </p:spPr>
        <p:txBody>
          <a:bodyPr/>
          <a:lstStyle/>
          <a:p>
            <a:r>
              <a:rPr lang="fr-CH" sz="2800" dirty="0" err="1">
                <a:latin typeface="Arial" pitchFamily="34" charset="0"/>
              </a:rPr>
              <a:t>Generalidades</a:t>
            </a:r>
            <a:endParaRPr lang="fr-CH" sz="2800" dirty="0">
              <a:latin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692399"/>
            <a:ext cx="9289032" cy="5218112"/>
          </a:xfrm>
        </p:spPr>
        <p:txBody>
          <a:bodyPr/>
          <a:lstStyle/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É a sua primeira visita às instalações da </a:t>
            </a:r>
            <a:r>
              <a:rPr lang="pt-BR" b="0" kern="1200" dirty="0" err="1">
                <a:solidFill>
                  <a:srgbClr val="002060"/>
                </a:solidFill>
                <a:latin typeface="Arial"/>
                <a:cs typeface="Arial"/>
              </a:rPr>
              <a:t>Ciments</a:t>
            </a:r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 Vigier em </a:t>
            </a:r>
            <a:r>
              <a:rPr lang="pt-BR" b="0" kern="1200" dirty="0" err="1">
                <a:solidFill>
                  <a:srgbClr val="002060"/>
                </a:solidFill>
                <a:latin typeface="Arial"/>
                <a:cs typeface="Arial"/>
              </a:rPr>
              <a:t>Péry</a:t>
            </a:r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 para entregar materiais? Por favor, siga as instruções abaixo.</a:t>
            </a:r>
          </a:p>
          <a:p>
            <a:pPr marL="0" indent="0"/>
            <a:endParaRPr lang="pt-BR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À entrada, o local está equipado com uma balança e 2 quiosques em serviço 24 horas por dia, 7 dias por semana, necessários para o registo correto da sua entrega.</a:t>
            </a:r>
          </a:p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As informações que introduzir no ecrã são muito importantes do ponto de vista jurídico. É por isso que contamos consigo para que o faça de forma rigorosa.</a:t>
            </a:r>
            <a:endParaRPr lang="fr-CH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Antes de abandonar o local de carregamento, certifique-se de que possui um crachá ou um número de crachá. Este crachá é </a:t>
            </a:r>
            <a:r>
              <a:rPr lang="pt-BR" b="0" kern="1200" dirty="0" err="1">
                <a:solidFill>
                  <a:srgbClr val="002060"/>
                </a:solidFill>
                <a:latin typeface="Arial"/>
                <a:cs typeface="Arial"/>
              </a:rPr>
              <a:t>pré</a:t>
            </a:r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-configurado por nós e contém informações que permitem identificar a sua origem.</a:t>
            </a:r>
          </a:p>
          <a:p>
            <a:pPr marL="0" indent="0"/>
            <a:endParaRPr lang="pt-BR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Se não for esse o caso, contacte o Sr. Beat </a:t>
            </a:r>
            <a:r>
              <a:rPr lang="pt-BR" b="0" kern="1200" dirty="0" err="1">
                <a:solidFill>
                  <a:srgbClr val="002060"/>
                </a:solidFill>
                <a:latin typeface="Arial"/>
                <a:cs typeface="Arial"/>
              </a:rPr>
              <a:t>Oppliger</a:t>
            </a:r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 (</a:t>
            </a:r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  <a:hlinkClick r:id="rId2"/>
              </a:rPr>
              <a:t>beat.oppliger@vigier.ch</a:t>
            </a:r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 ;</a:t>
            </a:r>
            <a:b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+41 (0)79 284 52 05 ). Um crachá será configurado e enviado para si assim que chegar ao local.</a:t>
            </a:r>
            <a:endParaRPr lang="fr-CH" b="0" kern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043" y="6071597"/>
            <a:ext cx="894186" cy="10007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34732" y="6402680"/>
            <a:ext cx="89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/>
              <a:t>Crachá</a:t>
            </a:r>
            <a:endParaRPr lang="fr-CH" sz="1600" dirty="0"/>
          </a:p>
        </p:txBody>
      </p:sp>
      <p:sp>
        <p:nvSpPr>
          <p:cNvPr id="4" name="Flèche droite 3"/>
          <p:cNvSpPr/>
          <p:nvPr/>
        </p:nvSpPr>
        <p:spPr bwMode="auto">
          <a:xfrm>
            <a:off x="6856687" y="6508956"/>
            <a:ext cx="648072" cy="126002"/>
          </a:xfrm>
          <a:prstGeom prst="rightArrow">
            <a:avLst/>
          </a:prstGeom>
          <a:solidFill>
            <a:srgbClr val="131313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945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204" y="754771"/>
            <a:ext cx="7611492" cy="431800"/>
          </a:xfrm>
        </p:spPr>
        <p:txBody>
          <a:bodyPr/>
          <a:lstStyle/>
          <a:p>
            <a:r>
              <a:rPr lang="fr-CH" sz="2800" dirty="0" err="1">
                <a:latin typeface="Arial" pitchFamily="34" charset="0"/>
              </a:rPr>
              <a:t>Generalidades</a:t>
            </a:r>
            <a:endParaRPr lang="fr-CH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8188" y="1692399"/>
            <a:ext cx="9452098" cy="5218112"/>
          </a:xfrm>
        </p:spPr>
        <p:txBody>
          <a:bodyPr/>
          <a:lstStyle/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Se tiver dúvidas ou dificuldades durante o procedimento, dirija-se à sala de pesagem e utilize o telefone disponível</a:t>
            </a:r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Ligue para 939. Um funcionário da </a:t>
            </a:r>
            <a:r>
              <a:rPr lang="pt-BR" b="0" kern="1200" dirty="0" err="1">
                <a:solidFill>
                  <a:srgbClr val="002060"/>
                </a:solidFill>
                <a:latin typeface="Arial"/>
                <a:cs typeface="Arial"/>
              </a:rPr>
              <a:t>Ciments</a:t>
            </a:r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 Vigier irá responder e orientá-lo ou virá ajudá-lo</a:t>
            </a:r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Também pode ligar para +41 (0)79 159 50 61 a partir de um telemóvel</a:t>
            </a:r>
            <a:r>
              <a:rPr lang="fr-CH" b="0" kern="120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0" indent="0"/>
            <a:endParaRPr lang="fr-CH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pt-BR" b="0" kern="1200" dirty="0">
                <a:solidFill>
                  <a:srgbClr val="002060"/>
                </a:solidFill>
                <a:latin typeface="Arial"/>
                <a:cs typeface="Arial"/>
              </a:rPr>
              <a:t>Se tiver algum problema fora do horário normal de funcionamento (6h-18h), contacte o centro de controlo através do número 400.</a:t>
            </a:r>
            <a:endParaRPr lang="fr-CH" b="0" dirty="0">
              <a:latin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88" y="3175291"/>
            <a:ext cx="3650095" cy="2252327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934" y="3175291"/>
            <a:ext cx="2014404" cy="225232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6" name="Flèche droite 5"/>
          <p:cNvSpPr/>
          <p:nvPr/>
        </p:nvSpPr>
        <p:spPr bwMode="auto">
          <a:xfrm rot="20119343">
            <a:off x="2661696" y="4400103"/>
            <a:ext cx="504056" cy="144016"/>
          </a:xfrm>
          <a:prstGeom prst="rightArrow">
            <a:avLst/>
          </a:prstGeom>
          <a:solidFill>
            <a:srgbClr val="FFFFFF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4212" y="759659"/>
            <a:ext cx="7611492" cy="431800"/>
          </a:xfrm>
        </p:spPr>
        <p:txBody>
          <a:bodyPr/>
          <a:lstStyle/>
          <a:p>
            <a:r>
              <a:rPr lang="fr-CH" sz="2800" dirty="0" err="1">
                <a:latin typeface="Arial" pitchFamily="34" charset="0"/>
              </a:rPr>
              <a:t>Procedimento</a:t>
            </a:r>
            <a:r>
              <a:rPr lang="fr-CH" sz="2800" dirty="0">
                <a:latin typeface="Arial" pitchFamily="34" charset="0"/>
              </a:rPr>
              <a:t> de </a:t>
            </a:r>
            <a:r>
              <a:rPr lang="fr-CH" sz="2800" dirty="0" err="1">
                <a:latin typeface="Arial" pitchFamily="34" charset="0"/>
              </a:rPr>
              <a:t>entrega</a:t>
            </a:r>
            <a:r>
              <a:rPr lang="fr-CH" sz="2800" dirty="0">
                <a:latin typeface="Arial" pitchFamily="34" charset="0"/>
              </a:rPr>
              <a:t> </a:t>
            </a:r>
            <a:endParaRPr lang="fr-CH" sz="2800" dirty="0"/>
          </a:p>
        </p:txBody>
      </p:sp>
      <p:pic>
        <p:nvPicPr>
          <p:cNvPr id="14" name="Bild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57" y="1601917"/>
            <a:ext cx="4112508" cy="5707106"/>
          </a:xfrm>
          <a:prstGeom prst="rect">
            <a:avLst/>
          </a:prstGeom>
          <a:noFill/>
          <a:ln w="9525">
            <a:solidFill>
              <a:srgbClr val="131313"/>
            </a:solidFill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457063" y="2052439"/>
            <a:ext cx="2719678" cy="382393"/>
          </a:xfrm>
          <a:prstGeom prst="rect">
            <a:avLst/>
          </a:prstGeom>
          <a:solidFill>
            <a:schemeClr val="bg1">
              <a:lumMod val="100000"/>
              <a:lumOff val="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Saldo do </a:t>
            </a:r>
            <a:r>
              <a:rPr lang="de-CH" sz="16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fornecedor</a:t>
            </a:r>
            <a:endParaRPr lang="fr-CH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AutoShape 9"/>
          <p:cNvCxnSpPr>
            <a:cxnSpLocks noChangeShapeType="1"/>
            <a:stCxn id="8" idx="1"/>
          </p:cNvCxnSpPr>
          <p:nvPr/>
        </p:nvCxnSpPr>
        <p:spPr bwMode="auto">
          <a:xfrm flipH="1" flipV="1">
            <a:off x="3402486" y="3204567"/>
            <a:ext cx="1303854" cy="1440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375" y="2845706"/>
            <a:ext cx="2862435" cy="3599221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 bwMode="auto">
          <a:xfrm rot="16200000">
            <a:off x="5917003" y="5040771"/>
            <a:ext cx="792088" cy="288032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2" name="Flèche droite 21"/>
          <p:cNvSpPr/>
          <p:nvPr/>
        </p:nvSpPr>
        <p:spPr bwMode="auto">
          <a:xfrm rot="18092814">
            <a:off x="8319165" y="5447375"/>
            <a:ext cx="792088" cy="288032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340" y="2845706"/>
            <a:ext cx="2876359" cy="3599221"/>
          </a:xfrm>
          <a:prstGeom prst="rect">
            <a:avLst/>
          </a:prstGeom>
        </p:spPr>
      </p:pic>
      <p:sp>
        <p:nvSpPr>
          <p:cNvPr id="23" name="Flèche droite 22"/>
          <p:cNvSpPr/>
          <p:nvPr/>
        </p:nvSpPr>
        <p:spPr bwMode="auto">
          <a:xfrm rot="16447647">
            <a:off x="6486334" y="4932926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4" name="Flèche droite 23"/>
          <p:cNvSpPr/>
          <p:nvPr/>
        </p:nvSpPr>
        <p:spPr bwMode="auto">
          <a:xfrm rot="16447647">
            <a:off x="6460867" y="5313107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5" name="Flèche droite 24"/>
          <p:cNvSpPr/>
          <p:nvPr/>
        </p:nvSpPr>
        <p:spPr bwMode="auto">
          <a:xfrm rot="16447647">
            <a:off x="6425972" y="5723981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8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1476375"/>
            <a:ext cx="2376263" cy="200765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" y="5508823"/>
            <a:ext cx="2376261" cy="1992384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7" name="Rectangle 6"/>
          <p:cNvSpPr/>
          <p:nvPr/>
        </p:nvSpPr>
        <p:spPr bwMode="auto">
          <a:xfrm>
            <a:off x="3114450" y="1476375"/>
            <a:ext cx="7578950" cy="2007659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Escolha a sua língua preferida e prima “Introduzir crachá”.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208799" y="2052439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1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195080" y="6216983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3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114452" y="3548633"/>
            <a:ext cx="7578950" cy="1904156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Introduza o número do seu cartão no ecrã tátil e prima “Validar” ou “Validar”.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Pode corrigir a sua entrada em qualquer altura utilizando a cruz amarela.</a:t>
            </a:r>
            <a:endParaRPr lang="fr-CH" sz="1400" baseline="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Atenção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! </a:t>
            </a:r>
            <a:r>
              <a:rPr kumimoji="0" lang="pt-BR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Os mesmos dois números de cartão nunca devem ser utilizados ao mesmo tempo. Se só tiver um crachá para várias pessoas, espere que o seu colega saia do sítio antes de utilizar o número.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Caso contrário, ficará bloqueado e todos perderão muito tempo.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18308" y="2988543"/>
            <a:ext cx="864096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10196" y="2700511"/>
            <a:ext cx="594668" cy="28803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14450" y="5526286"/>
            <a:ext cx="7578950" cy="1974921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Validar o peso do seu veículo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108" y="4056357"/>
            <a:ext cx="153759" cy="15632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2250356" y="7092999"/>
            <a:ext cx="648072" cy="24414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25" y="3548633"/>
            <a:ext cx="2379617" cy="1904155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11" name="Organigramme : Connecteur 10"/>
          <p:cNvSpPr/>
          <p:nvPr/>
        </p:nvSpPr>
        <p:spPr bwMode="auto">
          <a:xfrm>
            <a:off x="208799" y="4212679"/>
            <a:ext cx="504056" cy="576064"/>
          </a:xfrm>
          <a:prstGeom prst="flowChartConnector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2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882204" y="764984"/>
            <a:ext cx="76114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  <a:lvl2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9144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13716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18288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r>
              <a:rPr lang="fr-CH" sz="2800" dirty="0" err="1">
                <a:latin typeface="Arial" pitchFamily="34" charset="0"/>
              </a:rPr>
              <a:t>Procedimento</a:t>
            </a:r>
            <a:r>
              <a:rPr lang="fr-CH" sz="2800" dirty="0">
                <a:latin typeface="Arial" pitchFamily="34" charset="0"/>
              </a:rPr>
              <a:t> de </a:t>
            </a:r>
            <a:r>
              <a:rPr lang="fr-CH" sz="2800" dirty="0" err="1">
                <a:latin typeface="Arial" pitchFamily="34" charset="0"/>
              </a:rPr>
              <a:t>entrega</a:t>
            </a:r>
            <a:r>
              <a:rPr lang="fr-CH" sz="2800" dirty="0">
                <a:latin typeface="Arial" pitchFamily="34" charset="0"/>
              </a:rPr>
              <a:t> </a:t>
            </a:r>
            <a:endParaRPr lang="fr-CH" sz="2800" kern="0" dirty="0"/>
          </a:p>
        </p:txBody>
      </p:sp>
    </p:spTree>
    <p:extLst>
      <p:ext uri="{BB962C8B-B14F-4D97-AF65-F5344CB8AC3E}">
        <p14:creationId xmlns:p14="http://schemas.microsoft.com/office/powerpoint/2010/main" val="3858562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114450" y="3567785"/>
            <a:ext cx="7578950" cy="1941038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Nesta fase, introduzir o número da nota de entrega.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Em seguida, prima “Validar” ou “Validação”.</a:t>
            </a: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14450" y="5540072"/>
            <a:ext cx="7578950" cy="1984975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Quando tiver concluído o último passo, regressará ao ecrã inicial.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Isto significa que a sua entrada foi concluída com êxito.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r>
              <a:rPr lang="pt-BR" sz="1400" dirty="0">
                <a:latin typeface="+mn-lt"/>
              </a:rPr>
              <a:t>Pode descarregar as suas mercadorias </a:t>
            </a:r>
            <a:r>
              <a:rPr lang="pt-BR" sz="1400" dirty="0">
                <a:solidFill>
                  <a:srgbClr val="FF0000"/>
                </a:solidFill>
                <a:latin typeface="+mn-lt"/>
              </a:rPr>
              <a:t>em conformidade com as instruções dadas por Béat </a:t>
            </a:r>
            <a:r>
              <a:rPr lang="pt-BR" sz="1400" dirty="0" err="1">
                <a:solidFill>
                  <a:srgbClr val="FF0000"/>
                </a:solidFill>
                <a:latin typeface="+mn-lt"/>
              </a:rPr>
              <a:t>Oppliger</a:t>
            </a:r>
            <a:r>
              <a:rPr lang="pt-BR" sz="1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pt-BR" sz="1400" dirty="0">
                <a:latin typeface="+mn-lt"/>
              </a:rPr>
              <a:t>(</a:t>
            </a:r>
            <a:r>
              <a:rPr lang="pt-BR" sz="1400" i="1" dirty="0">
                <a:solidFill>
                  <a:srgbClr val="0070C0"/>
                </a:solidFill>
                <a:latin typeface="+mn-lt"/>
              </a:rPr>
              <a:t>beat.oppliger@vigier.ch</a:t>
            </a:r>
            <a:r>
              <a:rPr lang="pt-BR" sz="1400" dirty="0">
                <a:latin typeface="+mn-lt"/>
              </a:rPr>
              <a:t>; +41 (0)79 284 52 05).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+mn-lt"/>
              <a:ea typeface="Geneva" charset="0"/>
              <a:cs typeface="Geneva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3567784"/>
            <a:ext cx="2397687" cy="194103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0" y="5540071"/>
            <a:ext cx="2397687" cy="1984976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10" name="Ellipse 9"/>
          <p:cNvSpPr/>
          <p:nvPr/>
        </p:nvSpPr>
        <p:spPr bwMode="auto">
          <a:xfrm>
            <a:off x="208799" y="4108384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5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234132" y="6244527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6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114452" y="1561429"/>
            <a:ext cx="7578950" cy="1931170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Agora é necessário selecionar o veículo que vai fazer a </a:t>
            </a:r>
            <a:r>
              <a:rPr kumimoji="0" lang="pt-BR" sz="1400" b="0" i="0" u="none" strike="noStrike" cap="none" normalizeH="0" baseline="0" dirty="0" err="1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entrega.Se</a:t>
            </a: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o seu veículo já estiver registado, localize-o no menu e clique nele.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Se o seu veículo nunca esteve no site antes, clique na seta “página seguinte” na última página do Menu.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Clique na seta “página seguinte” na última página do Menu. Clique em “Outro” para introduzir o número de matrícula do seu veículo (trator).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80" y="1560775"/>
            <a:ext cx="2400021" cy="1931823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22" name="Ellipse 21"/>
          <p:cNvSpPr/>
          <p:nvPr/>
        </p:nvSpPr>
        <p:spPr bwMode="auto">
          <a:xfrm>
            <a:off x="234132" y="2252125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4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860" y="4108384"/>
            <a:ext cx="3524672" cy="128287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9962331" y="4594806"/>
            <a:ext cx="360040" cy="144016"/>
          </a:xfrm>
          <a:prstGeom prst="rect">
            <a:avLst/>
          </a:prstGeom>
          <a:noFill/>
          <a:ln w="38100" cap="flat" cmpd="sng" algn="ctr">
            <a:solidFill>
              <a:srgbClr val="5BAC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841624" y="764984"/>
            <a:ext cx="7611492" cy="431800"/>
          </a:xfrm>
        </p:spPr>
        <p:txBody>
          <a:bodyPr/>
          <a:lstStyle/>
          <a:p>
            <a:r>
              <a:rPr lang="fr-CH" sz="2800" dirty="0" err="1">
                <a:latin typeface="Arial" pitchFamily="34" charset="0"/>
              </a:rPr>
              <a:t>Procedimento</a:t>
            </a:r>
            <a:r>
              <a:rPr lang="fr-CH" sz="2800" dirty="0">
                <a:latin typeface="Arial" pitchFamily="34" charset="0"/>
              </a:rPr>
              <a:t> de </a:t>
            </a:r>
            <a:r>
              <a:rPr lang="fr-CH" sz="2800" dirty="0" err="1">
                <a:latin typeface="Arial" pitchFamily="34" charset="0"/>
              </a:rPr>
              <a:t>entrega</a:t>
            </a:r>
            <a:r>
              <a:rPr lang="fr-CH" sz="2800" dirty="0">
                <a:latin typeface="Arial" pitchFamily="34" charset="0"/>
              </a:rPr>
              <a:t> </a:t>
            </a:r>
            <a:endParaRPr lang="fr-CH" sz="2800" kern="0" dirty="0"/>
          </a:p>
        </p:txBody>
      </p:sp>
    </p:spTree>
    <p:extLst>
      <p:ext uri="{BB962C8B-B14F-4D97-AF65-F5344CB8AC3E}">
        <p14:creationId xmlns:p14="http://schemas.microsoft.com/office/powerpoint/2010/main" val="342287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71" y="5508823"/>
            <a:ext cx="1440160" cy="1700856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5" name="Flèche droite 4"/>
          <p:cNvSpPr/>
          <p:nvPr/>
        </p:nvSpPr>
        <p:spPr bwMode="auto">
          <a:xfrm>
            <a:off x="2466379" y="6300911"/>
            <a:ext cx="648072" cy="216024"/>
          </a:xfrm>
          <a:prstGeom prst="rightArrow">
            <a:avLst/>
          </a:prstGeom>
          <a:solidFill>
            <a:srgbClr val="FFFFFF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56" y="1548383"/>
            <a:ext cx="2266496" cy="181624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452" y="1546838"/>
            <a:ext cx="2238401" cy="1817794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57" y="3479484"/>
            <a:ext cx="2266496" cy="1910856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451" y="3521363"/>
            <a:ext cx="2238402" cy="186897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5468552" y="1561429"/>
            <a:ext cx="5263899" cy="1803203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Escolha a sua língua e/ou introduza o número do seu crachá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Confirmar</a:t>
            </a:r>
            <a:endParaRPr kumimoji="0" lang="fr-CH" sz="1400" b="0" i="0" u="none" strike="noStrike" cap="none" normalizeH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68552" y="3522286"/>
            <a:ext cx="5263899" cy="1868054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Escolher o número de talões que pretende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Aguardar a emissão do(s) talão(</a:t>
            </a:r>
            <a:r>
              <a:rPr kumimoji="0" lang="pt-BR" sz="1400" b="0" i="0" u="none" strike="noStrike" cap="none" normalizeH="0" baseline="0" dirty="0" err="1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ões</a:t>
            </a: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)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Será emitido um talão logo que o anterior tenha sido recolhido</a:t>
            </a:r>
            <a:endParaRPr kumimoji="0" lang="fr-CH" sz="1400" b="0" i="0" u="none" strike="noStrike" cap="none" normalizeH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468552" y="5508824"/>
            <a:ext cx="5217724" cy="1700856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Assinar pelo menos um dos bilhetes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Pendure-o com os documentos de entrega e coloque-o na caixa de correio junto ao terminal.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latin typeface="+mn-lt"/>
            </a:endParaRPr>
          </a:p>
          <a:p>
            <a:r>
              <a:rPr lang="pt-BR" sz="1400" dirty="0">
                <a:latin typeface="+mn-lt"/>
              </a:rPr>
              <a:t>Pode agora abandonar o sítio, depois de ter seguido corretamente o procedimento.</a:t>
            </a:r>
          </a:p>
          <a:p>
            <a:r>
              <a:rPr lang="pt-BR" sz="1400" dirty="0">
                <a:latin typeface="+mn-lt"/>
              </a:rPr>
              <a:t>Desejamos-lhe uma boa viagem!</a:t>
            </a:r>
            <a:endParaRPr kumimoji="0" lang="fr-CH" sz="1400" b="0" i="0" u="none" strike="noStrike" cap="none" normalizeH="0" dirty="0">
              <a:ln>
                <a:noFill/>
              </a:ln>
              <a:solidFill>
                <a:srgbClr val="131313"/>
              </a:solidFill>
              <a:effectLst/>
              <a:latin typeface="+mn-lt"/>
              <a:ea typeface="Geneva" charset="0"/>
              <a:cs typeface="Geneva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208799" y="2052439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1</a:t>
            </a:r>
          </a:p>
        </p:txBody>
      </p:sp>
      <p:sp>
        <p:nvSpPr>
          <p:cNvPr id="13" name="Ellipse 12"/>
          <p:cNvSpPr/>
          <p:nvPr/>
        </p:nvSpPr>
        <p:spPr bwMode="auto">
          <a:xfrm>
            <a:off x="208799" y="4135855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2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08799" y="6175667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3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785388" y="2925796"/>
            <a:ext cx="897015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978548" y="1944427"/>
            <a:ext cx="504056" cy="18002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36338" y="3015805"/>
            <a:ext cx="666345" cy="18876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28555" y="2617474"/>
            <a:ext cx="841134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841624" y="764984"/>
            <a:ext cx="7611492" cy="431800"/>
          </a:xfrm>
        </p:spPr>
        <p:txBody>
          <a:bodyPr/>
          <a:lstStyle/>
          <a:p>
            <a:r>
              <a:rPr lang="fr-CH" sz="2800" dirty="0" err="1"/>
              <a:t>Procedimento</a:t>
            </a:r>
            <a:r>
              <a:rPr lang="fr-CH" sz="2800" dirty="0"/>
              <a:t> de </a:t>
            </a:r>
            <a:r>
              <a:rPr lang="fr-CH" sz="2800" dirty="0" err="1"/>
              <a:t>saída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382507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0" y="1764407"/>
            <a:ext cx="10153128" cy="4851302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82204" y="540271"/>
            <a:ext cx="7702550" cy="864096"/>
          </a:xfrm>
        </p:spPr>
        <p:txBody>
          <a:bodyPr/>
          <a:lstStyle/>
          <a:p>
            <a:r>
              <a:rPr lang="fr-CH" sz="2800" dirty="0" err="1"/>
              <a:t>Obrigado</a:t>
            </a:r>
            <a:r>
              <a:rPr lang="fr-CH" sz="2800" dirty="0"/>
              <a:t> pela </a:t>
            </a:r>
            <a:r>
              <a:rPr lang="fr-CH" sz="2800" dirty="0" err="1"/>
              <a:t>vossa</a:t>
            </a:r>
            <a:r>
              <a:rPr lang="fr-CH" sz="2800" dirty="0"/>
              <a:t> </a:t>
            </a:r>
            <a:r>
              <a:rPr lang="fr-CH" sz="2800" dirty="0" err="1"/>
              <a:t>atenção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640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0196" y="46826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002060"/>
                </a:solidFill>
              </a:rPr>
              <a:t>Acolhimento</a:t>
            </a:r>
            <a:r>
              <a:rPr lang="pt-BR" sz="2800" b="1" dirty="0">
                <a:solidFill>
                  <a:srgbClr val="002060"/>
                </a:solidFill>
              </a:rPr>
              <a:t> Segurança e Ambiente para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condutores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9" name="Image 8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2E0D8A84-64E2-4E7D-A4CC-D467B99F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5" y="1749694"/>
            <a:ext cx="7761182" cy="532368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 txBox="1">
            <a:spLocks/>
          </p:cNvSpPr>
          <p:nvPr/>
        </p:nvSpPr>
        <p:spPr>
          <a:xfrm>
            <a:off x="666180" y="2016647"/>
            <a:ext cx="9627270" cy="5544616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 objetivos desta apresentação é fornecer-lhe </a:t>
            </a:r>
            <a:r>
              <a:rPr lang="fr-FR" sz="2200" dirty="0">
                <a:solidFill>
                  <a:srgbClr val="002060"/>
                </a:solidFill>
              </a:rPr>
              <a:t>:</a:t>
            </a: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Informações sobre o plano de tráfego e os riscos,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que fazer em caso de acidente ou incêndio</a:t>
            </a: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localização dos espaços de vida</a:t>
            </a:r>
            <a:r>
              <a:rPr kumimoji="0" lang="fr-FR" altLang="fr-FR" sz="17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endParaRPr kumimoji="0" lang="fr-FR" altLang="fr-FR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pt-BR" altLang="fr-FR" sz="1700" dirty="0">
                <a:solidFill>
                  <a:srgbClr val="002060"/>
                </a:solidFill>
              </a:rPr>
              <a:t>As principais regras de segurança aplicáveis no estaleiro</a:t>
            </a: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pt-BR" sz="1700" dirty="0">
                <a:solidFill>
                  <a:srgbClr val="002060"/>
                </a:solidFill>
              </a:rPr>
              <a:t>Como funciona o sistema de pesagem e registo</a:t>
            </a:r>
            <a:r>
              <a:rPr lang="fr-FR" sz="1700" dirty="0">
                <a:solidFill>
                  <a:srgbClr val="002060"/>
                </a:solidFill>
              </a:rPr>
              <a:t>.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Cada empregado é responsável pela sua própria saúde e segurança e pela dos outros.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None/>
              <a:tabLst/>
              <a:defRPr/>
            </a:pPr>
            <a:r>
              <a:rPr kumimoji="0" lang="pt-B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 Dar o exemplo não é uma forma de influenciar, é a única 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None/>
              <a:tabLst/>
              <a:defRPr/>
            </a:pPr>
            <a:r>
              <a:rPr kumimoji="0" lang="pt-B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				 Albert Schweitzer</a:t>
            </a:r>
          </a:p>
          <a:p>
            <a:pPr marL="1714382" lvl="4" indent="0" defTabSz="914400" fontAlgn="auto">
              <a:spcAft>
                <a:spcPts val="0"/>
              </a:spcAft>
              <a:buNone/>
              <a:defRPr/>
            </a:pPr>
            <a:r>
              <a:rPr lang="fr-FR" sz="2400" b="1" dirty="0">
                <a:solidFill>
                  <a:srgbClr val="002060"/>
                </a:solidFill>
              </a:rPr>
              <a:t>				</a:t>
            </a:r>
            <a:endParaRPr kumimoji="0" lang="fr-FR" altLang="fr-F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48B7A5-0C47-7144-ADA6-F1A5ADF53C79}"/>
              </a:ext>
            </a:extLst>
          </p:cNvPr>
          <p:cNvSpPr/>
          <p:nvPr/>
        </p:nvSpPr>
        <p:spPr>
          <a:xfrm>
            <a:off x="810196" y="46826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002060"/>
                </a:solidFill>
              </a:rPr>
              <a:t>Acolhimento</a:t>
            </a:r>
            <a:r>
              <a:rPr lang="pt-BR" sz="2800" b="1" dirty="0">
                <a:solidFill>
                  <a:srgbClr val="002060"/>
                </a:solidFill>
              </a:rPr>
              <a:t> Segurança e Ambiente para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condutores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8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F0600-A67A-BDE6-CDA0-895218D460D6}"/>
              </a:ext>
            </a:extLst>
          </p:cNvPr>
          <p:cNvSpPr/>
          <p:nvPr/>
        </p:nvSpPr>
        <p:spPr>
          <a:xfrm>
            <a:off x="810196" y="46826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002060"/>
                </a:solidFill>
              </a:rPr>
              <a:t>Acolhimento</a:t>
            </a:r>
            <a:r>
              <a:rPr lang="pt-BR" sz="2800" b="1" dirty="0">
                <a:solidFill>
                  <a:srgbClr val="002060"/>
                </a:solidFill>
              </a:rPr>
              <a:t> Segurança e Ambiente para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condutores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18D9B4-18B6-9209-FA65-2F7B80700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90" y="1564382"/>
            <a:ext cx="4480390" cy="55446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623A0D-19F4-C531-7C3A-96D235980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60" y="4788743"/>
            <a:ext cx="2971800" cy="22002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8E595B-61D8-CFE4-9AAE-2F3AC8B777C8}"/>
              </a:ext>
            </a:extLst>
          </p:cNvPr>
          <p:cNvSpPr/>
          <p:nvPr/>
        </p:nvSpPr>
        <p:spPr>
          <a:xfrm>
            <a:off x="5418708" y="1548383"/>
            <a:ext cx="53467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A saúde e a segurança dos nossos trabalhadores são uma prioridade absoluta para Vigier: todos devem regressar a casa tão saudáveis como quando chegaram ao trabalho.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1684CE-F02A-EEFF-EFCE-E3E0690852B9}"/>
              </a:ext>
            </a:extLst>
          </p:cNvPr>
          <p:cNvSpPr txBox="1"/>
          <p:nvPr/>
        </p:nvSpPr>
        <p:spPr>
          <a:xfrm>
            <a:off x="6421077" y="3839140"/>
            <a:ext cx="39789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i="1" dirty="0"/>
              <a:t>Extracto do compromisso do Vigier com a segurança e a saúde</a:t>
            </a:r>
            <a:endParaRPr lang="fr-FR" sz="105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2020EE-CFA2-900B-E5E6-E0C26E2EB627}"/>
              </a:ext>
            </a:extLst>
          </p:cNvPr>
          <p:cNvSpPr txBox="1"/>
          <p:nvPr/>
        </p:nvSpPr>
        <p:spPr>
          <a:xfrm>
            <a:off x="1140472" y="1788807"/>
            <a:ext cx="2808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rgbClr val="002060"/>
                </a:solidFill>
              </a:rPr>
              <a:t>SEGURANÇA NO TRABALHO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53438C-074D-EFE9-66EC-13C777AD772B}"/>
              </a:ext>
            </a:extLst>
          </p:cNvPr>
          <p:cNvSpPr txBox="1"/>
          <p:nvPr/>
        </p:nvSpPr>
        <p:spPr>
          <a:xfrm>
            <a:off x="1374521" y="2118320"/>
            <a:ext cx="25742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rgbClr val="002060"/>
                </a:solidFill>
              </a:rPr>
              <a:t>5 REGRAS DE BASE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0977FC-0719-3260-9579-7EDE4D54D926}"/>
              </a:ext>
            </a:extLst>
          </p:cNvPr>
          <p:cNvSpPr txBox="1"/>
          <p:nvPr/>
        </p:nvSpPr>
        <p:spPr>
          <a:xfrm>
            <a:off x="1530275" y="2699318"/>
            <a:ext cx="352307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>
                <a:solidFill>
                  <a:srgbClr val="002060"/>
                </a:solidFill>
              </a:rPr>
              <a:t>PRIORIZAR</a:t>
            </a:r>
          </a:p>
          <a:p>
            <a:pPr algn="just"/>
            <a:r>
              <a:rPr lang="pt-BR" sz="900" dirty="0">
                <a:solidFill>
                  <a:srgbClr val="131313"/>
                </a:solidFill>
              </a:rPr>
              <a:t>Priorizo a segurança no trabalho em todas as minhas atividades. É por isso que aviso os meus superiores sobre as tarefas que não podem ser executadas em segurança. E tenho o direito de recusar um trabalho que não possa ser efectuado sem comprometer a segurança.  </a:t>
            </a:r>
            <a:endParaRPr lang="fr-CH" sz="900" dirty="0">
              <a:solidFill>
                <a:srgbClr val="131313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03CF209-E595-4771-DB8B-5D0060B09E88}"/>
              </a:ext>
            </a:extLst>
          </p:cNvPr>
          <p:cNvSpPr txBox="1"/>
          <p:nvPr/>
        </p:nvSpPr>
        <p:spPr>
          <a:xfrm>
            <a:off x="1524322" y="3764590"/>
            <a:ext cx="352307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>
                <a:solidFill>
                  <a:srgbClr val="002060"/>
                </a:solidFill>
              </a:rPr>
              <a:t>PLANEAR</a:t>
            </a:r>
          </a:p>
          <a:p>
            <a:pPr algn="just"/>
            <a:r>
              <a:rPr lang="pt-BR" sz="900" dirty="0">
                <a:solidFill>
                  <a:srgbClr val="131313"/>
                </a:solidFill>
              </a:rPr>
              <a:t>Realizo o meu trabalho de forma a não pôr em perigo nem a mim nem aos meus colegas. É por isso que, antes de tomar qualquer ação, penso nos perigos envolvidos. Quando aceito novas tarefas, certifico-me previamente de que tenho os conhecimentos necessários para as realizar. </a:t>
            </a:r>
            <a:endParaRPr lang="fr-CH" sz="900" dirty="0">
              <a:solidFill>
                <a:srgbClr val="131313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0A5B41-82F4-069B-2CC7-8D8ADEE8D64D}"/>
              </a:ext>
            </a:extLst>
          </p:cNvPr>
          <p:cNvSpPr txBox="1"/>
          <p:nvPr/>
        </p:nvSpPr>
        <p:spPr>
          <a:xfrm>
            <a:off x="1524321" y="4790761"/>
            <a:ext cx="3523075" cy="569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>
                <a:solidFill>
                  <a:srgbClr val="002060"/>
                </a:solidFill>
              </a:rPr>
              <a:t>PROTEGER</a:t>
            </a:r>
          </a:p>
          <a:p>
            <a:pPr algn="just"/>
            <a:r>
              <a:rPr lang="pt-BR" sz="1000" dirty="0">
                <a:solidFill>
                  <a:srgbClr val="131313"/>
                </a:solidFill>
              </a:rPr>
              <a:t>Uso sempre o equipamento de segurança pessoal prescrito e observo as instruções de segurança da empresa.</a:t>
            </a:r>
            <a:endParaRPr lang="fr-CH" sz="1000" dirty="0">
              <a:solidFill>
                <a:srgbClr val="131313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1F93A3-2B38-D2E0-2D7F-BCDB9A6C971A}"/>
              </a:ext>
            </a:extLst>
          </p:cNvPr>
          <p:cNvSpPr txBox="1"/>
          <p:nvPr/>
        </p:nvSpPr>
        <p:spPr>
          <a:xfrm>
            <a:off x="1524321" y="5420727"/>
            <a:ext cx="3523075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>
                <a:solidFill>
                  <a:srgbClr val="002060"/>
                </a:solidFill>
              </a:rPr>
              <a:t>AGIR</a:t>
            </a:r>
          </a:p>
          <a:p>
            <a:pPr algn="just"/>
            <a:r>
              <a:rPr lang="pt-BR" sz="1000" dirty="0">
                <a:solidFill>
                  <a:srgbClr val="131313"/>
                </a:solidFill>
              </a:rPr>
              <a:t>Não desvio o olhar quando o meu colega está em perigo. Aponto-lhe o perigo e ajudo-o a fazer o seu trabalho em segurança.</a:t>
            </a:r>
            <a:endParaRPr lang="fr-CH" sz="1000" dirty="0">
              <a:solidFill>
                <a:srgbClr val="131313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1EFCFE3-E1E2-D401-C6DB-817D2970DA49}"/>
              </a:ext>
            </a:extLst>
          </p:cNvPr>
          <p:cNvSpPr txBox="1"/>
          <p:nvPr/>
        </p:nvSpPr>
        <p:spPr>
          <a:xfrm>
            <a:off x="1524321" y="6209467"/>
            <a:ext cx="3523075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>
                <a:solidFill>
                  <a:srgbClr val="002060"/>
                </a:solidFill>
              </a:rPr>
              <a:t>INFORMAR</a:t>
            </a:r>
          </a:p>
          <a:p>
            <a:pPr algn="just"/>
            <a:r>
              <a:rPr lang="pt-BR" sz="1000" dirty="0">
                <a:solidFill>
                  <a:srgbClr val="131313"/>
                </a:solidFill>
              </a:rPr>
              <a:t>Comunico sem demora ao meu superior hierárquico qualquer situação de perigo ou acidente no local de trabalho. Elimino imediatamente qualquer risco ou apresento propostas de melhoria.</a:t>
            </a:r>
            <a:endParaRPr lang="fr-CH" sz="1000" dirty="0">
              <a:solidFill>
                <a:srgbClr val="131313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63D693-854B-758E-67B2-27EE911AAFFB}"/>
              </a:ext>
            </a:extLst>
          </p:cNvPr>
          <p:cNvSpPr/>
          <p:nvPr/>
        </p:nvSpPr>
        <p:spPr bwMode="auto">
          <a:xfrm>
            <a:off x="1140472" y="2699318"/>
            <a:ext cx="461812" cy="95410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EC9531-BEF4-C666-D90C-71AA5D83B798}"/>
              </a:ext>
            </a:extLst>
          </p:cNvPr>
          <p:cNvSpPr/>
          <p:nvPr/>
        </p:nvSpPr>
        <p:spPr bwMode="auto">
          <a:xfrm>
            <a:off x="1138364" y="3764589"/>
            <a:ext cx="463921" cy="96070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CA57A7-3B0E-9323-76B4-DA367EC43657}"/>
              </a:ext>
            </a:extLst>
          </p:cNvPr>
          <p:cNvSpPr/>
          <p:nvPr/>
        </p:nvSpPr>
        <p:spPr bwMode="auto">
          <a:xfrm>
            <a:off x="1140472" y="4790760"/>
            <a:ext cx="461812" cy="5693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9F2749-5EBB-C75A-3C62-30014AA5F263}"/>
              </a:ext>
            </a:extLst>
          </p:cNvPr>
          <p:cNvSpPr/>
          <p:nvPr/>
        </p:nvSpPr>
        <p:spPr bwMode="auto">
          <a:xfrm>
            <a:off x="1138364" y="5415840"/>
            <a:ext cx="463920" cy="72816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97D39D-8F2D-D9DC-DC5F-DD9A07213563}"/>
              </a:ext>
            </a:extLst>
          </p:cNvPr>
          <p:cNvSpPr/>
          <p:nvPr/>
        </p:nvSpPr>
        <p:spPr bwMode="auto">
          <a:xfrm>
            <a:off x="1138364" y="6209467"/>
            <a:ext cx="463920" cy="87716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3018FAE-8666-74C4-8BFD-38527D4C0CC0}"/>
              </a:ext>
            </a:extLst>
          </p:cNvPr>
          <p:cNvSpPr txBox="1"/>
          <p:nvPr/>
        </p:nvSpPr>
        <p:spPr>
          <a:xfrm>
            <a:off x="1138364" y="2693227"/>
            <a:ext cx="38595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126E06-FF92-86F7-50D2-8BFA6741D714}"/>
              </a:ext>
            </a:extLst>
          </p:cNvPr>
          <p:cNvSpPr txBox="1"/>
          <p:nvPr/>
        </p:nvSpPr>
        <p:spPr>
          <a:xfrm>
            <a:off x="1138364" y="3757993"/>
            <a:ext cx="38595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A27E5B5-6353-B813-FD7C-6BD74F073C9B}"/>
              </a:ext>
            </a:extLst>
          </p:cNvPr>
          <p:cNvSpPr txBox="1"/>
          <p:nvPr/>
        </p:nvSpPr>
        <p:spPr>
          <a:xfrm>
            <a:off x="1138364" y="4779276"/>
            <a:ext cx="38595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28FDB64-A3E2-B3A7-7178-659C645628EE}"/>
              </a:ext>
            </a:extLst>
          </p:cNvPr>
          <p:cNvSpPr txBox="1"/>
          <p:nvPr/>
        </p:nvSpPr>
        <p:spPr>
          <a:xfrm>
            <a:off x="1138364" y="5415840"/>
            <a:ext cx="38595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99603A3-9AF9-2D36-E0FF-ED38B41F7778}"/>
              </a:ext>
            </a:extLst>
          </p:cNvPr>
          <p:cNvSpPr txBox="1"/>
          <p:nvPr/>
        </p:nvSpPr>
        <p:spPr>
          <a:xfrm>
            <a:off x="1138364" y="6209467"/>
            <a:ext cx="38595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17B0981-43A8-E0A9-AD55-7A7E6C2213EA}"/>
              </a:ext>
            </a:extLst>
          </p:cNvPr>
          <p:cNvSpPr txBox="1"/>
          <p:nvPr/>
        </p:nvSpPr>
        <p:spPr>
          <a:xfrm rot="21320827">
            <a:off x="7041137" y="5513592"/>
            <a:ext cx="2463248" cy="13080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t-BR" sz="1800" b="1" dirty="0"/>
              <a:t>TENHO O DIREITO DE DIZER </a:t>
            </a:r>
            <a:r>
              <a:rPr lang="pt-BR" sz="1800" b="1" dirty="0">
                <a:solidFill>
                  <a:srgbClr val="FF0000"/>
                </a:solidFill>
              </a:rPr>
              <a:t>STOP</a:t>
            </a:r>
            <a:r>
              <a:rPr lang="pt-BR" sz="1800" b="1" dirty="0"/>
              <a:t> EM CASO DE PERIGO</a:t>
            </a:r>
          </a:p>
          <a:p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414093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78C7DE-A854-4222-376F-D856C3642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32" y="1495425"/>
            <a:ext cx="10456168" cy="5421952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BF6E54-2C8B-7A99-CEA7-11E26FA9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759972"/>
            <a:ext cx="7652286" cy="431800"/>
          </a:xfrm>
        </p:spPr>
        <p:txBody>
          <a:bodyPr/>
          <a:lstStyle/>
          <a:p>
            <a:r>
              <a:rPr lang="pt-BR" sz="3400" dirty="0"/>
              <a:t>Plano de tráfego do local</a:t>
            </a:r>
            <a:endParaRPr lang="fr-CH" sz="3400" dirty="0"/>
          </a:p>
        </p:txBody>
      </p:sp>
      <p:sp>
        <p:nvSpPr>
          <p:cNvPr id="9" name="Heptagone 8">
            <a:extLst>
              <a:ext uri="{FF2B5EF4-FFF2-40B4-BE49-F238E27FC236}">
                <a16:creationId xmlns:a16="http://schemas.microsoft.com/office/drawing/2014/main" id="{CE040231-2F0B-F762-6D12-085142C2086E}"/>
              </a:ext>
            </a:extLst>
          </p:cNvPr>
          <p:cNvSpPr/>
          <p:nvPr/>
        </p:nvSpPr>
        <p:spPr>
          <a:xfrm>
            <a:off x="6099493" y="3623151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DB19E8-B570-1205-6625-6E847E03E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56" y="3159601"/>
            <a:ext cx="175260" cy="1752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368389-97AF-ED16-A4DE-E86EFAF24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0000">
            <a:off x="5132997" y="2703226"/>
            <a:ext cx="194310" cy="194310"/>
          </a:xfrm>
          <a:prstGeom prst="rect">
            <a:avLst/>
          </a:prstGeom>
        </p:spPr>
      </p:pic>
      <p:sp>
        <p:nvSpPr>
          <p:cNvPr id="13" name="Heptagone 12">
            <a:extLst>
              <a:ext uri="{FF2B5EF4-FFF2-40B4-BE49-F238E27FC236}">
                <a16:creationId xmlns:a16="http://schemas.microsoft.com/office/drawing/2014/main" id="{993D4C24-E3C3-915D-28FD-7510D99C4D24}"/>
              </a:ext>
            </a:extLst>
          </p:cNvPr>
          <p:cNvSpPr/>
          <p:nvPr/>
        </p:nvSpPr>
        <p:spPr>
          <a:xfrm>
            <a:off x="8301513" y="3812857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eptagone 13">
            <a:extLst>
              <a:ext uri="{FF2B5EF4-FFF2-40B4-BE49-F238E27FC236}">
                <a16:creationId xmlns:a16="http://schemas.microsoft.com/office/drawing/2014/main" id="{38049F1B-8426-0DEA-76B6-0F6EE6A84138}"/>
              </a:ext>
            </a:extLst>
          </p:cNvPr>
          <p:cNvSpPr/>
          <p:nvPr/>
        </p:nvSpPr>
        <p:spPr>
          <a:xfrm>
            <a:off x="2975292" y="3159601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eptagone 14">
            <a:extLst>
              <a:ext uri="{FF2B5EF4-FFF2-40B4-BE49-F238E27FC236}">
                <a16:creationId xmlns:a16="http://schemas.microsoft.com/office/drawing/2014/main" id="{F2B2E2A5-586F-0F86-3C04-E54A48E21C2D}"/>
              </a:ext>
            </a:extLst>
          </p:cNvPr>
          <p:cNvSpPr/>
          <p:nvPr/>
        </p:nvSpPr>
        <p:spPr>
          <a:xfrm>
            <a:off x="6826915" y="5496089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eptagone 15">
            <a:extLst>
              <a:ext uri="{FF2B5EF4-FFF2-40B4-BE49-F238E27FC236}">
                <a16:creationId xmlns:a16="http://schemas.microsoft.com/office/drawing/2014/main" id="{7602A3C5-9031-3981-5A91-310D306859E3}"/>
              </a:ext>
            </a:extLst>
          </p:cNvPr>
          <p:cNvSpPr/>
          <p:nvPr/>
        </p:nvSpPr>
        <p:spPr>
          <a:xfrm>
            <a:off x="6612156" y="4406742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fr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231EC5-DE3B-666B-75FC-042380918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96" y="4640422"/>
            <a:ext cx="269240" cy="2692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0C4915-B7A3-144A-E1BB-6F4FBB008D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51" y="4338003"/>
            <a:ext cx="194310" cy="194310"/>
          </a:xfrm>
          <a:prstGeom prst="rect">
            <a:avLst/>
          </a:prstGeom>
        </p:spPr>
      </p:pic>
      <p:cxnSp>
        <p:nvCxnSpPr>
          <p:cNvPr id="23" name="AutoShape 34">
            <a:extLst>
              <a:ext uri="{FF2B5EF4-FFF2-40B4-BE49-F238E27FC236}">
                <a16:creationId xmlns:a16="http://schemas.microsoft.com/office/drawing/2014/main" id="{109A1F64-EB09-FA2D-1B2D-568E4A653BC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64870" y="3030378"/>
            <a:ext cx="340753" cy="59277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E45F1EF0-2DBA-6CD8-BC52-778B109B8A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747">
            <a:off x="4772277" y="3225958"/>
            <a:ext cx="194310" cy="194310"/>
          </a:xfrm>
          <a:prstGeom prst="rect">
            <a:avLst/>
          </a:prstGeom>
        </p:spPr>
      </p:pic>
      <p:cxnSp>
        <p:nvCxnSpPr>
          <p:cNvPr id="25" name="AutoShape 36">
            <a:extLst>
              <a:ext uri="{FF2B5EF4-FFF2-40B4-BE49-F238E27FC236}">
                <a16:creationId xmlns:a16="http://schemas.microsoft.com/office/drawing/2014/main" id="{5E5E4982-2DF5-4335-CCC6-DFCD88E46F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00576" y="2917198"/>
            <a:ext cx="167640" cy="647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>
            <a:extLst>
              <a:ext uri="{FF2B5EF4-FFF2-40B4-BE49-F238E27FC236}">
                <a16:creationId xmlns:a16="http://schemas.microsoft.com/office/drawing/2014/main" id="{F17CA9B6-71F8-E349-6DE7-4271076DE71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83405" y="2244632"/>
            <a:ext cx="653913" cy="238951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5">
            <a:extLst>
              <a:ext uri="{FF2B5EF4-FFF2-40B4-BE49-F238E27FC236}">
                <a16:creationId xmlns:a16="http://schemas.microsoft.com/office/drawing/2014/main" id="{14558EE5-7F1F-C9FA-A78B-760231F0E1F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866765" y="3195637"/>
            <a:ext cx="845185" cy="41719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4">
            <a:extLst>
              <a:ext uri="{FF2B5EF4-FFF2-40B4-BE49-F238E27FC236}">
                <a16:creationId xmlns:a16="http://schemas.microsoft.com/office/drawing/2014/main" id="{9F07B084-6662-F9BE-D7D4-9CB2D9FC17F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27907" y="3619023"/>
            <a:ext cx="1077913" cy="42751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2">
            <a:extLst>
              <a:ext uri="{FF2B5EF4-FFF2-40B4-BE49-F238E27FC236}">
                <a16:creationId xmlns:a16="http://schemas.microsoft.com/office/drawing/2014/main" id="{9E806FE7-A6C2-26B2-0B8C-297DA0DBA76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77332" y="4091147"/>
            <a:ext cx="1038225" cy="20002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37">
            <a:extLst>
              <a:ext uri="{FF2B5EF4-FFF2-40B4-BE49-F238E27FC236}">
                <a16:creationId xmlns:a16="http://schemas.microsoft.com/office/drawing/2014/main" id="{6A62BD52-78A5-C705-AAC1-3EB55B19A2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27426" y="3020116"/>
            <a:ext cx="394335" cy="18986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34">
            <a:extLst>
              <a:ext uri="{FF2B5EF4-FFF2-40B4-BE49-F238E27FC236}">
                <a16:creationId xmlns:a16="http://schemas.microsoft.com/office/drawing/2014/main" id="{1FD64786-37AA-810F-6B67-F209CE02C63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92674" y="3679649"/>
            <a:ext cx="346795" cy="69758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17">
            <a:extLst>
              <a:ext uri="{FF2B5EF4-FFF2-40B4-BE49-F238E27FC236}">
                <a16:creationId xmlns:a16="http://schemas.microsoft.com/office/drawing/2014/main" id="{B2BAAE3C-9211-AAA6-BB91-CE8E5813577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06246" y="3910363"/>
            <a:ext cx="1026160" cy="480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16">
            <a:extLst>
              <a:ext uri="{FF2B5EF4-FFF2-40B4-BE49-F238E27FC236}">
                <a16:creationId xmlns:a16="http://schemas.microsoft.com/office/drawing/2014/main" id="{3E4E9EF4-A705-F4C6-2979-D7D022187E3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659950" y="3323113"/>
            <a:ext cx="538854" cy="58145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15">
            <a:extLst>
              <a:ext uri="{FF2B5EF4-FFF2-40B4-BE49-F238E27FC236}">
                <a16:creationId xmlns:a16="http://schemas.microsoft.com/office/drawing/2014/main" id="{136B2704-7F79-3A1C-BDA7-9CD8D309BF5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61796" y="2929629"/>
            <a:ext cx="569718" cy="38637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14">
            <a:extLst>
              <a:ext uri="{FF2B5EF4-FFF2-40B4-BE49-F238E27FC236}">
                <a16:creationId xmlns:a16="http://schemas.microsoft.com/office/drawing/2014/main" id="{7D02E830-5EDC-66CA-1226-76B1B2AF75E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15806" y="2697774"/>
            <a:ext cx="711200" cy="226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13">
            <a:extLst>
              <a:ext uri="{FF2B5EF4-FFF2-40B4-BE49-F238E27FC236}">
                <a16:creationId xmlns:a16="http://schemas.microsoft.com/office/drawing/2014/main" id="{4C2B5953-B93B-D40D-D317-70B0BFF2B12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0492" y="2161195"/>
            <a:ext cx="62865" cy="4838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12">
            <a:extLst>
              <a:ext uri="{FF2B5EF4-FFF2-40B4-BE49-F238E27FC236}">
                <a16:creationId xmlns:a16="http://schemas.microsoft.com/office/drawing/2014/main" id="{8D7B9AC6-532D-2A0B-2C61-450B96A0C7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63357" y="1835440"/>
            <a:ext cx="58420" cy="32575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11">
            <a:extLst>
              <a:ext uri="{FF2B5EF4-FFF2-40B4-BE49-F238E27FC236}">
                <a16:creationId xmlns:a16="http://schemas.microsoft.com/office/drawing/2014/main" id="{F6F58CCA-D866-F4F8-7B75-FB2473624C8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41866" y="1795467"/>
            <a:ext cx="129540" cy="3997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10">
            <a:extLst>
              <a:ext uri="{FF2B5EF4-FFF2-40B4-BE49-F238E27FC236}">
                <a16:creationId xmlns:a16="http://schemas.microsoft.com/office/drawing/2014/main" id="{E9FEF116-EB2B-BF69-2AAC-D1D106F5A8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1495" y="1814659"/>
            <a:ext cx="804055" cy="128866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8">
            <a:extLst>
              <a:ext uri="{FF2B5EF4-FFF2-40B4-BE49-F238E27FC236}">
                <a16:creationId xmlns:a16="http://schemas.microsoft.com/office/drawing/2014/main" id="{F6C9ED56-FE20-4EC0-8819-1D10740061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09651" y="1952256"/>
            <a:ext cx="696595" cy="23477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7">
            <a:extLst>
              <a:ext uri="{FF2B5EF4-FFF2-40B4-BE49-F238E27FC236}">
                <a16:creationId xmlns:a16="http://schemas.microsoft.com/office/drawing/2014/main" id="{4E5D1B06-9A03-EAD3-9183-924224AED7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172" y="2187031"/>
            <a:ext cx="1724404" cy="68314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40">
            <a:extLst>
              <a:ext uri="{FF2B5EF4-FFF2-40B4-BE49-F238E27FC236}">
                <a16:creationId xmlns:a16="http://schemas.microsoft.com/office/drawing/2014/main" id="{12206C92-59E7-AF51-8B04-84401928FD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48366" y="3217068"/>
            <a:ext cx="714375" cy="35242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41">
            <a:extLst>
              <a:ext uri="{FF2B5EF4-FFF2-40B4-BE49-F238E27FC236}">
                <a16:creationId xmlns:a16="http://schemas.microsoft.com/office/drawing/2014/main" id="{338FA362-6C5A-9847-23AE-144B167473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22148" y="3586002"/>
            <a:ext cx="725805" cy="34925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42">
            <a:extLst>
              <a:ext uri="{FF2B5EF4-FFF2-40B4-BE49-F238E27FC236}">
                <a16:creationId xmlns:a16="http://schemas.microsoft.com/office/drawing/2014/main" id="{C570D826-85AC-7B9D-E85C-612A03DFC2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59269" y="3928271"/>
            <a:ext cx="952310" cy="35480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AutoShape 43">
            <a:extLst>
              <a:ext uri="{FF2B5EF4-FFF2-40B4-BE49-F238E27FC236}">
                <a16:creationId xmlns:a16="http://schemas.microsoft.com/office/drawing/2014/main" id="{21659451-D1D9-70C3-3750-4144445334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0292" y="4288473"/>
            <a:ext cx="563245" cy="14668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AutoShape 24">
            <a:extLst>
              <a:ext uri="{FF2B5EF4-FFF2-40B4-BE49-F238E27FC236}">
                <a16:creationId xmlns:a16="http://schemas.microsoft.com/office/drawing/2014/main" id="{5288B82C-9C2D-D5E2-BBF3-8BD0FEA9C1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02062" y="4592322"/>
            <a:ext cx="1309517" cy="711518"/>
          </a:xfrm>
          <a:prstGeom prst="straightConnector1">
            <a:avLst/>
          </a:prstGeom>
          <a:noFill/>
          <a:ln w="28575" cap="flat">
            <a:solidFill>
              <a:srgbClr val="C0000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Zone de texte 2">
            <a:extLst>
              <a:ext uri="{FF2B5EF4-FFF2-40B4-BE49-F238E27FC236}">
                <a16:creationId xmlns:a16="http://schemas.microsoft.com/office/drawing/2014/main" id="{31366F0B-2FFD-2D4F-6ED5-F82E6D3AB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70" y="6887270"/>
            <a:ext cx="5558671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Acesso para descarregar o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marcha-atrás</a:t>
            </a: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AutoShape 24">
            <a:extLst>
              <a:ext uri="{FF2B5EF4-FFF2-40B4-BE49-F238E27FC236}">
                <a16:creationId xmlns:a16="http://schemas.microsoft.com/office/drawing/2014/main" id="{73F40862-C45F-6FB1-0707-C53EBE4F6C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5236" y="7011095"/>
            <a:ext cx="488364" cy="15053"/>
          </a:xfrm>
          <a:prstGeom prst="straightConnector1">
            <a:avLst/>
          </a:prstGeom>
          <a:noFill/>
          <a:ln w="28575" cap="flat">
            <a:solidFill>
              <a:srgbClr val="C0000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17">
            <a:extLst>
              <a:ext uri="{FF2B5EF4-FFF2-40B4-BE49-F238E27FC236}">
                <a16:creationId xmlns:a16="http://schemas.microsoft.com/office/drawing/2014/main" id="{3A6AE9BA-EFDC-7489-3E74-99F8BA0AE80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356352" y="4460682"/>
            <a:ext cx="1026160" cy="480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7">
            <a:extLst>
              <a:ext uri="{FF2B5EF4-FFF2-40B4-BE49-F238E27FC236}">
                <a16:creationId xmlns:a16="http://schemas.microsoft.com/office/drawing/2014/main" id="{405C5573-32CE-DAA2-165E-FD0B090F6C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9237" y="4608722"/>
            <a:ext cx="1005614" cy="45984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7">
            <a:extLst>
              <a:ext uri="{FF2B5EF4-FFF2-40B4-BE49-F238E27FC236}">
                <a16:creationId xmlns:a16="http://schemas.microsoft.com/office/drawing/2014/main" id="{C204549C-3F80-5F4E-B6A1-90D41EB87D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7686" y="5073919"/>
            <a:ext cx="1137414" cy="75778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7">
            <a:extLst>
              <a:ext uri="{FF2B5EF4-FFF2-40B4-BE49-F238E27FC236}">
                <a16:creationId xmlns:a16="http://schemas.microsoft.com/office/drawing/2014/main" id="{C80BE978-AD99-DB77-1C7E-D24527FD34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22423" y="5836336"/>
            <a:ext cx="1192827" cy="749006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id="{9918BD3C-3B8A-1AD7-3BE3-FFF0A1C71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95" y="6288317"/>
            <a:ext cx="194310" cy="194310"/>
          </a:xfrm>
          <a:prstGeom prst="rect">
            <a:avLst/>
          </a:prstGeom>
        </p:spPr>
      </p:pic>
      <p:cxnSp>
        <p:nvCxnSpPr>
          <p:cNvPr id="53" name="AutoShape 24">
            <a:extLst>
              <a:ext uri="{FF2B5EF4-FFF2-40B4-BE49-F238E27FC236}">
                <a16:creationId xmlns:a16="http://schemas.microsoft.com/office/drawing/2014/main" id="{F4B287E6-2045-E516-E006-3C16EEE464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63557" y="6463954"/>
            <a:ext cx="456518" cy="14649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24">
            <a:extLst>
              <a:ext uri="{FF2B5EF4-FFF2-40B4-BE49-F238E27FC236}">
                <a16:creationId xmlns:a16="http://schemas.microsoft.com/office/drawing/2014/main" id="{A53CB24E-6582-EF46-9C8D-92C1F6CDE15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906150" y="6157025"/>
            <a:ext cx="263992" cy="24439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AutoShape 24">
            <a:extLst>
              <a:ext uri="{FF2B5EF4-FFF2-40B4-BE49-F238E27FC236}">
                <a16:creationId xmlns:a16="http://schemas.microsoft.com/office/drawing/2014/main" id="{677DB0FA-208B-844F-E775-FDA5C0881CF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266863" y="6094489"/>
            <a:ext cx="610469" cy="5039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17">
            <a:extLst>
              <a:ext uri="{FF2B5EF4-FFF2-40B4-BE49-F238E27FC236}">
                <a16:creationId xmlns:a16="http://schemas.microsoft.com/office/drawing/2014/main" id="{200F5D6E-6110-AA58-380A-2C40C6AFBC4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94425" y="5543023"/>
            <a:ext cx="1072438" cy="52281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AutoShape 17">
            <a:extLst>
              <a:ext uri="{FF2B5EF4-FFF2-40B4-BE49-F238E27FC236}">
                <a16:creationId xmlns:a16="http://schemas.microsoft.com/office/drawing/2014/main" id="{5F9A8754-CC38-1D19-80E8-29C7ACA86F4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24593" y="4966707"/>
            <a:ext cx="788292" cy="57027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E15D228E-CE4A-E0BA-8BB5-617B2A7F4459}"/>
              </a:ext>
            </a:extLst>
          </p:cNvPr>
          <p:cNvCxnSpPr/>
          <p:nvPr/>
        </p:nvCxnSpPr>
        <p:spPr>
          <a:xfrm>
            <a:off x="4277218" y="4340216"/>
            <a:ext cx="112395" cy="78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AutoShape 34">
            <a:extLst>
              <a:ext uri="{FF2B5EF4-FFF2-40B4-BE49-F238E27FC236}">
                <a16:creationId xmlns:a16="http://schemas.microsoft.com/office/drawing/2014/main" id="{2BA28146-15B6-25E5-42D0-55E9D254E3C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17624" y="4488873"/>
            <a:ext cx="392531" cy="85998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AutoShape 34">
            <a:extLst>
              <a:ext uri="{FF2B5EF4-FFF2-40B4-BE49-F238E27FC236}">
                <a16:creationId xmlns:a16="http://schemas.microsoft.com/office/drawing/2014/main" id="{8A6D9F0F-18A5-5832-AD75-0E8383EB87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05587" y="5765082"/>
            <a:ext cx="1455509" cy="70920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A331C423-28DB-2311-2BAE-F82BE2F95CB2}"/>
              </a:ext>
            </a:extLst>
          </p:cNvPr>
          <p:cNvSpPr/>
          <p:nvPr/>
        </p:nvSpPr>
        <p:spPr bwMode="auto">
          <a:xfrm>
            <a:off x="8111579" y="5443065"/>
            <a:ext cx="495300" cy="323850"/>
          </a:xfrm>
          <a:custGeom>
            <a:avLst/>
            <a:gdLst>
              <a:gd name="connsiteX0" fmla="*/ 0 w 495300"/>
              <a:gd name="connsiteY0" fmla="*/ 0 h 323850"/>
              <a:gd name="connsiteX1" fmla="*/ 180975 w 495300"/>
              <a:gd name="connsiteY1" fmla="*/ 209550 h 323850"/>
              <a:gd name="connsiteX2" fmla="*/ 495300 w 495300"/>
              <a:gd name="connsiteY2" fmla="*/ 323850 h 323850"/>
              <a:gd name="connsiteX3" fmla="*/ 495300 w 4953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23850">
                <a:moveTo>
                  <a:pt x="0" y="0"/>
                </a:moveTo>
                <a:cubicBezTo>
                  <a:pt x="49212" y="77787"/>
                  <a:pt x="98425" y="155575"/>
                  <a:pt x="180975" y="209550"/>
                </a:cubicBezTo>
                <a:cubicBezTo>
                  <a:pt x="263525" y="263525"/>
                  <a:pt x="495300" y="323850"/>
                  <a:pt x="495300" y="323850"/>
                </a:cubicBezTo>
                <a:lnTo>
                  <a:pt x="495300" y="323850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81" name="AutoShape 7">
            <a:extLst>
              <a:ext uri="{FF2B5EF4-FFF2-40B4-BE49-F238E27FC236}">
                <a16:creationId xmlns:a16="http://schemas.microsoft.com/office/drawing/2014/main" id="{AC77E32A-352C-3A37-A571-4AA351C191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88905" y="6517450"/>
            <a:ext cx="449548" cy="13578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AutoShape 7">
            <a:extLst>
              <a:ext uri="{FF2B5EF4-FFF2-40B4-BE49-F238E27FC236}">
                <a16:creationId xmlns:a16="http://schemas.microsoft.com/office/drawing/2014/main" id="{B79A0EF0-AE82-2AA4-7CFD-0081AEBF4B2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154481" y="6376359"/>
            <a:ext cx="421676" cy="110561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AutoShape 34">
            <a:extLst>
              <a:ext uri="{FF2B5EF4-FFF2-40B4-BE49-F238E27FC236}">
                <a16:creationId xmlns:a16="http://schemas.microsoft.com/office/drawing/2014/main" id="{5F2AA83F-FEBB-D2D9-0DFF-E2E7BC768D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741428" y="6427045"/>
            <a:ext cx="322744" cy="72686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AutoShape 34">
            <a:extLst>
              <a:ext uri="{FF2B5EF4-FFF2-40B4-BE49-F238E27FC236}">
                <a16:creationId xmlns:a16="http://schemas.microsoft.com/office/drawing/2014/main" id="{6FA461AF-DED0-E0F3-E1A0-02B0D7E386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889330" y="6479103"/>
            <a:ext cx="273774" cy="69391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AutoShape 17">
            <a:extLst>
              <a:ext uri="{FF2B5EF4-FFF2-40B4-BE49-F238E27FC236}">
                <a16:creationId xmlns:a16="http://schemas.microsoft.com/office/drawing/2014/main" id="{9BFADAD0-2DFE-2EC4-185F-1C8E31263ED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220075" y="6427045"/>
            <a:ext cx="1493864" cy="68043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AutoShape 34">
            <a:extLst>
              <a:ext uri="{FF2B5EF4-FFF2-40B4-BE49-F238E27FC236}">
                <a16:creationId xmlns:a16="http://schemas.microsoft.com/office/drawing/2014/main" id="{F8195785-0DDB-C8DC-0A21-9AD493A740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92586" y="6510813"/>
            <a:ext cx="1521353" cy="6834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8" name="Image 97" descr="Une image contenant texte, graphiques vectoriels, clipart&#10;&#10;Description générée automatiquement">
            <a:extLst>
              <a:ext uri="{FF2B5EF4-FFF2-40B4-BE49-F238E27FC236}">
                <a16:creationId xmlns:a16="http://schemas.microsoft.com/office/drawing/2014/main" id="{9F2595B8-ACC4-4DA3-4D3A-527EF0546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56" y="6104143"/>
            <a:ext cx="431344" cy="213392"/>
          </a:xfrm>
          <a:prstGeom prst="rect">
            <a:avLst/>
          </a:prstGeom>
        </p:spPr>
      </p:pic>
      <p:cxnSp>
        <p:nvCxnSpPr>
          <p:cNvPr id="104" name="AutoShape 24">
            <a:extLst>
              <a:ext uri="{FF2B5EF4-FFF2-40B4-BE49-F238E27FC236}">
                <a16:creationId xmlns:a16="http://schemas.microsoft.com/office/drawing/2014/main" id="{47C74924-CD64-F09F-AA02-7CA4BC461DC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43775" y="5886404"/>
            <a:ext cx="540880" cy="25848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6" name="Image 105">
            <a:extLst>
              <a:ext uri="{FF2B5EF4-FFF2-40B4-BE49-F238E27FC236}">
                <a16:creationId xmlns:a16="http://schemas.microsoft.com/office/drawing/2014/main" id="{017204E8-0951-995A-1A36-15385B448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6" y="2761740"/>
            <a:ext cx="269240" cy="2692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6A5E76-E504-CE81-0205-58FDD8FE3A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3677533" y="4076669"/>
            <a:ext cx="194310" cy="194310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83540E21-32AA-7287-3253-E26B547C4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9804">
            <a:off x="1352160" y="2181164"/>
            <a:ext cx="194310" cy="19431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7F0DD35C-B74D-EE41-5DE8-6AD9E9EF22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3890075" y="2362159"/>
            <a:ext cx="194310" cy="194310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CC3BBFB4-E62F-EABD-30A4-0720F194D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5961870" y="5179391"/>
            <a:ext cx="194310" cy="194310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0A5C5D03-3EA2-9B7D-0406-E5C496641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5492972" y="5139624"/>
            <a:ext cx="194310" cy="194310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4879C036-9EC9-79D8-5A85-E30458CFAD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6666155" y="5943168"/>
            <a:ext cx="194310" cy="194310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8C357FD9-2025-5CB0-5212-B7A0ABC1C2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6014446" y="3356850"/>
            <a:ext cx="194310" cy="194310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CB7D5C23-30DA-1D4C-92AE-18C0767E1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6666823" y="3531743"/>
            <a:ext cx="194310" cy="194310"/>
          </a:xfrm>
          <a:prstGeom prst="rect">
            <a:avLst/>
          </a:prstGeom>
        </p:spPr>
      </p:pic>
      <p:cxnSp>
        <p:nvCxnSpPr>
          <p:cNvPr id="116" name="AutoShape 14">
            <a:extLst>
              <a:ext uri="{FF2B5EF4-FFF2-40B4-BE49-F238E27FC236}">
                <a16:creationId xmlns:a16="http://schemas.microsoft.com/office/drawing/2014/main" id="{E1AF5B0A-B1B6-3637-21D8-B4271C4130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9681" y="2754663"/>
            <a:ext cx="1070483" cy="404938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ysDot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5CC19E74-870E-9533-3187-BABE95F369DF}"/>
              </a:ext>
            </a:extLst>
          </p:cNvPr>
          <p:cNvSpPr txBox="1"/>
          <p:nvPr/>
        </p:nvSpPr>
        <p:spPr>
          <a:xfrm rot="20336139">
            <a:off x="277956" y="3026545"/>
            <a:ext cx="939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Parking</a:t>
            </a:r>
          </a:p>
          <a:p>
            <a:r>
              <a:rPr lang="fr-CH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révisions</a:t>
            </a:r>
          </a:p>
        </p:txBody>
      </p:sp>
      <p:cxnSp>
        <p:nvCxnSpPr>
          <p:cNvPr id="119" name="AutoShape 24">
            <a:extLst>
              <a:ext uri="{FF2B5EF4-FFF2-40B4-BE49-F238E27FC236}">
                <a16:creationId xmlns:a16="http://schemas.microsoft.com/office/drawing/2014/main" id="{23B10294-58C8-1031-8611-E96A94E91EC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716720" y="7221928"/>
            <a:ext cx="266700" cy="95541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" name="AutoShape 24">
            <a:extLst>
              <a:ext uri="{FF2B5EF4-FFF2-40B4-BE49-F238E27FC236}">
                <a16:creationId xmlns:a16="http://schemas.microsoft.com/office/drawing/2014/main" id="{5196C663-971A-9757-6FBE-E80CFBF848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95674" y="7143977"/>
            <a:ext cx="257887" cy="10061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8" name="Picture 4" descr="Panneau de signalisation Interdiction de Tourner à droite PNG transparents  - StickPNG">
            <a:extLst>
              <a:ext uri="{FF2B5EF4-FFF2-40B4-BE49-F238E27FC236}">
                <a16:creationId xmlns:a16="http://schemas.microsoft.com/office/drawing/2014/main" id="{7D90A0D4-A4DF-CC0D-A155-352BFD16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58" y="4327171"/>
            <a:ext cx="19497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nneau stop en France — Wikipédia">
            <a:extLst>
              <a:ext uri="{FF2B5EF4-FFF2-40B4-BE49-F238E27FC236}">
                <a16:creationId xmlns:a16="http://schemas.microsoft.com/office/drawing/2014/main" id="{5B5561C6-7BF1-C331-0FC0-D7E4E297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89" y="4140772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nneau d'interdiction aux véhicules affectés au transport de marchandises  en France — Wikipédia">
            <a:extLst>
              <a:ext uri="{FF2B5EF4-FFF2-40B4-BE49-F238E27FC236}">
                <a16:creationId xmlns:a16="http://schemas.microsoft.com/office/drawing/2014/main" id="{7FCC84D1-D9DF-CC3A-C025-AE3CC79A2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41" y="2436142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anneau d'interdiction aux véhicules affectés au transport de marchandises  en France — Wikipédia">
            <a:extLst>
              <a:ext uri="{FF2B5EF4-FFF2-40B4-BE49-F238E27FC236}">
                <a16:creationId xmlns:a16="http://schemas.microsoft.com/office/drawing/2014/main" id="{B1BED491-0978-F453-E784-2C95DF29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93" y="4229690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AutoShape 17">
            <a:extLst>
              <a:ext uri="{FF2B5EF4-FFF2-40B4-BE49-F238E27FC236}">
                <a16:creationId xmlns:a16="http://schemas.microsoft.com/office/drawing/2014/main" id="{F201E3DD-1EA4-F82C-4C15-5C9AF1C9EA8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599316" y="5648242"/>
            <a:ext cx="1493864" cy="68043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6A1BA3C5-DE18-90D7-313D-BC854569C5FE}"/>
              </a:ext>
            </a:extLst>
          </p:cNvPr>
          <p:cNvSpPr/>
          <p:nvPr/>
        </p:nvSpPr>
        <p:spPr bwMode="auto">
          <a:xfrm>
            <a:off x="8236396" y="5292481"/>
            <a:ext cx="495300" cy="323850"/>
          </a:xfrm>
          <a:custGeom>
            <a:avLst/>
            <a:gdLst>
              <a:gd name="connsiteX0" fmla="*/ 0 w 495300"/>
              <a:gd name="connsiteY0" fmla="*/ 0 h 323850"/>
              <a:gd name="connsiteX1" fmla="*/ 180975 w 495300"/>
              <a:gd name="connsiteY1" fmla="*/ 209550 h 323850"/>
              <a:gd name="connsiteX2" fmla="*/ 495300 w 495300"/>
              <a:gd name="connsiteY2" fmla="*/ 323850 h 323850"/>
              <a:gd name="connsiteX3" fmla="*/ 495300 w 4953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23850">
                <a:moveTo>
                  <a:pt x="0" y="0"/>
                </a:moveTo>
                <a:cubicBezTo>
                  <a:pt x="49212" y="77787"/>
                  <a:pt x="98425" y="155575"/>
                  <a:pt x="180975" y="209550"/>
                </a:cubicBezTo>
                <a:cubicBezTo>
                  <a:pt x="263525" y="263525"/>
                  <a:pt x="495300" y="323850"/>
                  <a:pt x="495300" y="323850"/>
                </a:cubicBezTo>
                <a:lnTo>
                  <a:pt x="495300" y="323850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29" name="AutoShape 34">
            <a:extLst>
              <a:ext uri="{FF2B5EF4-FFF2-40B4-BE49-F238E27FC236}">
                <a16:creationId xmlns:a16="http://schemas.microsoft.com/office/drawing/2014/main" id="{D8B32D98-15C4-49EF-F796-92A331BF4E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39232" y="4518926"/>
            <a:ext cx="348964" cy="78071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triangle" w="med" len="med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Panneau de cédez le passage à la circulation venant en sens inverse en  France — Wikipédia">
            <a:extLst>
              <a:ext uri="{FF2B5EF4-FFF2-40B4-BE49-F238E27FC236}">
                <a16:creationId xmlns:a16="http://schemas.microsoft.com/office/drawing/2014/main" id="{1EFAAD4D-AA1D-F6F9-7FEC-3BE5CF4D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0996">
            <a:off x="9065538" y="5875958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anneau de cédez le passage à la circulation venant en sens inverse en  France — Wikipédia">
            <a:extLst>
              <a:ext uri="{FF2B5EF4-FFF2-40B4-BE49-F238E27FC236}">
                <a16:creationId xmlns:a16="http://schemas.microsoft.com/office/drawing/2014/main" id="{8536FE41-0A6B-94D0-2AAF-DC9D7203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882">
            <a:off x="8184953" y="4917185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AutoShape 6">
            <a:extLst>
              <a:ext uri="{FF2B5EF4-FFF2-40B4-BE49-F238E27FC236}">
                <a16:creationId xmlns:a16="http://schemas.microsoft.com/office/drawing/2014/main" id="{9BEFB6C7-B566-8C34-C34D-34581660227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482604" y="2577827"/>
            <a:ext cx="594360" cy="26670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AutoShape 6">
            <a:extLst>
              <a:ext uri="{FF2B5EF4-FFF2-40B4-BE49-F238E27FC236}">
                <a16:creationId xmlns:a16="http://schemas.microsoft.com/office/drawing/2014/main" id="{59A5FFC9-4ABD-6A8E-1B1C-06EBE672C81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237039" y="2922344"/>
            <a:ext cx="594360" cy="26670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6">
            <a:extLst>
              <a:ext uri="{FF2B5EF4-FFF2-40B4-BE49-F238E27FC236}">
                <a16:creationId xmlns:a16="http://schemas.microsoft.com/office/drawing/2014/main" id="{FE5CAB2D-F5BD-2479-DB6B-D2CBA576B14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89120" y="1959067"/>
            <a:ext cx="743014" cy="274218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AutoShape 6">
            <a:extLst>
              <a:ext uri="{FF2B5EF4-FFF2-40B4-BE49-F238E27FC236}">
                <a16:creationId xmlns:a16="http://schemas.microsoft.com/office/drawing/2014/main" id="{C355D03E-F9C6-3D2E-C76D-B67CAD32C5F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39734" y="1675350"/>
            <a:ext cx="1408168" cy="27990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0" name="Picture 6" descr="Panneau d'interdiction de tourner à droite ou à gauche en France — Wikipédia">
            <a:extLst>
              <a:ext uri="{FF2B5EF4-FFF2-40B4-BE49-F238E27FC236}">
                <a16:creationId xmlns:a16="http://schemas.microsoft.com/office/drawing/2014/main" id="{0D8F5023-83FB-82F5-2018-1E7E6041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6872" y="1613295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AutoShape 6">
            <a:extLst>
              <a:ext uri="{FF2B5EF4-FFF2-40B4-BE49-F238E27FC236}">
                <a16:creationId xmlns:a16="http://schemas.microsoft.com/office/drawing/2014/main" id="{A1E5D941-DA85-9D05-9318-772A16E8DC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86332" y="3869921"/>
            <a:ext cx="246037" cy="484538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8" name="Image 107">
            <a:extLst>
              <a:ext uri="{FF2B5EF4-FFF2-40B4-BE49-F238E27FC236}">
                <a16:creationId xmlns:a16="http://schemas.microsoft.com/office/drawing/2014/main" id="{0DABED3E-8BA6-6FD4-5A8E-1BD365DF1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747">
            <a:off x="4399185" y="3903910"/>
            <a:ext cx="194310" cy="194310"/>
          </a:xfrm>
          <a:prstGeom prst="rect">
            <a:avLst/>
          </a:prstGeom>
        </p:spPr>
      </p:pic>
      <p:cxnSp>
        <p:nvCxnSpPr>
          <p:cNvPr id="75" name="AutoShape 6">
            <a:extLst>
              <a:ext uri="{FF2B5EF4-FFF2-40B4-BE49-F238E27FC236}">
                <a16:creationId xmlns:a16="http://schemas.microsoft.com/office/drawing/2014/main" id="{2F309CEC-9B06-5543-9A47-27DB8C483A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40247" y="3001551"/>
            <a:ext cx="340502" cy="658429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ED30C8FF-15A4-D2A3-813B-2FF7628718F9}"/>
              </a:ext>
            </a:extLst>
          </p:cNvPr>
          <p:cNvSpPr txBox="1"/>
          <p:nvPr/>
        </p:nvSpPr>
        <p:spPr>
          <a:xfrm>
            <a:off x="245167" y="5585810"/>
            <a:ext cx="3384376" cy="1323439"/>
          </a:xfrm>
          <a:prstGeom prst="rect">
            <a:avLst/>
          </a:prstGeom>
          <a:solidFill>
            <a:srgbClr val="7E7E7E"/>
          </a:solidFill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rabicParenR"/>
            </a:pP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Recepção</a:t>
            </a:r>
            <a:endParaRPr lang="fr-CH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buAutoNum type="arabicParenR"/>
            </a:pP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Logística</a:t>
            </a:r>
            <a:r>
              <a:rPr lang="fr-CH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expedição</a:t>
            </a:r>
            <a:endParaRPr lang="fr-CH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buAutoNum type="arabicParenR"/>
            </a:pPr>
            <a:r>
              <a:rPr lang="fr-CH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Hall de </a:t>
            </a: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madeira</a:t>
            </a:r>
            <a:endParaRPr lang="fr-CH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buAutoNum type="arabicParenR"/>
            </a:pP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Óleos</a:t>
            </a:r>
            <a:r>
              <a:rPr lang="fr-CH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águas</a:t>
            </a:r>
            <a:r>
              <a:rPr lang="fr-CH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carregadas</a:t>
            </a:r>
            <a:endParaRPr lang="fr-CH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buAutoNum type="arabicParenR"/>
            </a:pPr>
            <a:r>
              <a:rPr lang="fr-CH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FLUFF (</a:t>
            </a: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combustíveis</a:t>
            </a:r>
            <a:r>
              <a:rPr lang="fr-CH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sólidos</a:t>
            </a:r>
            <a:r>
              <a:rPr lang="fr-CH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recuperados</a:t>
            </a:r>
            <a:r>
              <a:rPr lang="fr-CH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7921B8-C4B4-E75E-9D89-24E5CE49678A}"/>
              </a:ext>
            </a:extLst>
          </p:cNvPr>
          <p:cNvSpPr/>
          <p:nvPr/>
        </p:nvSpPr>
        <p:spPr bwMode="auto">
          <a:xfrm>
            <a:off x="3696801" y="6316405"/>
            <a:ext cx="2345261" cy="55228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800" dirty="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rPr>
              <a:t>       </a:t>
            </a:r>
            <a:r>
              <a:rPr lang="fr-CH" sz="1200" b="1" dirty="0" err="1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rPr>
              <a:t>Camiões</a:t>
            </a:r>
            <a:endParaRPr lang="fr-CH" sz="1200" b="1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      </a:t>
            </a:r>
            <a:r>
              <a:rPr lang="fr-CH" sz="1200" b="1" dirty="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rPr>
              <a:t>   </a:t>
            </a:r>
            <a:r>
              <a:rPr lang="fr-CH" sz="1200" b="1" dirty="0" err="1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rPr>
              <a:t>Apenas</a:t>
            </a:r>
            <a:r>
              <a:rPr lang="fr-CH" sz="1200" b="1" dirty="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rPr>
              <a:t> </a:t>
            </a:r>
            <a:r>
              <a:rPr lang="fr-CH" sz="1200" b="1" dirty="0" err="1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rPr>
              <a:t>veículos</a:t>
            </a:r>
            <a:r>
              <a:rPr lang="fr-CH" sz="1200" b="1" dirty="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rPr>
              <a:t> </a:t>
            </a:r>
            <a:r>
              <a:rPr lang="fr-CH" sz="1200" b="1" dirty="0" err="1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rPr>
              <a:t>ligeiros</a:t>
            </a:r>
            <a:endParaRPr kumimoji="0" lang="fr-CH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99B7FBB-D0A1-867F-863D-85B5196D88DC}"/>
              </a:ext>
            </a:extLst>
          </p:cNvPr>
          <p:cNvGrpSpPr/>
          <p:nvPr/>
        </p:nvGrpSpPr>
        <p:grpSpPr>
          <a:xfrm>
            <a:off x="3764194" y="6477355"/>
            <a:ext cx="325728" cy="216533"/>
            <a:chOff x="4156876" y="6292451"/>
            <a:chExt cx="325728" cy="216533"/>
          </a:xfrm>
        </p:grpSpPr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32472E67-F4A1-A5D5-8E2D-4AC6DDF1FB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6876" y="6292451"/>
              <a:ext cx="325728" cy="12835"/>
            </a:xfrm>
            <a:prstGeom prst="straightConnector1">
              <a:avLst/>
            </a:prstGeom>
            <a:noFill/>
            <a:ln w="28575" cap="flat">
              <a:solidFill>
                <a:srgbClr val="00B0F0"/>
              </a:solidFill>
              <a:prstDash val="dash"/>
              <a:round/>
              <a:headEnd type="none" w="med" len="med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6">
              <a:extLst>
                <a:ext uri="{FF2B5EF4-FFF2-40B4-BE49-F238E27FC236}">
                  <a16:creationId xmlns:a16="http://schemas.microsoft.com/office/drawing/2014/main" id="{C524D283-6F4B-D2E7-ACAE-54C04F3383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89356" y="6496075"/>
              <a:ext cx="260767" cy="12909"/>
            </a:xfrm>
            <a:prstGeom prst="straightConnector1">
              <a:avLst/>
            </a:prstGeom>
            <a:noFill/>
            <a:ln w="19050" cap="flat">
              <a:solidFill>
                <a:schemeClr val="accent1"/>
              </a:solidFill>
              <a:prstDash val="dash"/>
              <a:round/>
              <a:headEnd type="none" w="med" len="med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51DE85AB-049F-C5E1-A6D7-90D43571AE1A}"/>
              </a:ext>
            </a:extLst>
          </p:cNvPr>
          <p:cNvSpPr txBox="1"/>
          <p:nvPr/>
        </p:nvSpPr>
        <p:spPr>
          <a:xfrm>
            <a:off x="9983420" y="6957784"/>
            <a:ext cx="88220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CH" sz="1200" b="1" dirty="0" err="1">
                <a:solidFill>
                  <a:srgbClr val="0070C0"/>
                </a:solidFill>
              </a:rPr>
              <a:t>Pedreira</a:t>
            </a:r>
            <a:endParaRPr lang="fr-CH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5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204" y="555461"/>
            <a:ext cx="7683500" cy="864096"/>
          </a:xfrm>
        </p:spPr>
        <p:txBody>
          <a:bodyPr/>
          <a:lstStyle/>
          <a:p>
            <a:r>
              <a:rPr lang="fr-CH" sz="2800" dirty="0" err="1"/>
              <a:t>Tráfego</a:t>
            </a:r>
            <a:endParaRPr lang="fr-FR" sz="280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1423156" y="1643634"/>
            <a:ext cx="7326332" cy="5904656"/>
          </a:xfrm>
          <a:prstGeom prst="rect">
            <a:avLst/>
          </a:prstGeom>
          <a:solidFill>
            <a:schemeClr val="bg1"/>
          </a:solidFill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 fontAlgn="auto">
              <a:spcAft>
                <a:spcPts val="0"/>
              </a:spcAft>
              <a:defRPr/>
            </a:pPr>
            <a:r>
              <a:rPr lang="pt-BR" altLang="fr-FR" sz="1800" dirty="0">
                <a:solidFill>
                  <a:srgbClr val="002060"/>
                </a:solidFill>
              </a:rPr>
              <a:t>Proibido estacionar em frente das </a:t>
            </a:r>
            <a:r>
              <a:rPr lang="pt-BR" altLang="fr-FR" sz="1800" b="1" dirty="0">
                <a:solidFill>
                  <a:srgbClr val="002060"/>
                </a:solidFill>
              </a:rPr>
              <a:t>entradas dos edifícios</a:t>
            </a:r>
            <a:r>
              <a:rPr lang="pt-BR" altLang="fr-FR" sz="1800" dirty="0">
                <a:solidFill>
                  <a:srgbClr val="002060"/>
                </a:solidFill>
              </a:rPr>
              <a:t>, das </a:t>
            </a:r>
            <a:r>
              <a:rPr lang="pt-BR" altLang="fr-FR" sz="1800" b="1" dirty="0">
                <a:solidFill>
                  <a:srgbClr val="002060"/>
                </a:solidFill>
              </a:rPr>
              <a:t>bocas de incêndio </a:t>
            </a:r>
            <a:r>
              <a:rPr lang="pt-BR" altLang="fr-FR" sz="1800" dirty="0">
                <a:solidFill>
                  <a:srgbClr val="002060"/>
                </a:solidFill>
              </a:rPr>
              <a:t>ou das </a:t>
            </a:r>
            <a:r>
              <a:rPr lang="pt-BR" altLang="fr-FR" sz="1800" b="1" dirty="0">
                <a:solidFill>
                  <a:srgbClr val="002060"/>
                </a:solidFill>
              </a:rPr>
              <a:t>instalações eléctricas</a:t>
            </a: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lang="fr-CH" alt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lang="fr-FR" altLang="fr-FR" sz="1800" dirty="0">
              <a:solidFill>
                <a:srgbClr val="002060"/>
              </a:solidFill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Ter </a:t>
            </a:r>
            <a:r>
              <a:rPr lang="fr-FR" altLang="fr-FR" sz="1800" dirty="0" err="1">
                <a:solidFill>
                  <a:srgbClr val="002060"/>
                </a:solidFill>
              </a:rPr>
              <a:t>cuidado</a:t>
            </a:r>
            <a:r>
              <a:rPr lang="fr-FR" altLang="fr-FR" sz="1800" dirty="0">
                <a:solidFill>
                  <a:srgbClr val="002060"/>
                </a:solidFill>
              </a:rPr>
              <a:t> ao </a:t>
            </a:r>
            <a:r>
              <a:rPr lang="fr-FR" altLang="fr-FR" sz="1800" dirty="0" err="1">
                <a:solidFill>
                  <a:srgbClr val="002060"/>
                </a:solidFill>
              </a:rPr>
              <a:t>caminhar</a:t>
            </a:r>
            <a:endParaRPr lang="fr-FR" alt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pt-BR" sz="1800" dirty="0">
                <a:solidFill>
                  <a:srgbClr val="002060"/>
                </a:solidFill>
              </a:rPr>
              <a:t>Cuidado com os veículos, máquinas e comboios</a:t>
            </a: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lang="fr-FR" sz="1800" dirty="0">
              <a:solidFill>
                <a:srgbClr val="002060"/>
              </a:solidFill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pt-BR" sz="1800" dirty="0">
                <a:solidFill>
                  <a:srgbClr val="002060"/>
                </a:solidFill>
              </a:rPr>
              <a:t>Atenção aos veículos em movimento - não tem prioridade sobre os comboios e as máquinas do estaleiro</a:t>
            </a:r>
            <a:br>
              <a:rPr lang="pt-BR" sz="1800" dirty="0">
                <a:solidFill>
                  <a:srgbClr val="002060"/>
                </a:solidFill>
              </a:rPr>
            </a:br>
            <a:endParaRPr lang="fr-FR" sz="1800" dirty="0">
              <a:solidFill>
                <a:srgbClr val="002060"/>
              </a:solidFill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pt-BR" sz="1800" dirty="0">
                <a:solidFill>
                  <a:srgbClr val="002060"/>
                </a:solidFill>
              </a:rPr>
              <a:t>Reporte aos motoristas e aguarde sua aprovação antes de se mover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563" y="3467549"/>
            <a:ext cx="115714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4332" y="3467549"/>
            <a:ext cx="109714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73" y="6358600"/>
            <a:ext cx="1555104" cy="11395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21" y="5244804"/>
            <a:ext cx="1810483" cy="10636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r="2005" b="11700"/>
          <a:stretch/>
        </p:blipFill>
        <p:spPr>
          <a:xfrm>
            <a:off x="9091116" y="1548383"/>
            <a:ext cx="750209" cy="831669"/>
          </a:xfrm>
          <a:prstGeom prst="rect">
            <a:avLst/>
          </a:prstGeom>
        </p:spPr>
      </p:pic>
      <p:sp>
        <p:nvSpPr>
          <p:cNvPr id="9" name="Rectangle à coins arrondis 6">
            <a:extLst>
              <a:ext uri="{FF2B5EF4-FFF2-40B4-BE49-F238E27FC236}">
                <a16:creationId xmlns:a16="http://schemas.microsoft.com/office/drawing/2014/main" id="{27527B3D-B707-3C91-ABE4-61B26C644799}"/>
              </a:ext>
            </a:extLst>
          </p:cNvPr>
          <p:cNvSpPr/>
          <p:nvPr/>
        </p:nvSpPr>
        <p:spPr bwMode="auto">
          <a:xfrm>
            <a:off x="8596768" y="5436815"/>
            <a:ext cx="1968259" cy="1513215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45716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defRPr/>
            </a:pPr>
            <a:r>
              <a:rPr lang="pt-BR" altLang="fr-FR" sz="1400" b="1" dirty="0">
                <a:solidFill>
                  <a:schemeClr val="bg1"/>
                </a:solidFill>
                <a:latin typeface="Arial"/>
                <a:cs typeface="Arial"/>
              </a:rPr>
              <a:t>Mantenha sempre contato visual com os operadores de máquinas de construção e comboios</a:t>
            </a:r>
          </a:p>
        </p:txBody>
      </p:sp>
    </p:spTree>
    <p:extLst>
      <p:ext uri="{BB962C8B-B14F-4D97-AF65-F5344CB8AC3E}">
        <p14:creationId xmlns:p14="http://schemas.microsoft.com/office/powerpoint/2010/main" val="366195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 txBox="1">
            <a:spLocks/>
          </p:cNvSpPr>
          <p:nvPr/>
        </p:nvSpPr>
        <p:spPr>
          <a:xfrm>
            <a:off x="378148" y="1697260"/>
            <a:ext cx="9866336" cy="5611763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SÃO OBRIGATÓRIOS NAS INSTALAÇÕES DE PRODUÇÃO</a:t>
            </a:r>
            <a:r>
              <a:rPr kumimoji="0" lang="fr-FR" sz="2000" b="0" i="0" u="none" strike="noStrike" kern="1200" cap="all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Capacete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Óculos de segurança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Sapatos botas de segurança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Roupa de trabalho de alta visibilidade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uso de calções é proibido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lang="pt-BR" dirty="0"/>
              <a:t>Outros EPI podem ser obrigatórios em função dos riscos envolvidos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lang="fr-FR" dirty="0"/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lang="fr-FR" dirty="0"/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lang="pt-BR" dirty="0"/>
              <a:t>Para outras instalações, seguir os sinais de obrigação </a:t>
            </a:r>
            <a:br>
              <a:rPr lang="pt-BR" dirty="0"/>
            </a:br>
            <a:r>
              <a:rPr lang="pt-BR" dirty="0"/>
              <a:t>afixados na entrada das instalações</a:t>
            </a:r>
          </a:p>
        </p:txBody>
      </p:sp>
      <p:pic>
        <p:nvPicPr>
          <p:cNvPr id="16" name="Image 15" descr="C:\Users\severine.ischi-darie\AppData\Local\Microsoft\Windows\INetCache\Content.MSO\C509931B.t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47" y="320581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Image 1">
            <a:extLst>
              <a:ext uri="{FF2B5EF4-FFF2-40B4-BE49-F238E27FC236}">
                <a16:creationId xmlns:a16="http://schemas.microsoft.com/office/drawing/2014/main" id="{E30C90EB-3675-43B7-976F-A736B205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00" y="212631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3" name="Image 13">
            <a:extLst>
              <a:ext uri="{FF2B5EF4-FFF2-40B4-BE49-F238E27FC236}">
                <a16:creationId xmlns:a16="http://schemas.microsoft.com/office/drawing/2014/main" id="{04127C97-CDF1-40DA-872A-F1546ECF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89" y="212581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4" name="Image 14">
            <a:extLst>
              <a:ext uri="{FF2B5EF4-FFF2-40B4-BE49-F238E27FC236}">
                <a16:creationId xmlns:a16="http://schemas.microsoft.com/office/drawing/2014/main" id="{A59E3D0A-FC62-48B2-BA85-57C71AB9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48" y="2125810"/>
            <a:ext cx="10776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5" name="Image 12">
            <a:extLst>
              <a:ext uri="{FF2B5EF4-FFF2-40B4-BE49-F238E27FC236}">
                <a16:creationId xmlns:a16="http://schemas.microsoft.com/office/drawing/2014/main" id="{F53BCC30-9517-4DB7-8C20-9F2F3386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33" y="2124447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6" name="Image 11">
            <a:extLst>
              <a:ext uri="{FF2B5EF4-FFF2-40B4-BE49-F238E27FC236}">
                <a16:creationId xmlns:a16="http://schemas.microsoft.com/office/drawing/2014/main" id="{561F088A-7659-497C-84A3-B30A498E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902" y="2124447"/>
            <a:ext cx="10776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" name="Image 3">
            <a:extLst>
              <a:ext uri="{FF2B5EF4-FFF2-40B4-BE49-F238E27FC236}">
                <a16:creationId xmlns:a16="http://schemas.microsoft.com/office/drawing/2014/main" id="{1A351171-6241-4FC0-805F-9701E1C7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64" y="4572719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" name="Image 6">
            <a:extLst>
              <a:ext uri="{FF2B5EF4-FFF2-40B4-BE49-F238E27FC236}">
                <a16:creationId xmlns:a16="http://schemas.microsoft.com/office/drawing/2014/main" id="{98A25512-7A8E-482E-A911-AC7B9513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388" y="4572719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0" name="Picture 166" descr="Mini pictos Port obligatoire du masque respiratoire">
            <a:extLst>
              <a:ext uri="{FF2B5EF4-FFF2-40B4-BE49-F238E27FC236}">
                <a16:creationId xmlns:a16="http://schemas.microsoft.com/office/drawing/2014/main" id="{9155D51B-7BB4-4DCD-83F4-FA45B169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12" y="4572719"/>
            <a:ext cx="10818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" name="Picture 168" descr="Panneau Port obligatoire de la visière">
            <a:extLst>
              <a:ext uri="{FF2B5EF4-FFF2-40B4-BE49-F238E27FC236}">
                <a16:creationId xmlns:a16="http://schemas.microsoft.com/office/drawing/2014/main" id="{32DF9822-1D41-4D31-83BC-87B26F0C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82" y="457271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3" name="Image 8">
            <a:extLst>
              <a:ext uri="{FF2B5EF4-FFF2-40B4-BE49-F238E27FC236}">
                <a16:creationId xmlns:a16="http://schemas.microsoft.com/office/drawing/2014/main" id="{32522C72-5383-4E5F-B898-28667FA8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52" y="4572719"/>
            <a:ext cx="108715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3BF0287-EDAD-5968-3B46-CFF91E947C86}"/>
              </a:ext>
            </a:extLst>
          </p:cNvPr>
          <p:cNvGrpSpPr/>
          <p:nvPr/>
        </p:nvGrpSpPr>
        <p:grpSpPr>
          <a:xfrm>
            <a:off x="8561758" y="4685312"/>
            <a:ext cx="2149086" cy="2865448"/>
            <a:chOff x="8561758" y="4685312"/>
            <a:chExt cx="2149086" cy="2865448"/>
          </a:xfrm>
        </p:grpSpPr>
        <p:pic>
          <p:nvPicPr>
            <p:cNvPr id="5" name="Image 4" descr="Une image contenant bâtiment, texte, signe, plein air&#10;&#10;Description générée automatiquement">
              <a:extLst>
                <a:ext uri="{FF2B5EF4-FFF2-40B4-BE49-F238E27FC236}">
                  <a16:creationId xmlns:a16="http://schemas.microsoft.com/office/drawing/2014/main" id="{363FCE85-7DB4-70B4-A108-1C8994A64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03577" y="5043493"/>
              <a:ext cx="2865448" cy="2149086"/>
            </a:xfrm>
            <a:prstGeom prst="rect">
              <a:avLst/>
            </a:prstGeom>
          </p:spPr>
        </p:pic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3A23D207-EC50-5A05-7E14-5E6468201ABE}"/>
                </a:ext>
              </a:extLst>
            </p:cNvPr>
            <p:cNvSpPr/>
            <p:nvPr/>
          </p:nvSpPr>
          <p:spPr bwMode="auto">
            <a:xfrm>
              <a:off x="8765029" y="6444927"/>
              <a:ext cx="770440" cy="432048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rgbClr val="425C5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89E4B3E4-CEC7-209D-EA45-F925DB1C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533400"/>
            <a:ext cx="7683500" cy="870967"/>
          </a:xfrm>
        </p:spPr>
        <p:txBody>
          <a:bodyPr/>
          <a:lstStyle/>
          <a:p>
            <a:r>
              <a:rPr lang="pt-BR" sz="3400" dirty="0"/>
              <a:t>Equipamento de Protecção Individual (EPI)</a:t>
            </a:r>
            <a:endParaRPr lang="fr-FR" sz="3400" dirty="0"/>
          </a:p>
        </p:txBody>
      </p:sp>
    </p:spTree>
    <p:extLst>
      <p:ext uri="{BB962C8B-B14F-4D97-AF65-F5344CB8AC3E}">
        <p14:creationId xmlns:p14="http://schemas.microsoft.com/office/powerpoint/2010/main" val="1980888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6393" y="551879"/>
            <a:ext cx="7702550" cy="864096"/>
          </a:xfrm>
        </p:spPr>
        <p:txBody>
          <a:bodyPr/>
          <a:lstStyle/>
          <a:p>
            <a:r>
              <a:rPr lang="fr-CH" sz="2800" dirty="0"/>
              <a:t>Rangement et propreté</a:t>
            </a:r>
            <a:endParaRPr lang="fr-FR" sz="280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686910" y="1764407"/>
            <a:ext cx="9716171" cy="4270375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pt-BR" altLang="fr-FR" sz="1800" dirty="0">
                <a:solidFill>
                  <a:srgbClr val="002060"/>
                </a:solidFill>
              </a:rPr>
              <a:t>Não obstruir áreas de passagem</a:t>
            </a:r>
            <a:br>
              <a:rPr lang="pt-BR" altLang="fr-FR" sz="1800" dirty="0">
                <a:solidFill>
                  <a:srgbClr val="002060"/>
                </a:solidFill>
              </a:rPr>
            </a:br>
            <a:endParaRPr lang="pt-BR" altLang="fr-FR" sz="1800" dirty="0">
              <a:solidFill>
                <a:srgbClr val="002060"/>
              </a:solidFill>
            </a:endParaRP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pt-BR" altLang="fr-FR" sz="1800" dirty="0">
                <a:solidFill>
                  <a:srgbClr val="002060"/>
                </a:solidFill>
              </a:rPr>
              <a:t>Após cada dia de trabalho, arrume o seu local, ponha de novo em ordem as </a:t>
            </a:r>
            <a:r>
              <a:rPr lang="pt-BR" altLang="fr-FR" sz="1800" dirty="0" err="1">
                <a:solidFill>
                  <a:srgbClr val="002060"/>
                </a:solidFill>
              </a:rPr>
              <a:t>protecções</a:t>
            </a:r>
            <a:r>
              <a:rPr lang="pt-BR" altLang="fr-FR" sz="1800" dirty="0">
                <a:solidFill>
                  <a:srgbClr val="002060"/>
                </a:solidFill>
              </a:rPr>
              <a:t> </a:t>
            </a:r>
            <a:r>
              <a:rPr lang="pt-BR" altLang="fr-FR" sz="1800" dirty="0" err="1">
                <a:solidFill>
                  <a:srgbClr val="002060"/>
                </a:solidFill>
              </a:rPr>
              <a:t>colectivas</a:t>
            </a:r>
            <a:r>
              <a:rPr lang="pt-BR" altLang="fr-FR" sz="1800" dirty="0">
                <a:solidFill>
                  <a:srgbClr val="002060"/>
                </a:solidFill>
              </a:rPr>
              <a:t> ou marque</a:t>
            </a:r>
            <a:br>
              <a:rPr lang="pt-BR" altLang="fr-FR" sz="1800" dirty="0">
                <a:solidFill>
                  <a:srgbClr val="002060"/>
                </a:solidFill>
              </a:rPr>
            </a:br>
            <a:endParaRPr lang="pt-BR" altLang="fr-FR" sz="1800" dirty="0">
              <a:solidFill>
                <a:srgbClr val="002060"/>
              </a:solidFill>
            </a:endParaRP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pt-BR" altLang="fr-FR" sz="1800" dirty="0">
                <a:solidFill>
                  <a:srgbClr val="002060"/>
                </a:solidFill>
              </a:rPr>
              <a:t>No final do obra, o trabalho só estará terminado se o local estiver arrumado, limpo e todas as </a:t>
            </a:r>
            <a:r>
              <a:rPr lang="pt-BR" altLang="fr-FR" sz="1800" dirty="0" err="1">
                <a:solidFill>
                  <a:srgbClr val="002060"/>
                </a:solidFill>
              </a:rPr>
              <a:t>protecções</a:t>
            </a:r>
            <a:r>
              <a:rPr lang="pt-BR" altLang="fr-FR" sz="1800" dirty="0">
                <a:solidFill>
                  <a:srgbClr val="002060"/>
                </a:solidFill>
              </a:rPr>
              <a:t> </a:t>
            </a:r>
            <a:r>
              <a:rPr lang="pt-BR" altLang="fr-FR" sz="1800" dirty="0" err="1">
                <a:solidFill>
                  <a:srgbClr val="002060"/>
                </a:solidFill>
              </a:rPr>
              <a:t>colectivas</a:t>
            </a:r>
            <a:r>
              <a:rPr lang="pt-BR" altLang="fr-FR" sz="1800" dirty="0">
                <a:solidFill>
                  <a:srgbClr val="002060"/>
                </a:solidFill>
              </a:rPr>
              <a:t> restauradas ao seu estado original (caixas de </a:t>
            </a:r>
            <a:r>
              <a:rPr lang="pt-BR" altLang="fr-FR" sz="1800" dirty="0" err="1">
                <a:solidFill>
                  <a:srgbClr val="002060"/>
                </a:solidFill>
              </a:rPr>
              <a:t>protecção</a:t>
            </a:r>
            <a:r>
              <a:rPr lang="pt-BR" altLang="fr-FR" sz="1800" dirty="0">
                <a:solidFill>
                  <a:srgbClr val="002060"/>
                </a:solidFill>
              </a:rPr>
              <a:t>, guarda-corpos...).</a:t>
            </a:r>
          </a:p>
          <a:p>
            <a:pPr marL="0" marR="0" lvl="0" indent="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fr-FR" altLang="fr-FR" sz="1800" dirty="0">
              <a:solidFill>
                <a:srgbClr val="002060"/>
              </a:solidFill>
            </a:endParaRP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pt-BR" altLang="fr-FR" sz="1800" dirty="0">
                <a:solidFill>
                  <a:srgbClr val="002060"/>
                </a:solidFill>
              </a:rPr>
              <a:t>Em caso de derrame, contactar o número</a:t>
            </a:r>
            <a:br>
              <a:rPr lang="pt-BR" altLang="fr-FR" sz="1800" dirty="0">
                <a:solidFill>
                  <a:srgbClr val="002060"/>
                </a:solidFill>
              </a:rPr>
            </a:br>
            <a:r>
              <a:rPr lang="pt-BR" altLang="fr-FR" sz="1800" dirty="0">
                <a:solidFill>
                  <a:srgbClr val="002060"/>
                </a:solidFill>
              </a:rPr>
              <a:t>de emergência </a:t>
            </a:r>
            <a:r>
              <a:rPr lang="fr-FR" altLang="fr-FR" sz="1800" dirty="0">
                <a:solidFill>
                  <a:srgbClr val="002060"/>
                </a:solidFill>
              </a:rPr>
              <a:t>: </a:t>
            </a:r>
            <a:r>
              <a:rPr lang="fr-FR" altLang="fr-FR" b="1" dirty="0">
                <a:solidFill>
                  <a:srgbClr val="FF0000"/>
                </a:solidFill>
              </a:rPr>
              <a:t>+41 (0)32 485 03 33</a:t>
            </a:r>
            <a:endParaRPr lang="fr-FR" altLang="fr-FR" sz="1800" b="1" dirty="0">
              <a:solidFill>
                <a:srgbClr val="FF0000"/>
              </a:solidFill>
            </a:endParaRPr>
          </a:p>
          <a:p>
            <a:pPr marL="0" marR="0" lvl="0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780" y="4428703"/>
            <a:ext cx="2448272" cy="28445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7378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204" y="544649"/>
            <a:ext cx="7702550" cy="864096"/>
          </a:xfrm>
        </p:spPr>
        <p:txBody>
          <a:bodyPr/>
          <a:lstStyle/>
          <a:p>
            <a:r>
              <a:rPr lang="pt-BR" sz="2800" dirty="0"/>
              <a:t>O que fazer em caso de emergência</a:t>
            </a:r>
            <a:endParaRPr lang="fr-FR" sz="28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" b="100000" l="0" r="100000">
                        <a14:foregroundMark x1="47714" y1="24714" x2="56714" y2="24286"/>
                        <a14:foregroundMark x1="41857" y1="53857" x2="67857" y2="52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684287"/>
            <a:ext cx="584820" cy="58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666180" y="2412479"/>
            <a:ext cx="144016" cy="2160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C4F44-1826-1B2D-403C-B2D4C63BF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1746267"/>
            <a:ext cx="9904336" cy="51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9761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4">
      <a:dk1>
        <a:srgbClr val="9B9B9B"/>
      </a:dk1>
      <a:lt1>
        <a:srgbClr val="FFFFFF"/>
      </a:lt1>
      <a:dk2>
        <a:srgbClr val="646464"/>
      </a:dk2>
      <a:lt2>
        <a:srgbClr val="B2B2B2"/>
      </a:lt2>
      <a:accent1>
        <a:srgbClr val="7AB51D"/>
      </a:accent1>
      <a:accent2>
        <a:srgbClr val="C0D89F"/>
      </a:accent2>
      <a:accent3>
        <a:srgbClr val="FFFFFF"/>
      </a:accent3>
      <a:accent4>
        <a:srgbClr val="848484"/>
      </a:accent4>
      <a:accent5>
        <a:srgbClr val="BED7AB"/>
      </a:accent5>
      <a:accent6>
        <a:srgbClr val="AEC490"/>
      </a:accent6>
      <a:hlink>
        <a:srgbClr val="DD2B22"/>
      </a:hlink>
      <a:folHlink>
        <a:srgbClr val="056FB1"/>
      </a:folHlink>
    </a:clrScheme>
    <a:fontScheme name="Leere Präsentation">
      <a:majorFont>
        <a:latin typeface="Lucida Grande"/>
        <a:ea typeface="Geneva"/>
        <a:cs typeface="Geneva"/>
      </a:majorFont>
      <a:minorFont>
        <a:latin typeface="Lucida Grande"/>
        <a:ea typeface="Geneva"/>
        <a:cs typeface="Genev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425C5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425C5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405C5C"/>
        </a:dk1>
        <a:lt1>
          <a:srgbClr val="FFFFFF"/>
        </a:lt1>
        <a:dk2>
          <a:srgbClr val="FF0C00"/>
        </a:dk2>
        <a:lt2>
          <a:srgbClr val="808080"/>
        </a:lt2>
        <a:accent1>
          <a:srgbClr val="FF0C00"/>
        </a:accent1>
        <a:accent2>
          <a:srgbClr val="3D5959"/>
        </a:accent2>
        <a:accent3>
          <a:srgbClr val="FFFFFF"/>
        </a:accent3>
        <a:accent4>
          <a:srgbClr val="354D4D"/>
        </a:accent4>
        <a:accent5>
          <a:srgbClr val="FFAAAA"/>
        </a:accent5>
        <a:accent6>
          <a:srgbClr val="365050"/>
        </a:accent6>
        <a:hlink>
          <a:srgbClr val="3D5959"/>
        </a:hlink>
        <a:folHlink>
          <a:srgbClr val="3D59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405C5C"/>
        </a:dk1>
        <a:lt1>
          <a:srgbClr val="FFFFFF"/>
        </a:lt1>
        <a:dk2>
          <a:srgbClr val="FF0C00"/>
        </a:dk2>
        <a:lt2>
          <a:srgbClr val="808080"/>
        </a:lt2>
        <a:accent1>
          <a:srgbClr val="FF0C00"/>
        </a:accent1>
        <a:accent2>
          <a:srgbClr val="3D5959"/>
        </a:accent2>
        <a:accent3>
          <a:srgbClr val="FFFFFF"/>
        </a:accent3>
        <a:accent4>
          <a:srgbClr val="354D4D"/>
        </a:accent4>
        <a:accent5>
          <a:srgbClr val="FFAAAA"/>
        </a:accent5>
        <a:accent6>
          <a:srgbClr val="365050"/>
        </a:accent6>
        <a:hlink>
          <a:srgbClr val="3D5959"/>
        </a:hlink>
        <a:folHlink>
          <a:srgbClr val="3D59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4">
        <a:dk1>
          <a:srgbClr val="9B9B9B"/>
        </a:dk1>
        <a:lt1>
          <a:srgbClr val="FFFFFF"/>
        </a:lt1>
        <a:dk2>
          <a:srgbClr val="646464"/>
        </a:dk2>
        <a:lt2>
          <a:srgbClr val="B2B2B2"/>
        </a:lt2>
        <a:accent1>
          <a:srgbClr val="7AB51D"/>
        </a:accent1>
        <a:accent2>
          <a:srgbClr val="C0D89F"/>
        </a:accent2>
        <a:accent3>
          <a:srgbClr val="FFFFFF"/>
        </a:accent3>
        <a:accent4>
          <a:srgbClr val="848484"/>
        </a:accent4>
        <a:accent5>
          <a:srgbClr val="BED7AB"/>
        </a:accent5>
        <a:accent6>
          <a:srgbClr val="AEC490"/>
        </a:accent6>
        <a:hlink>
          <a:srgbClr val="DD2B22"/>
        </a:hlink>
        <a:folHlink>
          <a:srgbClr val="056FB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Powerpoint Vigier Ciment FR</Template>
  <TotalTime>2901</TotalTime>
  <Words>1285</Words>
  <Application>Microsoft Office PowerPoint</Application>
  <PresentationFormat>Benutzerdefiniert</PresentationFormat>
  <Paragraphs>185</Paragraphs>
  <Slides>18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Leere Präsentation</vt:lpstr>
      <vt:lpstr>Acolhimento Segurança e Ambiente para condutores</vt:lpstr>
      <vt:lpstr>PowerPoint-Präsentation</vt:lpstr>
      <vt:lpstr>PowerPoint-Präsentation</vt:lpstr>
      <vt:lpstr>PowerPoint-Präsentation</vt:lpstr>
      <vt:lpstr>Plano de tráfego do local</vt:lpstr>
      <vt:lpstr>Tráfego</vt:lpstr>
      <vt:lpstr>Equipamento de Protecção Individual (EPI)</vt:lpstr>
      <vt:lpstr>Rangement et propreté</vt:lpstr>
      <vt:lpstr>O que fazer em caso de emergência</vt:lpstr>
      <vt:lpstr>Plano de evacuação</vt:lpstr>
      <vt:lpstr>Entregas de materiais</vt:lpstr>
      <vt:lpstr>Generalidades</vt:lpstr>
      <vt:lpstr>Generalidades</vt:lpstr>
      <vt:lpstr>Procedimento de entrega </vt:lpstr>
      <vt:lpstr>PowerPoint-Präsentation</vt:lpstr>
      <vt:lpstr>Procedimento de entrega </vt:lpstr>
      <vt:lpstr>Procedimento de saída</vt:lpstr>
      <vt:lpstr>Obrigado pela vossa atenção</vt:lpstr>
    </vt:vector>
  </TitlesOfParts>
  <Manager/>
  <Company>Vicat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Accueil sécurité environnement et énergie des Entreprises Extérieures (EE)</dc:title>
  <dc:subject/>
  <dc:creator>ISCHI DARIE Séverine</dc:creator>
  <cp:keywords/>
  <dc:description/>
  <cp:lastModifiedBy>ISCHI Séverine</cp:lastModifiedBy>
  <cp:revision>98</cp:revision>
  <cp:lastPrinted>2021-01-28T08:57:04Z</cp:lastPrinted>
  <dcterms:created xsi:type="dcterms:W3CDTF">2020-06-26T06:16:35Z</dcterms:created>
  <dcterms:modified xsi:type="dcterms:W3CDTF">2026-06-10T08:00:09Z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halt">
    <vt:lpwstr>1;#Dokumentation</vt:lpwstr>
  </property>
  <property fmtid="{D5CDD505-2E9C-101B-9397-08002B2CF9AE}" pid="3" name="Projektphase">
    <vt:lpwstr>3</vt:lpwstr>
  </property>
  <property fmtid="{D5CDD505-2E9C-101B-9397-08002B2CF9AE}" pid="4" name="ContentType">
    <vt:lpwstr>Kunden Dokument</vt:lpwstr>
  </property>
  <property fmtid="{D5CDD505-2E9C-101B-9397-08002B2CF9AE}" pid="5" name="Abteilung">
    <vt:lpwstr>2</vt:lpwstr>
  </property>
  <property fmtid="{D5CDD505-2E9C-101B-9397-08002B2CF9AE}" pid="6" name="Lieferdatum an LAG">
    <vt:lpwstr>2010-08-20T00:00:00Z</vt:lpwstr>
  </property>
  <property fmtid="{D5CDD505-2E9C-101B-9397-08002B2CF9AE}" pid="7" name="WPVersion">
    <vt:lpwstr/>
  </property>
  <property fmtid="{D5CDD505-2E9C-101B-9397-08002B2CF9AE}" pid="8" name="WPThema">
    <vt:lpwstr/>
  </property>
  <property fmtid="{D5CDD505-2E9C-101B-9397-08002B2CF9AE}" pid="9" name="WPPhase">
    <vt:lpwstr/>
  </property>
  <property fmtid="{D5CDD505-2E9C-101B-9397-08002B2CF9AE}" pid="10" name="WPProtokollNummer">
    <vt:lpwstr/>
  </property>
  <property fmtid="{D5CDD505-2E9C-101B-9397-08002B2CF9AE}" pid="11" name="WPSitzungsdatum">
    <vt:lpwstr/>
  </property>
  <property fmtid="{D5CDD505-2E9C-101B-9397-08002B2CF9AE}" pid="12" name="WPProjektName">
    <vt:lpwstr/>
  </property>
  <property fmtid="{D5CDD505-2E9C-101B-9397-08002B2CF9AE}" pid="13" name="WPKundenName">
    <vt:lpwstr/>
  </property>
  <property fmtid="{D5CDD505-2E9C-101B-9397-08002B2CF9AE}" pid="14" name="WPPruefungsdatum">
    <vt:lpwstr/>
  </property>
  <property fmtid="{D5CDD505-2E9C-101B-9397-08002B2CF9AE}" pid="15" name="UI">
    <vt:lpwstr>DE</vt:lpwstr>
  </property>
  <property fmtid="{D5CDD505-2E9C-101B-9397-08002B2CF9AE}" pid="16" name="Document">
    <vt:lpwstr>Standarddokumente</vt:lpwstr>
  </property>
  <property fmtid="{D5CDD505-2E9C-101B-9397-08002B2CF9AE}" pid="17" name="WPFirmaSourceId">
    <vt:lpwstr>20</vt:lpwstr>
  </property>
  <property fmtid="{D5CDD505-2E9C-101B-9397-08002B2CF9AE}" pid="18" name="WPSourceId">
    <vt:lpwstr>10021</vt:lpwstr>
  </property>
  <property fmtid="{D5CDD505-2E9C-101B-9397-08002B2CF9AE}" pid="19" name="LocationY">
    <vt:lpwstr>0</vt:lpwstr>
  </property>
  <property fmtid="{D5CDD505-2E9C-101B-9397-08002B2CF9AE}" pid="20" name="Width">
    <vt:lpwstr>823</vt:lpwstr>
  </property>
  <property fmtid="{D5CDD505-2E9C-101B-9397-08002B2CF9AE}" pid="21" name="Height">
    <vt:lpwstr>659</vt:lpwstr>
  </property>
  <property fmtid="{D5CDD505-2E9C-101B-9397-08002B2CF9AE}" pid="22" name="WindowState">
    <vt:lpwstr>Maximized</vt:lpwstr>
  </property>
  <property fmtid="{D5CDD505-2E9C-101B-9397-08002B2CF9AE}" pid="23" name="LocationX">
    <vt:lpwstr>0</vt:lpwstr>
  </property>
  <property fmtid="{D5CDD505-2E9C-101B-9397-08002B2CF9AE}" pid="24" name="WPAdresseFirma">
    <vt:lpwstr/>
  </property>
  <property fmtid="{D5CDD505-2E9C-101B-9397-08002B2CF9AE}" pid="25" name="WPAdresseAnrede">
    <vt:lpwstr/>
  </property>
  <property fmtid="{D5CDD505-2E9C-101B-9397-08002B2CF9AE}" pid="26" name="WPAdresseVersandart">
    <vt:lpwstr/>
  </property>
  <property fmtid="{D5CDD505-2E9C-101B-9397-08002B2CF9AE}" pid="27" name="WPAdresseStrasse">
    <vt:lpwstr/>
  </property>
  <property fmtid="{D5CDD505-2E9C-101B-9397-08002B2CF9AE}" pid="28" name="WPAdresseDescription">
    <vt:lpwstr/>
  </property>
  <property fmtid="{D5CDD505-2E9C-101B-9397-08002B2CF9AE}" pid="29" name="WPAdresseTelefax">
    <vt:lpwstr/>
  </property>
  <property fmtid="{D5CDD505-2E9C-101B-9397-08002B2CF9AE}" pid="30" name="WPAdresseVorname">
    <vt:lpwstr/>
  </property>
  <property fmtid="{D5CDD505-2E9C-101B-9397-08002B2CF9AE}" pid="31" name="WPAdresse">
    <vt:lpwstr/>
  </property>
  <property fmtid="{D5CDD505-2E9C-101B-9397-08002B2CF9AE}" pid="32" name="WPAdresseLand">
    <vt:lpwstr/>
  </property>
  <property fmtid="{D5CDD505-2E9C-101B-9397-08002B2CF9AE}" pid="33" name="WPAdresseEmail">
    <vt:lpwstr/>
  </property>
  <property fmtid="{D5CDD505-2E9C-101B-9397-08002B2CF9AE}" pid="34" name="WPAdresseName">
    <vt:lpwstr/>
  </property>
  <property fmtid="{D5CDD505-2E9C-101B-9397-08002B2CF9AE}" pid="35" name="WPAdresseOrt">
    <vt:lpwstr/>
  </property>
  <property fmtid="{D5CDD505-2E9C-101B-9397-08002B2CF9AE}" pid="36" name="WPAdressePLZ">
    <vt:lpwstr/>
  </property>
  <property fmtid="{D5CDD505-2E9C-101B-9397-08002B2CF9AE}" pid="37" name="CategoryPowerPoint">
    <vt:lpwstr>True</vt:lpwstr>
  </property>
  <property fmtid="{D5CDD505-2E9C-101B-9397-08002B2CF9AE}" pid="38" name="OfficeDialogDisplay">
    <vt:lpwstr>False</vt:lpwstr>
  </property>
  <property fmtid="{D5CDD505-2E9C-101B-9397-08002B2CF9AE}" pid="39" name="LastTemplate">
    <vt:lpwstr>97c5ad79-9ee7-487b-9b28-e5c2d9a680a8</vt:lpwstr>
  </property>
  <property fmtid="{D5CDD505-2E9C-101B-9397-08002B2CF9AE}" pid="40" name="Categorydbc80f31-a100-4f8e-80bb-c4b961b484e7@DisplayName">
    <vt:lpwstr>True</vt:lpwstr>
  </property>
  <property fmtid="{D5CDD505-2E9C-101B-9397-08002B2CF9AE}" pid="41" name="CategoryLAG Excel">
    <vt:lpwstr>True</vt:lpwstr>
  </property>
  <property fmtid="{D5CDD505-2E9C-101B-9397-08002B2CF9AE}" pid="42" name="Category399e00e7-2394-4fd7-a835-a02ba493b68c@DisplayName">
    <vt:lpwstr>True</vt:lpwstr>
  </property>
  <property fmtid="{D5CDD505-2E9C-101B-9397-08002B2CF9AE}" pid="43" name="Category9cadaa76-9e31-4bfd-bee3-5541de9b66b0@DisplayName">
    <vt:lpwstr>True</vt:lpwstr>
  </property>
  <property fmtid="{D5CDD505-2E9C-101B-9397-08002B2CF9AE}" pid="44" name="Category1160cc9c-beec-4145-ad94-d4ca27ba1aac@DisplayName">
    <vt:lpwstr>True</vt:lpwstr>
  </property>
  <property fmtid="{D5CDD505-2E9C-101B-9397-08002B2CF9AE}" pid="45" name="Category0f149edd-84c6-4429-a417-f6b43833c0fe@DisplayName">
    <vt:lpwstr>True</vt:lpwstr>
  </property>
  <property fmtid="{D5CDD505-2E9C-101B-9397-08002B2CF9AE}" pid="46" name="Category145c502d-d0e3-49de-ad6f-107ad929aa61@DisplayName">
    <vt:lpwstr>True</vt:lpwstr>
  </property>
  <property fmtid="{D5CDD505-2E9C-101B-9397-08002B2CF9AE}" pid="47" name="WPSitzungsleitungSourceId">
    <vt:lpwstr>32</vt:lpwstr>
  </property>
  <property fmtid="{D5CDD505-2E9C-101B-9397-08002B2CF9AE}" pid="48" name="WPPrueferSourceId">
    <vt:lpwstr>-1</vt:lpwstr>
  </property>
  <property fmtid="{D5CDD505-2E9C-101B-9397-08002B2CF9AE}" pid="49" name="WPAnsprechpartnerSourceId">
    <vt:lpwstr>32</vt:lpwstr>
  </property>
  <property fmtid="{D5CDD505-2E9C-101B-9397-08002B2CF9AE}" pid="50" name="WPBenutzerLinksSourceId">
    <vt:lpwstr>-1</vt:lpwstr>
  </property>
  <property fmtid="{D5CDD505-2E9C-101B-9397-08002B2CF9AE}" pid="51" name="WPVerfasserSourceId">
    <vt:lpwstr> </vt:lpwstr>
  </property>
  <property fmtid="{D5CDD505-2E9C-101B-9397-08002B2CF9AE}" pid="52" name="WPKontaktSourceId">
    <vt:lpwstr>-1</vt:lpwstr>
  </property>
  <property fmtid="{D5CDD505-2E9C-101B-9397-08002B2CF9AE}" pid="53" name="WPBenutzerRechtsSourceId">
    <vt:lpwstr>-1</vt:lpwstr>
  </property>
  <property fmtid="{D5CDD505-2E9C-101B-9397-08002B2CF9AE}" pid="54" name="Verteiler">
    <vt:lpwstr/>
  </property>
  <property fmtid="{D5CDD505-2E9C-101B-9397-08002B2CF9AE}" pid="55" name="VerteilerKopieAn">
    <vt:lpwstr/>
  </property>
  <property fmtid="{D5CDD505-2E9C-101B-9397-08002B2CF9AE}" pid="56" name="WPDescription">
    <vt:lpwstr>Vigier Ciment </vt:lpwstr>
  </property>
  <property fmtid="{D5CDD505-2E9C-101B-9397-08002B2CF9AE}" pid="57" name="WPFirmaDescription">
    <vt:lpwstr>Vigier Ciment </vt:lpwstr>
  </property>
  <property fmtid="{D5CDD505-2E9C-101B-9397-08002B2CF9AE}" pid="58" name="WPFirmenID">
    <vt:lpwstr>21</vt:lpwstr>
  </property>
  <property fmtid="{D5CDD505-2E9C-101B-9397-08002B2CF9AE}" pid="59" name="WPFirmaBezeichnung">
    <vt:lpwstr>Ciments Vigier SA</vt:lpwstr>
  </property>
  <property fmtid="{D5CDD505-2E9C-101B-9397-08002B2CF9AE}" pid="60" name="WPFirmaAdresszeile1">
    <vt:lpwstr>Zone industrielle Rondchâtel </vt:lpwstr>
  </property>
  <property fmtid="{D5CDD505-2E9C-101B-9397-08002B2CF9AE}" pid="61" name="WPFirmaAdresszeile2">
    <vt:lpwstr/>
  </property>
  <property fmtid="{D5CDD505-2E9C-101B-9397-08002B2CF9AE}" pid="62" name="WPFirmaPLZ">
    <vt:lpwstr>CH­2603</vt:lpwstr>
  </property>
  <property fmtid="{D5CDD505-2E9C-101B-9397-08002B2CF9AE}" pid="63" name="WPFirmaOrt">
    <vt:lpwstr>Péry</vt:lpwstr>
  </property>
  <property fmtid="{D5CDD505-2E9C-101B-9397-08002B2CF9AE}" pid="64" name="WPFirmaLand">
    <vt:lpwstr>Schweiz</vt:lpwstr>
  </property>
  <property fmtid="{D5CDD505-2E9C-101B-9397-08002B2CF9AE}" pid="65" name="WPFirmaTelefon">
    <vt:lpwstr>+41 (0)32 485 03 00</vt:lpwstr>
  </property>
  <property fmtid="{D5CDD505-2E9C-101B-9397-08002B2CF9AE}" pid="66" name="WPFirmaFax">
    <vt:lpwstr>+41 (0)32 485 03 32</vt:lpwstr>
  </property>
  <property fmtid="{D5CDD505-2E9C-101B-9397-08002B2CF9AE}" pid="67" name="WPFirmaMail">
    <vt:lpwstr>info@vigier-ciment.ch</vt:lpwstr>
  </property>
  <property fmtid="{D5CDD505-2E9C-101B-9397-08002B2CF9AE}" pid="68" name="WPFirmaWeb">
    <vt:lpwstr>www.vigier-ciment.ch</vt:lpwstr>
  </property>
  <property fmtid="{D5CDD505-2E9C-101B-9397-08002B2CF9AE}" pid="69" name="WPFirmaLogo">
    <vt:lpwstr>VigierCiment_hoch_pos_RGB_18mm.jpg</vt:lpwstr>
  </property>
  <property fmtid="{D5CDD505-2E9C-101B-9397-08002B2CF9AE}" pid="70" name="WPFirmaMwStNr">
    <vt:lpwstr>182 034</vt:lpwstr>
  </property>
  <property fmtid="{D5CDD505-2E9C-101B-9397-08002B2CF9AE}" pid="71" name="WPFirmaGruppenlogo">
    <vt:lpwstr>Zusatz_VICAT.png</vt:lpwstr>
  </property>
  <property fmtid="{D5CDD505-2E9C-101B-9397-08002B2CF9AE}" pid="72" name="WPFirmaQualitaetsmarke1">
    <vt:lpwstr>Iso9001.png</vt:lpwstr>
  </property>
  <property fmtid="{D5CDD505-2E9C-101B-9397-08002B2CF9AE}" pid="73" name="WPFirmaQualitaetsmarke2">
    <vt:lpwstr/>
  </property>
  <property fmtid="{D5CDD505-2E9C-101B-9397-08002B2CF9AE}" pid="74" name="WPFilialeBezeichnung">
    <vt:lpwstr/>
  </property>
  <property fmtid="{D5CDD505-2E9C-101B-9397-08002B2CF9AE}" pid="75" name="WPFilialeAdresszeile1">
    <vt:lpwstr/>
  </property>
  <property fmtid="{D5CDD505-2E9C-101B-9397-08002B2CF9AE}" pid="76" name="WPFirmaPPTHintergrund">
    <vt:lpwstr>vigierCiment_KV_210x148-rgb.jpg</vt:lpwstr>
  </property>
  <property fmtid="{D5CDD505-2E9C-101B-9397-08002B2CF9AE}" pid="77" name="WPFilialePLZ">
    <vt:lpwstr/>
  </property>
  <property fmtid="{D5CDD505-2E9C-101B-9397-08002B2CF9AE}" pid="78" name="WPFirmaPPTLogoClaim">
    <vt:lpwstr>VigierCiment.png</vt:lpwstr>
  </property>
  <property fmtid="{D5CDD505-2E9C-101B-9397-08002B2CF9AE}" pid="79" name="WPFilialeAdresszeile2">
    <vt:lpwstr/>
  </property>
  <property fmtid="{D5CDD505-2E9C-101B-9397-08002B2CF9AE}" pid="80" name="WPFilialeOrt">
    <vt:lpwstr/>
  </property>
  <property fmtid="{D5CDD505-2E9C-101B-9397-08002B2CF9AE}" pid="81" name="WPFirmaPPTLogoClaimTop">
    <vt:lpwstr>3.65</vt:lpwstr>
  </property>
  <property fmtid="{D5CDD505-2E9C-101B-9397-08002B2CF9AE}" pid="82" name="WPFilialeLand">
    <vt:lpwstr/>
  </property>
  <property fmtid="{D5CDD505-2E9C-101B-9397-08002B2CF9AE}" pid="83" name="WPFirmaPPTLogoClaimLeft">
    <vt:lpwstr>24.35</vt:lpwstr>
  </property>
  <property fmtid="{D5CDD505-2E9C-101B-9397-08002B2CF9AE}" pid="84" name="WPFilialeTelefon">
    <vt:lpwstr/>
  </property>
  <property fmtid="{D5CDD505-2E9C-101B-9397-08002B2CF9AE}" pid="85" name="WPFirmaPPTLogoClaimHeight">
    <vt:lpwstr>0</vt:lpwstr>
  </property>
  <property fmtid="{D5CDD505-2E9C-101B-9397-08002B2CF9AE}" pid="86" name="WPFilialeFax">
    <vt:lpwstr/>
  </property>
  <property fmtid="{D5CDD505-2E9C-101B-9397-08002B2CF9AE}" pid="87" name="WPFirmaPPTLogoClaimWidth">
    <vt:lpwstr>0</vt:lpwstr>
  </property>
  <property fmtid="{D5CDD505-2E9C-101B-9397-08002B2CF9AE}" pid="88" name="WPFilialeMail">
    <vt:lpwstr/>
  </property>
  <property fmtid="{D5CDD505-2E9C-101B-9397-08002B2CF9AE}" pid="89" name="WPFirmaPPTLogoTop">
    <vt:lpwstr>1.8</vt:lpwstr>
  </property>
  <property fmtid="{D5CDD505-2E9C-101B-9397-08002B2CF9AE}" pid="90" name="WPFilialeWeb">
    <vt:lpwstr/>
  </property>
  <property fmtid="{D5CDD505-2E9C-101B-9397-08002B2CF9AE}" pid="91" name="WPFirmaPPTLogoLeft">
    <vt:lpwstr>24.35</vt:lpwstr>
  </property>
  <property fmtid="{D5CDD505-2E9C-101B-9397-08002B2CF9AE}" pid="92" name="WPFirmaPPTLogoHeight">
    <vt:lpwstr>0</vt:lpwstr>
  </property>
  <property fmtid="{D5CDD505-2E9C-101B-9397-08002B2CF9AE}" pid="93" name="WPFirmaPPTTitelFarbe">
    <vt:lpwstr>108;118;124</vt:lpwstr>
  </property>
  <property fmtid="{D5CDD505-2E9C-101B-9397-08002B2CF9AE}" pid="94" name="WPFirmaPPTLogoWidth">
    <vt:lpwstr>0</vt:lpwstr>
  </property>
  <property fmtid="{D5CDD505-2E9C-101B-9397-08002B2CF9AE}" pid="95" name="WPFirmaLogoHoehe">
    <vt:lpwstr>0.9</vt:lpwstr>
  </property>
  <property fmtid="{D5CDD505-2E9C-101B-9397-08002B2CF9AE}" pid="96" name="WPFirmaRegion">
    <vt:lpwstr/>
  </property>
  <property fmtid="{D5CDD505-2E9C-101B-9397-08002B2CF9AE}" pid="97" name="WPFirmaLogoBreite">
    <vt:lpwstr>1.8</vt:lpwstr>
  </property>
  <property fmtid="{D5CDD505-2E9C-101B-9397-08002B2CF9AE}" pid="98" name="WPFirmaZusatzDE">
    <vt:lpwstr/>
  </property>
  <property fmtid="{D5CDD505-2E9C-101B-9397-08002B2CF9AE}" pid="99" name="WPFirmaZusatzFR">
    <vt:lpwstr/>
  </property>
  <property fmtid="{D5CDD505-2E9C-101B-9397-08002B2CF9AE}" pid="100" name="WPFirmaAdresszeile3">
    <vt:lpwstr/>
  </property>
  <property fmtid="{D5CDD505-2E9C-101B-9397-08002B2CF9AE}" pid="101" name="WPFirmaGruppenlogoFR">
    <vt:lpwstr>Zusatz_VICAT.png</vt:lpwstr>
  </property>
  <property fmtid="{D5CDD505-2E9C-101B-9397-08002B2CF9AE}" pid="102" name="WPVerfasserDescription">
    <vt:lpwstr> </vt:lpwstr>
  </property>
  <property fmtid="{D5CDD505-2E9C-101B-9397-08002B2CF9AE}" pid="103" name="WPVerfasserKurzzeichen">
    <vt:lpwstr> </vt:lpwstr>
  </property>
  <property fmtid="{D5CDD505-2E9C-101B-9397-08002B2CF9AE}" pid="104" name="WPVerfasserVorname">
    <vt:lpwstr> </vt:lpwstr>
  </property>
  <property fmtid="{D5CDD505-2E9C-101B-9397-08002B2CF9AE}" pid="105" name="WPVerfasserName">
    <vt:lpwstr> </vt:lpwstr>
  </property>
  <property fmtid="{D5CDD505-2E9C-101B-9397-08002B2CF9AE}" pid="106" name="WPVerfasserFunktionD">
    <vt:lpwstr> </vt:lpwstr>
  </property>
  <property fmtid="{D5CDD505-2E9C-101B-9397-08002B2CF9AE}" pid="107" name="WPVerfasserFunktionE">
    <vt:lpwstr> </vt:lpwstr>
  </property>
  <property fmtid="{D5CDD505-2E9C-101B-9397-08002B2CF9AE}" pid="108" name="WPVerfasserFunktionF">
    <vt:lpwstr> </vt:lpwstr>
  </property>
  <property fmtid="{D5CDD505-2E9C-101B-9397-08002B2CF9AE}" pid="109" name="WPVerfasserTelefonDirekt">
    <vt:lpwstr> </vt:lpwstr>
  </property>
  <property fmtid="{D5CDD505-2E9C-101B-9397-08002B2CF9AE}" pid="110" name="WPVerfasserTelefaxDirekt">
    <vt:lpwstr> </vt:lpwstr>
  </property>
  <property fmtid="{D5CDD505-2E9C-101B-9397-08002B2CF9AE}" pid="111" name="WPVerfasserMobil">
    <vt:lpwstr> </vt:lpwstr>
  </property>
  <property fmtid="{D5CDD505-2E9C-101B-9397-08002B2CF9AE}" pid="112" name="WPVerfasserEMail">
    <vt:lpwstr> </vt:lpwstr>
  </property>
  <property fmtid="{D5CDD505-2E9C-101B-9397-08002B2CF9AE}" pid="113" name="WPTitel">
    <vt:lpwstr/>
  </property>
  <property fmtid="{D5CDD505-2E9C-101B-9397-08002B2CF9AE}" pid="114" name="TemplateID">
    <vt:lpwstr>ebafede3-b690-4d4d-8524-2cf33cec7542</vt:lpwstr>
  </property>
  <property fmtid="{D5CDD505-2E9C-101B-9397-08002B2CF9AE}" pid="115" name="LanguageKey">
    <vt:lpwstr>FR</vt:lpwstr>
  </property>
  <property fmtid="{D5CDD505-2E9C-101B-9397-08002B2CF9AE}" pid="116" name="TaskPaneEnabled">
    <vt:lpwstr>True</vt:lpwstr>
  </property>
</Properties>
</file>