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8" r:id="rId5"/>
    <p:sldId id="338" r:id="rId6"/>
    <p:sldId id="260" r:id="rId7"/>
    <p:sldId id="339" r:id="rId8"/>
    <p:sldId id="279" r:id="rId9"/>
    <p:sldId id="282" r:id="rId10"/>
    <p:sldId id="340" r:id="rId11"/>
    <p:sldId id="297" r:id="rId12"/>
    <p:sldId id="289" r:id="rId13"/>
    <p:sldId id="290" r:id="rId14"/>
    <p:sldId id="294" r:id="rId15"/>
    <p:sldId id="291" r:id="rId16"/>
    <p:sldId id="292" r:id="rId17"/>
    <p:sldId id="293" r:id="rId18"/>
    <p:sldId id="283" r:id="rId19"/>
  </p:sldIdLst>
  <p:sldSz cx="10693400" cy="7561263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E2001A"/>
    <a:srgbClr val="FFFFFF"/>
    <a:srgbClr val="C0D89F"/>
    <a:srgbClr val="D6E9B6"/>
    <a:srgbClr val="5BAC35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929"/>
  </p:normalViewPr>
  <p:slideViewPr>
    <p:cSldViewPr>
      <p:cViewPr varScale="1">
        <p:scale>
          <a:sx n="100" d="100"/>
          <a:sy n="100" d="100"/>
        </p:scale>
        <p:origin x="1404" y="96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20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39775"/>
            <a:ext cx="52371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91" y="4690267"/>
            <a:ext cx="4984095" cy="444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1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20" y="9378951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E04BF966-FF17-4CFD-AC7D-B6AA3E168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8561388" y="1008063"/>
            <a:ext cx="2124075" cy="1331912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50156" y="1012825"/>
            <a:ext cx="7919144" cy="1331913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39" descr="wp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6175" y="1314450"/>
            <a:ext cx="1617663" cy="79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19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50156" y="1006475"/>
            <a:ext cx="7915969" cy="1331913"/>
          </a:xfrm>
        </p:spPr>
        <p:txBody>
          <a:bodyPr tIns="64725" rIns="129450" bIns="64725" anchor="t"/>
          <a:lstStyle>
            <a:lvl1pPr algn="r">
              <a:defRPr sz="2600" b="0" smtClean="0">
                <a:solidFill>
                  <a:srgbClr val="6C767C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2725" y="3732213"/>
            <a:ext cx="4537075" cy="439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482725" y="476250"/>
            <a:ext cx="4537075" cy="3198813"/>
          </a:xfrm>
        </p:spPr>
        <p:txBody>
          <a:bodyPr lIns="73673" tIns="36837" rIns="73673" bIns="3683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2725" y="4171950"/>
            <a:ext cx="4537075" cy="625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389563" y="473075"/>
            <a:ext cx="1606550" cy="426561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473075"/>
            <a:ext cx="4670425" cy="426561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6738" y="1655763"/>
            <a:ext cx="6429375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5063" y="3021013"/>
            <a:ext cx="5292725" cy="1362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3425825"/>
            <a:ext cx="6429375" cy="1058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6900" y="2259013"/>
            <a:ext cx="6429375" cy="1166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539875"/>
            <a:ext cx="3138487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57625" y="1539875"/>
            <a:ext cx="3138488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6807200" cy="889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825" y="1193800"/>
            <a:ext cx="3341688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825" y="1690688"/>
            <a:ext cx="3341688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841750" y="1193800"/>
            <a:ext cx="3343275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41750" y="1690688"/>
            <a:ext cx="3343275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2489200" cy="90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7513" y="212725"/>
            <a:ext cx="4227512" cy="4549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77825" y="1116013"/>
            <a:ext cx="2489200" cy="36464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19138" y="503238"/>
            <a:ext cx="77374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8572500" y="503238"/>
            <a:ext cx="21240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18" y="754856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z="2400" dirty="0"/>
              <a:t>Accueil Sécurité &amp; Environnement des collaborateurs externes</a:t>
            </a:r>
            <a:endParaRPr lang="fr-CH" dirty="0"/>
          </a:p>
        </p:txBody>
      </p:sp>
      <p:sp>
        <p:nvSpPr>
          <p:cNvPr id="102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98638"/>
            <a:ext cx="773747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err="1"/>
              <a:t>Erste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1"/>
            <a:r>
              <a:rPr lang="fr-CH" dirty="0"/>
              <a:t> </a:t>
            </a:r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</p:txBody>
      </p:sp>
      <p:pic>
        <p:nvPicPr>
          <p:cNvPr id="1030" name="Picture 27" descr="wp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66175" y="647700"/>
            <a:ext cx="1638300" cy="633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 userDrawn="1"/>
        </p:nvSpPr>
        <p:spPr>
          <a:xfrm>
            <a:off x="666180" y="7165587"/>
            <a:ext cx="9793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12300" algn="r"/>
              </a:tabLst>
              <a:defRPr/>
            </a:pPr>
            <a:r>
              <a:rPr lang="de-CH" sz="800" dirty="0" err="1">
                <a:solidFill>
                  <a:srgbClr val="B2B2B2"/>
                </a:solidFill>
              </a:rPr>
              <a:t>Ciments</a:t>
            </a:r>
            <a:r>
              <a:rPr lang="de-CH" sz="800" dirty="0">
                <a:solidFill>
                  <a:srgbClr val="B2B2B2"/>
                </a:solidFill>
              </a:rPr>
              <a:t> Vigier SA	</a:t>
            </a:r>
            <a:fld id="{72B4828B-0E02-4EB9-9CB9-277E4C266AA6}" type="slidenum">
              <a:rPr lang="de-CH" sz="800" smtClean="0">
                <a:solidFill>
                  <a:srgbClr val="B2B2B2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9512300" algn="r"/>
                </a:tabLst>
                <a:defRPr/>
              </a:pPr>
              <a:t>‹Nr.›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rgbClr val="000000"/>
          </a:solidFill>
          <a:latin typeface="Arial" charset="0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5pPr>
      <a:lvl6pPr marL="4572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6pPr>
      <a:lvl7pPr marL="9144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7pPr>
      <a:lvl8pPr marL="13716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8pPr>
      <a:lvl9pPr marL="18288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9pPr>
    </p:titleStyle>
    <p:bodyStyle>
      <a:lvl1pPr marL="342900" indent="-34290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defRPr b="1">
          <a:solidFill>
            <a:srgbClr val="131313"/>
          </a:solidFill>
          <a:latin typeface="Arial" charset="0"/>
          <a:ea typeface="+mn-ea"/>
          <a:cs typeface="+mn-cs"/>
        </a:defRPr>
      </a:lvl1pPr>
      <a:lvl2pPr marL="300038" indent="-12065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2pPr>
      <a:lvl3pPr marL="601663" indent="-1222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3pPr>
      <a:lvl4pPr marL="915988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4pPr>
      <a:lvl5pPr marL="1230313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rgbClr val="131313"/>
          </a:solidFill>
          <a:latin typeface="Arial" charset="0"/>
          <a:ea typeface="+mn-ea"/>
          <a:cs typeface="+mn-cs"/>
        </a:defRPr>
      </a:lvl5pPr>
      <a:lvl6pPr marL="21145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5717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0289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4861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beat.oppliger@vigier.ch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tif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/>
              <a:t>Accueil Sécurité &amp; Environnement</a:t>
            </a:r>
            <a:br>
              <a:rPr lang="fr-FR" sz="3200" dirty="0"/>
            </a:br>
            <a:r>
              <a:rPr lang="fr-FR" sz="3200" dirty="0"/>
              <a:t>des chauffeurs</a:t>
            </a:r>
            <a:endParaRPr lang="fr-CH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Plan d’évacuation</a:t>
            </a:r>
            <a:endParaRPr lang="fr-FR" sz="3400" dirty="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C40E58C-4287-9B2B-81A6-BE732FF5F87A}"/>
              </a:ext>
            </a:extLst>
          </p:cNvPr>
          <p:cNvGrpSpPr/>
          <p:nvPr/>
        </p:nvGrpSpPr>
        <p:grpSpPr>
          <a:xfrm>
            <a:off x="378148" y="1474762"/>
            <a:ext cx="9163294" cy="5330006"/>
            <a:chOff x="378148" y="1474762"/>
            <a:chExt cx="9163294" cy="5330006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FEF0D8D7-AE45-4D57-A49E-FB9A5E14CE9B}"/>
                </a:ext>
              </a:extLst>
            </p:cNvPr>
            <p:cNvGrpSpPr/>
            <p:nvPr/>
          </p:nvGrpSpPr>
          <p:grpSpPr>
            <a:xfrm>
              <a:off x="625188" y="1474762"/>
              <a:ext cx="8916254" cy="5330006"/>
              <a:chOff x="625188" y="1474762"/>
              <a:chExt cx="8916254" cy="5330006"/>
            </a:xfrm>
          </p:grpSpPr>
          <p:pic>
            <p:nvPicPr>
              <p:cNvPr id="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64" y="1670793"/>
                <a:ext cx="8572500" cy="5133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7719764" y="5055343"/>
                <a:ext cx="360363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8"/>
              <p:cNvSpPr>
                <a:spLocks noChangeArrowheads="1"/>
              </p:cNvSpPr>
              <p:nvPr/>
            </p:nvSpPr>
            <p:spPr bwMode="auto">
              <a:xfrm>
                <a:off x="8080127" y="5163293"/>
                <a:ext cx="360362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Oval 9"/>
              <p:cNvSpPr>
                <a:spLocks noChangeArrowheads="1"/>
              </p:cNvSpPr>
              <p:nvPr/>
            </p:nvSpPr>
            <p:spPr bwMode="auto">
              <a:xfrm>
                <a:off x="8475414" y="5306168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Oval 10"/>
              <p:cNvSpPr>
                <a:spLocks noChangeArrowheads="1"/>
              </p:cNvSpPr>
              <p:nvPr/>
            </p:nvSpPr>
            <p:spPr bwMode="auto">
              <a:xfrm>
                <a:off x="8764339" y="5379193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 rot="1200000">
                <a:off x="9088189" y="5436343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12"/>
              <p:cNvSpPr>
                <a:spLocks noChangeArrowheads="1"/>
              </p:cNvSpPr>
              <p:nvPr/>
            </p:nvSpPr>
            <p:spPr bwMode="auto">
              <a:xfrm rot="1260000">
                <a:off x="7861052" y="3185268"/>
                <a:ext cx="147637" cy="698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 rot="1200000">
                <a:off x="8151564" y="2823318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 rot="1200000">
                <a:off x="9088189" y="2102593"/>
                <a:ext cx="73025" cy="122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8943727" y="1958131"/>
                <a:ext cx="368300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de-DE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215C</a:t>
                </a:r>
                <a:endParaRPr kumimoji="0" lang="de-DE" altLang="de-DE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 rot="1560000">
                <a:off x="5703639" y="4841031"/>
                <a:ext cx="550863" cy="21431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Picture 17" descr="E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796" y="1474762"/>
                <a:ext cx="895726" cy="895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 rot="1560000">
                <a:off x="4363789" y="4514006"/>
                <a:ext cx="750888" cy="79375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 rot="1560000">
                <a:off x="4268539" y="4598143"/>
                <a:ext cx="863600" cy="714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 rot="1560000">
                <a:off x="4551114" y="466323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 rot="1560000">
                <a:off x="4911477" y="426318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 rot="1560000">
                <a:off x="4476502" y="4115543"/>
                <a:ext cx="366712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 rot="1560000">
                <a:off x="4157414" y="3920281"/>
                <a:ext cx="334963" cy="5873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24"/>
              <p:cNvSpPr>
                <a:spLocks noChangeArrowheads="1"/>
              </p:cNvSpPr>
              <p:nvPr/>
            </p:nvSpPr>
            <p:spPr bwMode="auto">
              <a:xfrm rot="1560000">
                <a:off x="4243139" y="412030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25"/>
              <p:cNvSpPr>
                <a:spLocks noChangeArrowheads="1"/>
              </p:cNvSpPr>
              <p:nvPr/>
            </p:nvSpPr>
            <p:spPr bwMode="auto">
              <a:xfrm rot="1560000">
                <a:off x="4058989" y="3775818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auto">
              <a:xfrm rot="1560000">
                <a:off x="2495302" y="3326556"/>
                <a:ext cx="144462" cy="7143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27"/>
              <p:cNvSpPr>
                <a:spLocks noChangeArrowheads="1"/>
              </p:cNvSpPr>
              <p:nvPr/>
            </p:nvSpPr>
            <p:spPr bwMode="auto">
              <a:xfrm rot="1560000">
                <a:off x="2098427" y="2964606"/>
                <a:ext cx="288925" cy="1619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 rot="900000">
                <a:off x="1095127" y="2318493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 rot="1560000">
                <a:off x="2103189" y="203274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30"/>
              <p:cNvSpPr>
                <a:spLocks noChangeArrowheads="1"/>
              </p:cNvSpPr>
              <p:nvPr/>
            </p:nvSpPr>
            <p:spPr bwMode="auto">
              <a:xfrm rot="1560000">
                <a:off x="2084139" y="2174031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31"/>
              <p:cNvSpPr>
                <a:spLocks noChangeArrowheads="1"/>
              </p:cNvSpPr>
              <p:nvPr/>
            </p:nvSpPr>
            <p:spPr bwMode="auto">
              <a:xfrm rot="1560000">
                <a:off x="3163639" y="253439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32"/>
              <p:cNvSpPr>
                <a:spLocks noChangeArrowheads="1"/>
              </p:cNvSpPr>
              <p:nvPr/>
            </p:nvSpPr>
            <p:spPr bwMode="auto">
              <a:xfrm rot="900000">
                <a:off x="2392114" y="26550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33"/>
              <p:cNvSpPr>
                <a:spLocks noChangeArrowheads="1"/>
              </p:cNvSpPr>
              <p:nvPr/>
            </p:nvSpPr>
            <p:spPr bwMode="auto">
              <a:xfrm rot="900000">
                <a:off x="2801689" y="2799506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4"/>
              <p:cNvSpPr>
                <a:spLocks noChangeArrowheads="1"/>
              </p:cNvSpPr>
              <p:nvPr/>
            </p:nvSpPr>
            <p:spPr bwMode="auto">
              <a:xfrm rot="900000">
                <a:off x="3233489" y="28709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35"/>
              <p:cNvSpPr>
                <a:spLocks noChangeArrowheads="1"/>
              </p:cNvSpPr>
              <p:nvPr/>
            </p:nvSpPr>
            <p:spPr bwMode="auto">
              <a:xfrm rot="900000">
                <a:off x="3327152" y="28947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36"/>
              <p:cNvSpPr>
                <a:spLocks noChangeArrowheads="1"/>
              </p:cNvSpPr>
              <p:nvPr/>
            </p:nvSpPr>
            <p:spPr bwMode="auto">
              <a:xfrm rot="900000">
                <a:off x="2679452" y="22470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7"/>
              <p:cNvSpPr>
                <a:spLocks noChangeArrowheads="1"/>
              </p:cNvSpPr>
              <p:nvPr/>
            </p:nvSpPr>
            <p:spPr bwMode="auto">
              <a:xfrm rot="600000">
                <a:off x="822077" y="3896468"/>
                <a:ext cx="550862" cy="86360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>
                <a:off x="1455489" y="3613893"/>
                <a:ext cx="71438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>
                <a:off x="1526927" y="3613893"/>
                <a:ext cx="71437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Line 40"/>
              <p:cNvSpPr>
                <a:spLocks noChangeShapeType="1"/>
              </p:cNvSpPr>
              <p:nvPr/>
            </p:nvSpPr>
            <p:spPr bwMode="auto">
              <a:xfrm flipH="1">
                <a:off x="1526927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Line 41"/>
              <p:cNvSpPr>
                <a:spLocks noChangeShapeType="1"/>
              </p:cNvSpPr>
              <p:nvPr/>
            </p:nvSpPr>
            <p:spPr bwMode="auto">
              <a:xfrm flipH="1">
                <a:off x="1453902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Line 42"/>
              <p:cNvSpPr>
                <a:spLocks noChangeShapeType="1"/>
              </p:cNvSpPr>
              <p:nvPr/>
            </p:nvSpPr>
            <p:spPr bwMode="auto">
              <a:xfrm flipH="1">
                <a:off x="1168152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Line 43"/>
              <p:cNvSpPr>
                <a:spLocks noChangeShapeType="1"/>
              </p:cNvSpPr>
              <p:nvPr/>
            </p:nvSpPr>
            <p:spPr bwMode="auto">
              <a:xfrm flipH="1">
                <a:off x="1095127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AutoShape 67"/>
              <p:cNvSpPr>
                <a:spLocks noChangeArrowheads="1"/>
              </p:cNvSpPr>
              <p:nvPr/>
            </p:nvSpPr>
            <p:spPr bwMode="auto">
              <a:xfrm rot="12000000">
                <a:off x="6208464" y="3831381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AutoShape 68"/>
              <p:cNvSpPr>
                <a:spLocks noChangeArrowheads="1"/>
              </p:cNvSpPr>
              <p:nvPr/>
            </p:nvSpPr>
            <p:spPr bwMode="auto">
              <a:xfrm rot="12000000">
                <a:off x="6135439" y="4118718"/>
                <a:ext cx="287338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AutoShape 69"/>
              <p:cNvSpPr>
                <a:spLocks noChangeArrowheads="1"/>
              </p:cNvSpPr>
              <p:nvPr/>
            </p:nvSpPr>
            <p:spPr bwMode="auto">
              <a:xfrm rot="13200000">
                <a:off x="8080127" y="3542456"/>
                <a:ext cx="287337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AutoShape 70"/>
              <p:cNvSpPr>
                <a:spLocks noChangeArrowheads="1"/>
              </p:cNvSpPr>
              <p:nvPr/>
            </p:nvSpPr>
            <p:spPr bwMode="auto">
              <a:xfrm rot="3000000">
                <a:off x="8972302" y="488389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AutoShape 72"/>
              <p:cNvSpPr>
                <a:spLocks noChangeArrowheads="1"/>
              </p:cNvSpPr>
              <p:nvPr/>
            </p:nvSpPr>
            <p:spPr bwMode="auto">
              <a:xfrm rot="16800000">
                <a:off x="1123702" y="279474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AutoShape 73"/>
              <p:cNvSpPr>
                <a:spLocks noChangeArrowheads="1"/>
              </p:cNvSpPr>
              <p:nvPr/>
            </p:nvSpPr>
            <p:spPr bwMode="auto">
              <a:xfrm rot="1200000">
                <a:off x="1311027" y="3039218"/>
                <a:ext cx="287337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Line 77"/>
              <p:cNvSpPr>
                <a:spLocks noChangeShapeType="1"/>
              </p:cNvSpPr>
              <p:nvPr/>
            </p:nvSpPr>
            <p:spPr bwMode="auto">
              <a:xfrm>
                <a:off x="7576889" y="5342681"/>
                <a:ext cx="1582738" cy="5048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6" name="Line 78"/>
              <p:cNvSpPr>
                <a:spLocks noChangeShapeType="1"/>
              </p:cNvSpPr>
              <p:nvPr/>
            </p:nvSpPr>
            <p:spPr bwMode="auto">
              <a:xfrm flipH="1">
                <a:off x="9159627" y="5774481"/>
                <a:ext cx="73025" cy="730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7" name="Line 79"/>
              <p:cNvSpPr>
                <a:spLocks noChangeShapeType="1"/>
              </p:cNvSpPr>
              <p:nvPr/>
            </p:nvSpPr>
            <p:spPr bwMode="auto">
              <a:xfrm flipH="1" flipV="1">
                <a:off x="7432427" y="5055343"/>
                <a:ext cx="144462" cy="287338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8" name="Line 80"/>
              <p:cNvSpPr>
                <a:spLocks noChangeShapeType="1"/>
              </p:cNvSpPr>
              <p:nvPr/>
            </p:nvSpPr>
            <p:spPr bwMode="auto">
              <a:xfrm flipH="1">
                <a:off x="7287964" y="5055343"/>
                <a:ext cx="144463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71" name="Picture 8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7602" y="4982318"/>
                <a:ext cx="31908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2" name="Connecteur droit avec flèche 71"/>
              <p:cNvCxnSpPr/>
              <p:nvPr/>
            </p:nvCxnSpPr>
            <p:spPr>
              <a:xfrm>
                <a:off x="3471614" y="1886693"/>
                <a:ext cx="3455988" cy="100806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3333FF"/>
                </a:solidFill>
                <a:prstDash val="sysDot"/>
                <a:headEnd type="arrow"/>
                <a:tailEnd type="arrow"/>
              </a:ln>
              <a:effectLst/>
            </p:spPr>
          </p:cxnSp>
          <p:sp>
            <p:nvSpPr>
              <p:cNvPr id="73" name="Rectangle 24"/>
              <p:cNvSpPr>
                <a:spLocks noChangeArrowheads="1"/>
              </p:cNvSpPr>
              <p:nvPr/>
            </p:nvSpPr>
            <p:spPr bwMode="auto">
              <a:xfrm rot="1560000">
                <a:off x="4449514" y="384725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1353900" y="2494480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6"/>
              <a:srcRect l="1745" t="1586" r="1745" b="2829"/>
              <a:stretch/>
            </p:blipFill>
            <p:spPr>
              <a:xfrm>
                <a:off x="9249702" y="4948187"/>
                <a:ext cx="291740" cy="288000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3337883" y="3209897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80" name="Picture 17" descr="E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4275" y="4059878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Image 80"/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5108105" y="4067045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83" name="Picture 17" descr="E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188" y="2577060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8" name="Connecteur droit avec flèche 87"/>
              <p:cNvCxnSpPr>
                <a:cxnSpLocks/>
                <a:stCxn id="15" idx="2"/>
                <a:endCxn id="80" idx="0"/>
              </p:cNvCxnSpPr>
              <p:nvPr/>
            </p:nvCxnSpPr>
            <p:spPr bwMode="auto">
              <a:xfrm flipH="1">
                <a:off x="5817874" y="2370488"/>
                <a:ext cx="840785" cy="168939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8A3CAD8-FAAE-458A-22FC-7DF3AEA410AC}"/>
                </a:ext>
              </a:extLst>
            </p:cNvPr>
            <p:cNvSpPr/>
            <p:nvPr/>
          </p:nvSpPr>
          <p:spPr bwMode="auto">
            <a:xfrm>
              <a:off x="378148" y="3564607"/>
              <a:ext cx="1456084" cy="21846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D72B6B40-F93F-8F52-7E29-68FFF0CB535B}"/>
              </a:ext>
            </a:extLst>
          </p:cNvPr>
          <p:cNvSpPr txBox="1"/>
          <p:nvPr/>
        </p:nvSpPr>
        <p:spPr>
          <a:xfrm>
            <a:off x="162124" y="4228561"/>
            <a:ext cx="366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rgbClr val="C00000"/>
                </a:solidFill>
              </a:rPr>
              <a:t>Uniquement si dégagement de fumées empêchant l’accès au point de rassemblement principal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ABB75AAE-8444-BC83-6CBF-DA10B563ABCD}"/>
              </a:ext>
            </a:extLst>
          </p:cNvPr>
          <p:cNvCxnSpPr>
            <a:cxnSpLocks/>
            <a:endCxn id="83" idx="2"/>
          </p:cNvCxnSpPr>
          <p:nvPr/>
        </p:nvCxnSpPr>
        <p:spPr bwMode="auto">
          <a:xfrm flipH="1" flipV="1">
            <a:off x="778787" y="2884258"/>
            <a:ext cx="535465" cy="13443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0D454EF0-873D-FE8C-329B-7404ABD4FD49}"/>
              </a:ext>
            </a:extLst>
          </p:cNvPr>
          <p:cNvSpPr txBox="1"/>
          <p:nvPr/>
        </p:nvSpPr>
        <p:spPr>
          <a:xfrm>
            <a:off x="7032191" y="1548383"/>
            <a:ext cx="366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/>
              <a:t>Point de rassemblement principal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149B80-68E0-4494-B1E5-9CD9A5E24D41}"/>
              </a:ext>
            </a:extLst>
          </p:cNvPr>
          <p:cNvGrpSpPr/>
          <p:nvPr/>
        </p:nvGrpSpPr>
        <p:grpSpPr>
          <a:xfrm>
            <a:off x="1182087" y="5708452"/>
            <a:ext cx="3673475" cy="1329765"/>
            <a:chOff x="1023689" y="5847506"/>
            <a:chExt cx="3673475" cy="1329765"/>
          </a:xfrm>
        </p:grpSpPr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1023689" y="5847506"/>
              <a:ext cx="3600450" cy="1320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1311027" y="6495206"/>
              <a:ext cx="215900" cy="14446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Picture 46" descr="E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027" y="6711106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1311027" y="5918943"/>
              <a:ext cx="215900" cy="1444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1311027" y="6206281"/>
              <a:ext cx="201612" cy="14446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 Box 49"/>
            <p:cNvSpPr txBox="1">
              <a:spLocks noChangeArrowheads="1"/>
            </p:cNvSpPr>
            <p:nvPr/>
          </p:nvSpPr>
          <p:spPr bwMode="auto">
            <a:xfrm>
              <a:off x="1526927" y="5906243"/>
              <a:ext cx="720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Zone Ex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50"/>
            <p:cNvSpPr txBox="1">
              <a:spLocks noChangeArrowheads="1"/>
            </p:cNvSpPr>
            <p:nvPr/>
          </p:nvSpPr>
          <p:spPr bwMode="auto">
            <a:xfrm>
              <a:off x="1526927" y="6130081"/>
              <a:ext cx="144145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Zone avec substance combustible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 Box 51"/>
            <p:cNvSpPr txBox="1">
              <a:spLocks noChangeArrowheads="1"/>
            </p:cNvSpPr>
            <p:nvPr/>
          </p:nvSpPr>
          <p:spPr bwMode="auto">
            <a:xfrm>
              <a:off x="1526927" y="6482506"/>
              <a:ext cx="720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Explosifs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1526927" y="6639668"/>
              <a:ext cx="12239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Place rassemblement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57"/>
            <p:cNvSpPr txBox="1">
              <a:spLocks noChangeArrowheads="1"/>
            </p:cNvSpPr>
            <p:nvPr/>
          </p:nvSpPr>
          <p:spPr bwMode="auto">
            <a:xfrm>
              <a:off x="3255714" y="59189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Voie de fuite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Line 63"/>
            <p:cNvSpPr>
              <a:spLocks noChangeShapeType="1"/>
            </p:cNvSpPr>
            <p:nvPr/>
          </p:nvSpPr>
          <p:spPr bwMode="auto">
            <a:xfrm>
              <a:off x="3039814" y="6063406"/>
              <a:ext cx="215900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AutoShape 64"/>
            <p:cNvSpPr>
              <a:spLocks noChangeArrowheads="1"/>
            </p:cNvSpPr>
            <p:nvPr/>
          </p:nvSpPr>
          <p:spPr bwMode="auto">
            <a:xfrm>
              <a:off x="3039814" y="6561881"/>
              <a:ext cx="287338" cy="198437"/>
            </a:xfrm>
            <a:prstGeom prst="rightArrow">
              <a:avLst>
                <a:gd name="adj1" fmla="val 50000"/>
                <a:gd name="adj2" fmla="val 362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 Box 65"/>
            <p:cNvSpPr txBox="1">
              <a:spLocks noChangeArrowheads="1"/>
            </p:cNvSpPr>
            <p:nvPr/>
          </p:nvSpPr>
          <p:spPr bwMode="auto">
            <a:xfrm>
              <a:off x="3265239" y="65412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Accès au site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 Box 81"/>
            <p:cNvSpPr txBox="1">
              <a:spLocks noChangeArrowheads="1"/>
            </p:cNvSpPr>
            <p:nvPr/>
          </p:nvSpPr>
          <p:spPr bwMode="auto">
            <a:xfrm>
              <a:off x="3255714" y="6195168"/>
              <a:ext cx="1295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Voie de fuite souterraine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Line 82"/>
            <p:cNvSpPr>
              <a:spLocks noChangeShapeType="1"/>
            </p:cNvSpPr>
            <p:nvPr/>
          </p:nvSpPr>
          <p:spPr bwMode="auto">
            <a:xfrm>
              <a:off x="3039814" y="6339631"/>
              <a:ext cx="244475" cy="1587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7"/>
            <a:srcRect l="4076" t="909" r="5253" b="3364"/>
            <a:stretch/>
          </p:blipFill>
          <p:spPr>
            <a:xfrm>
              <a:off x="3002412" y="6827565"/>
              <a:ext cx="319847" cy="324000"/>
            </a:xfrm>
            <a:prstGeom prst="rect">
              <a:avLst/>
            </a:prstGeom>
          </p:spPr>
        </p:pic>
        <p:sp>
          <p:nvSpPr>
            <p:cNvPr id="78" name="Text Box 65"/>
            <p:cNvSpPr txBox="1">
              <a:spLocks noChangeArrowheads="1"/>
            </p:cNvSpPr>
            <p:nvPr/>
          </p:nvSpPr>
          <p:spPr bwMode="auto">
            <a:xfrm>
              <a:off x="3254127" y="6807939"/>
              <a:ext cx="14430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Poids maximal admissible sur le pont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47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/>
              <a:t>Livraisons de matières</a:t>
            </a:r>
            <a:endParaRPr lang="fr-CH" sz="3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229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3737" y="756295"/>
            <a:ext cx="7611492" cy="431800"/>
          </a:xfrm>
        </p:spPr>
        <p:txBody>
          <a:bodyPr/>
          <a:lstStyle/>
          <a:p>
            <a:r>
              <a:rPr lang="fr-CH" sz="2800" dirty="0">
                <a:latin typeface="Arial" pitchFamily="34" charset="0"/>
              </a:rPr>
              <a:t>Généralités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692399"/>
            <a:ext cx="9289032" cy="5218112"/>
          </a:xfrm>
        </p:spPr>
        <p:txBody>
          <a:bodyPr/>
          <a:lstStyle/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Vous venez, peut-être pour la première fois, sur le site de Ciments Vigier à Péry, pour livrer de la matière? Alors merci de suivre les instructions ci-après.</a:t>
            </a:r>
          </a:p>
          <a:p>
            <a:pPr marL="0" indent="0"/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Le site est équipé, à l’entrée, d’une balance et de 2 bornes en service 24h/24 et 7j/7, nécessaires au bon enregistrement de votre livraison. </a:t>
            </a: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Les informations que vous allez renseigner à l’écran sont très importantes d’un point de vue légal. C’est pourquoi nous comptons sur vous pour que cela soit fait de manière rigoureuse.</a:t>
            </a:r>
          </a:p>
          <a:p>
            <a:pPr marL="0" indent="0"/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Avant de partir du lieu de chargement, assurez-vous que vous avez en votre possession un badge ou un numéro de badge. Ce badge préconfiguré par nos soins contient des informations permettant d’identifier la provenance. </a:t>
            </a: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Si ce n’est pas le cas, merci de contacter votre disposition qui devra s’adresser à Monsieur Beat Oppliger (</a:t>
            </a:r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  <a:hlinkClick r:id="rId2"/>
              </a:rPr>
              <a:t>beat.oppliger@vigier.ch</a:t>
            </a:r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 ; +41 (0)79 284 52 05 ). Un badge sera configuré et vous sera transmis dès votre arrivée sur site.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043" y="6071597"/>
            <a:ext cx="894186" cy="10007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36830" y="640268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Badge</a:t>
            </a:r>
          </a:p>
        </p:txBody>
      </p:sp>
      <p:sp>
        <p:nvSpPr>
          <p:cNvPr id="4" name="Flèche droite 3"/>
          <p:cNvSpPr/>
          <p:nvPr/>
        </p:nvSpPr>
        <p:spPr bwMode="auto">
          <a:xfrm>
            <a:off x="6856687" y="6508956"/>
            <a:ext cx="648072" cy="126002"/>
          </a:xfrm>
          <a:prstGeom prst="rightArrow">
            <a:avLst/>
          </a:prstGeom>
          <a:solidFill>
            <a:srgbClr val="131313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945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754771"/>
            <a:ext cx="7611492" cy="431800"/>
          </a:xfrm>
        </p:spPr>
        <p:txBody>
          <a:bodyPr/>
          <a:lstStyle/>
          <a:p>
            <a:r>
              <a:rPr lang="fr-CH" sz="2800" dirty="0"/>
              <a:t>Généralités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8188" y="1692399"/>
            <a:ext cx="9452098" cy="5218112"/>
          </a:xfrm>
        </p:spPr>
        <p:txBody>
          <a:bodyPr/>
          <a:lstStyle/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Si vous avez des questions ou rencontrez des difficultés tout au long de la procédure, rendez-vous dans le local de pesée et utilisez le téléphone prévu à cet effet.</a:t>
            </a: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Composez le 939. Un collaborateur de Ciments Vigier vous répondra et vous guidera ou viendra vous aider.</a:t>
            </a: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Vous pouvez aussi joindre le +41 (0)79 159 50 61 depuis un natel.</a:t>
            </a:r>
          </a:p>
          <a:p>
            <a:pPr marL="0" indent="0"/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Si vous rencontrez des difficultés hors des horaires normaux d’ouverture (6h-18h), appelez la centrale de commande au 400.</a:t>
            </a:r>
          </a:p>
          <a:p>
            <a:pPr marL="0" indent="0"/>
            <a:endParaRPr lang="fr-CH" b="0" dirty="0">
              <a:latin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88" y="3175291"/>
            <a:ext cx="3650095" cy="2252327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34" y="3175291"/>
            <a:ext cx="2014404" cy="225232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6" name="Flèche droite 5"/>
          <p:cNvSpPr/>
          <p:nvPr/>
        </p:nvSpPr>
        <p:spPr bwMode="auto">
          <a:xfrm rot="20119343">
            <a:off x="2661696" y="4400103"/>
            <a:ext cx="504056" cy="144016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4212" y="759659"/>
            <a:ext cx="7611492" cy="431800"/>
          </a:xfrm>
        </p:spPr>
        <p:txBody>
          <a:bodyPr/>
          <a:lstStyle/>
          <a:p>
            <a:r>
              <a:rPr lang="fr-CH" sz="2800" dirty="0">
                <a:latin typeface="Arial" pitchFamily="34" charset="0"/>
              </a:rPr>
              <a:t>Procédure de livraison </a:t>
            </a:r>
            <a:endParaRPr lang="fr-CH" sz="2800" dirty="0"/>
          </a:p>
        </p:txBody>
      </p:sp>
      <p:pic>
        <p:nvPicPr>
          <p:cNvPr id="14" name="Bild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57" y="1601917"/>
            <a:ext cx="4112508" cy="5707106"/>
          </a:xfrm>
          <a:prstGeom prst="rect">
            <a:avLst/>
          </a:prstGeom>
          <a:noFill/>
          <a:ln w="9525">
            <a:solidFill>
              <a:srgbClr val="131313"/>
            </a:solidFill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457063" y="2052439"/>
            <a:ext cx="2719678" cy="382393"/>
          </a:xfrm>
          <a:prstGeom prst="rect">
            <a:avLst/>
          </a:prstGeom>
          <a:solidFill>
            <a:schemeClr val="bg1">
              <a:lumMod val="100000"/>
              <a:lumOff val="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Balance fournisseurs </a:t>
            </a:r>
            <a:endParaRPr lang="fr-CH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AutoShape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3402486" y="3204567"/>
            <a:ext cx="1303854" cy="1440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375" y="2845706"/>
            <a:ext cx="2862435" cy="3599221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 bwMode="auto">
          <a:xfrm rot="16200000">
            <a:off x="5917003" y="5040771"/>
            <a:ext cx="792088" cy="288032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2" name="Flèche droite 21"/>
          <p:cNvSpPr/>
          <p:nvPr/>
        </p:nvSpPr>
        <p:spPr bwMode="auto">
          <a:xfrm rot="18092814">
            <a:off x="8319165" y="5447375"/>
            <a:ext cx="792088" cy="288032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40" y="2845706"/>
            <a:ext cx="2876359" cy="3599221"/>
          </a:xfrm>
          <a:prstGeom prst="rect">
            <a:avLst/>
          </a:prstGeom>
        </p:spPr>
      </p:pic>
      <p:sp>
        <p:nvSpPr>
          <p:cNvPr id="23" name="Flèche droite 22"/>
          <p:cNvSpPr/>
          <p:nvPr/>
        </p:nvSpPr>
        <p:spPr bwMode="auto">
          <a:xfrm rot="16447647">
            <a:off x="6486334" y="4932926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4" name="Flèche droite 23"/>
          <p:cNvSpPr/>
          <p:nvPr/>
        </p:nvSpPr>
        <p:spPr bwMode="auto">
          <a:xfrm rot="16447647">
            <a:off x="6460867" y="5313107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5" name="Flèche droite 24"/>
          <p:cNvSpPr/>
          <p:nvPr/>
        </p:nvSpPr>
        <p:spPr bwMode="auto">
          <a:xfrm rot="16447647">
            <a:off x="6425972" y="5723981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8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1476375"/>
            <a:ext cx="2376263" cy="200765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" y="5508823"/>
            <a:ext cx="2376261" cy="1992384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7" name="Rectangle 6"/>
          <p:cNvSpPr/>
          <p:nvPr/>
        </p:nvSpPr>
        <p:spPr bwMode="auto">
          <a:xfrm>
            <a:off x="3114450" y="1476375"/>
            <a:ext cx="7578950" cy="2007659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Choisissez votre langue de préférence 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et</a:t>
            </a: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appuyer sur «Saisir badge»</a:t>
            </a:r>
          </a:p>
        </p:txBody>
      </p:sp>
      <p:sp>
        <p:nvSpPr>
          <p:cNvPr id="10" name="Ellipse 9"/>
          <p:cNvSpPr/>
          <p:nvPr/>
        </p:nvSpPr>
        <p:spPr bwMode="auto">
          <a:xfrm>
            <a:off x="208799" y="2052439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1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195080" y="6216983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3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114452" y="3548633"/>
            <a:ext cx="7578950" cy="1904156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Saisissez, sur l’écran tactile,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votre n° de badge et appuyez sur «Val.» ou «Validation»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baseline="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Vous pouvez corriger votre écriture à tout moment à l’aide de la croix jaune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baseline="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Attention! 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2 mêmes numéros de badge ne doivent jamais être utilisés en même temps.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baseline="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Si vous ne disposez que d’un seul badge pour plusieurs personnes, attendez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que votre collègue sorte du site, en ayant effectué sa sortie, pour utiliser le numéro.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Sinon vous serez bloqué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et un temps conséquents sera perdu par tous.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18308" y="2988543"/>
            <a:ext cx="864096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0196" y="2700511"/>
            <a:ext cx="594668" cy="28803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14450" y="5526286"/>
            <a:ext cx="7578950" cy="1974921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Valider le poids de votre véhicule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132" y="4056357"/>
            <a:ext cx="153759" cy="1563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2250356" y="7092999"/>
            <a:ext cx="648072" cy="24414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25" y="3548633"/>
            <a:ext cx="2379617" cy="1904155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11" name="Organigramme : Connecteur 10"/>
          <p:cNvSpPr/>
          <p:nvPr/>
        </p:nvSpPr>
        <p:spPr bwMode="auto">
          <a:xfrm>
            <a:off x="208799" y="4212679"/>
            <a:ext cx="504056" cy="576064"/>
          </a:xfrm>
          <a:prstGeom prst="flowChartConnector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2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882204" y="764984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  <a:lvl2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9144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13716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18288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r>
              <a:rPr lang="fr-CH" sz="2800" kern="0" dirty="0"/>
              <a:t>Procédure d’entrée</a:t>
            </a:r>
          </a:p>
        </p:txBody>
      </p:sp>
    </p:spTree>
    <p:extLst>
      <p:ext uri="{BB962C8B-B14F-4D97-AF65-F5344CB8AC3E}">
        <p14:creationId xmlns:p14="http://schemas.microsoft.com/office/powerpoint/2010/main" val="385856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114450" y="3567785"/>
            <a:ext cx="7578950" cy="1941038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cette étape, saisissez le n° du bulletin de livraison (BL).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Puis appuyez sur «Val.» ou «Validation»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14450" y="5540072"/>
            <a:ext cx="7578950" cy="1984975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Après validation de la dernière étape, l’écran d’accueil est à nouveau visible.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Cela signifie que vous avez effectué votre entrée avec succès.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r>
              <a:rPr lang="fr-CH" sz="1400" dirty="0"/>
              <a:t>Vous pouvez aller décharger votre marchandise </a:t>
            </a:r>
            <a:r>
              <a:rPr lang="fr-CH" sz="1400" dirty="0">
                <a:solidFill>
                  <a:srgbClr val="FF0000"/>
                </a:solidFill>
              </a:rPr>
              <a:t>en accord avec les instructions données par Beat Oppliger </a:t>
            </a:r>
            <a:r>
              <a:rPr lang="fr-CH" sz="1400" dirty="0">
                <a:solidFill>
                  <a:srgbClr val="131313"/>
                </a:solidFill>
              </a:rPr>
              <a:t>(</a:t>
            </a:r>
            <a:r>
              <a:rPr lang="fr-CH" sz="1400" i="1" dirty="0">
                <a:solidFill>
                  <a:srgbClr val="0070C0"/>
                </a:solidFill>
              </a:rPr>
              <a:t>beat.oppliger@vigier.ch</a:t>
            </a:r>
            <a:r>
              <a:rPr lang="fr-CH" sz="1400" dirty="0"/>
              <a:t> ; +41 (0)79 284 52 05)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3567784"/>
            <a:ext cx="2397687" cy="194103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0" y="5540071"/>
            <a:ext cx="2397687" cy="1984976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10" name="Ellipse 9"/>
          <p:cNvSpPr/>
          <p:nvPr/>
        </p:nvSpPr>
        <p:spPr bwMode="auto">
          <a:xfrm>
            <a:off x="208799" y="4108384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5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234132" y="6244527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6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114452" y="1561429"/>
            <a:ext cx="7578950" cy="1931170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Vous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devez à présent sélectionner le véhicule qui effectue la livraison.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baseline="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Si votre véhicule est déjà enregistré,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cherchez le dans le menu et cliquez dessus.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Si votre véhicule n’est encore jamais venu sur le site, rendez-vous, à l’aide de la flèche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«page suivante» en dernière page du Menu. En cliquant sur «Autre» vous pourrez saisir l’immatriculation de votre véhicule (tracteur).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80" y="1560775"/>
            <a:ext cx="2400021" cy="1931823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22" name="Ellipse 21"/>
          <p:cNvSpPr/>
          <p:nvPr/>
        </p:nvSpPr>
        <p:spPr bwMode="auto">
          <a:xfrm>
            <a:off x="234132" y="2252125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4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860" y="4108384"/>
            <a:ext cx="3524672" cy="128287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9962331" y="4594806"/>
            <a:ext cx="360040" cy="144016"/>
          </a:xfrm>
          <a:prstGeom prst="rect">
            <a:avLst/>
          </a:prstGeom>
          <a:noFill/>
          <a:ln w="38100" cap="flat" cmpd="sng" algn="ctr">
            <a:solidFill>
              <a:srgbClr val="5BAC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841624" y="764984"/>
            <a:ext cx="7611492" cy="431800"/>
          </a:xfrm>
        </p:spPr>
        <p:txBody>
          <a:bodyPr/>
          <a:lstStyle/>
          <a:p>
            <a:r>
              <a:rPr lang="fr-CH" sz="2800" dirty="0"/>
              <a:t>Procédure d’entrée</a:t>
            </a:r>
          </a:p>
        </p:txBody>
      </p:sp>
    </p:spTree>
    <p:extLst>
      <p:ext uri="{BB962C8B-B14F-4D97-AF65-F5344CB8AC3E}">
        <p14:creationId xmlns:p14="http://schemas.microsoft.com/office/powerpoint/2010/main" val="342287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71" y="5508823"/>
            <a:ext cx="1440160" cy="1700856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5" name="Flèche droite 4"/>
          <p:cNvSpPr/>
          <p:nvPr/>
        </p:nvSpPr>
        <p:spPr bwMode="auto">
          <a:xfrm>
            <a:off x="2466379" y="6300911"/>
            <a:ext cx="648072" cy="216024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6" y="1548383"/>
            <a:ext cx="2266496" cy="181624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452" y="1546838"/>
            <a:ext cx="2238401" cy="1817794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57" y="3479484"/>
            <a:ext cx="2266496" cy="1910856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451" y="3521363"/>
            <a:ext cx="2238402" cy="186897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5468552" y="1561429"/>
            <a:ext cx="5263899" cy="1803203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Choisissez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votre langue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ou/et entrez votre n° de badge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Validez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468552" y="3522286"/>
            <a:ext cx="5263899" cy="1868054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Choisissez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le nombre de reçus souhaités</a:t>
            </a: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Attendez que le ou les tickets sortent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Un ticket sortira dès que le précédent aura été récupéré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68552" y="5508824"/>
            <a:ext cx="5217724" cy="1700856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Signez au moins un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des tickets</a:t>
            </a: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Accrochez-le aux documents de livraison et placez le tout dans la boîte aux lettres à côté de la borne.</a:t>
            </a:r>
          </a:p>
          <a:p>
            <a:endParaRPr lang="fr-CH" sz="1400" dirty="0"/>
          </a:p>
          <a:p>
            <a:r>
              <a:rPr lang="fr-CH" sz="1400" dirty="0"/>
              <a:t>Vous pouvez maintenant quitter le site en ayant suivi correctement la procédure.</a:t>
            </a: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Bonne route!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208799" y="2052439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1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208799" y="4135855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2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08799" y="6175667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3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85388" y="2925796"/>
            <a:ext cx="897015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978548" y="1944427"/>
            <a:ext cx="504056" cy="18002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36338" y="3015805"/>
            <a:ext cx="666345" cy="18876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28555" y="2617474"/>
            <a:ext cx="841134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841624" y="764984"/>
            <a:ext cx="7611492" cy="431800"/>
          </a:xfrm>
        </p:spPr>
        <p:txBody>
          <a:bodyPr/>
          <a:lstStyle/>
          <a:p>
            <a:r>
              <a:rPr lang="fr-CH" sz="2800" dirty="0"/>
              <a:t>Procédure de sortie</a:t>
            </a:r>
          </a:p>
        </p:txBody>
      </p:sp>
    </p:spTree>
    <p:extLst>
      <p:ext uri="{BB962C8B-B14F-4D97-AF65-F5344CB8AC3E}">
        <p14:creationId xmlns:p14="http://schemas.microsoft.com/office/powerpoint/2010/main" val="382507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1764407"/>
            <a:ext cx="10153128" cy="4851302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82204" y="540271"/>
            <a:ext cx="7702550" cy="864096"/>
          </a:xfrm>
        </p:spPr>
        <p:txBody>
          <a:bodyPr/>
          <a:lstStyle/>
          <a:p>
            <a:r>
              <a:rPr lang="fr-CH" sz="2800" dirty="0"/>
              <a:t>Merci de votre attention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640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Accueil Sécurité &amp; Environnement des chauffeurs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9" name="Image 8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2E0D8A84-64E2-4E7D-A4CC-D467B99F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5" y="1749694"/>
            <a:ext cx="7761182" cy="53236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 txBox="1">
            <a:spLocks/>
          </p:cNvSpPr>
          <p:nvPr/>
        </p:nvSpPr>
        <p:spPr>
          <a:xfrm>
            <a:off x="666180" y="2016647"/>
            <a:ext cx="9627270" cy="5544616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objectifs de ce</a:t>
            </a:r>
            <a:r>
              <a:rPr lang="fr-FR" sz="2200" noProof="0" dirty="0">
                <a:solidFill>
                  <a:srgbClr val="002060"/>
                </a:solidFill>
              </a:rPr>
              <a:t>tte</a:t>
            </a:r>
            <a:r>
              <a:rPr lang="fr-FR" sz="2200" dirty="0">
                <a:solidFill>
                  <a:srgbClr val="002060"/>
                </a:solidFill>
              </a:rPr>
              <a:t> présentation sont de vous transmettre:</a:t>
            </a: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informations sur le plan de circulation, sur les risques,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conduites à tenir en cas d’accident ou d’incendie,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localisation des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lieux de vie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endParaRPr kumimoji="0" lang="fr-FR" altLang="fr-FR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fr-FR" altLang="fr-FR" sz="1700" dirty="0">
                <a:solidFill>
                  <a:srgbClr val="002060"/>
                </a:solidFill>
              </a:rPr>
              <a:t>L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 principales règles de sécurité applicables sur le site,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fr-FR" sz="1700" dirty="0">
                <a:solidFill>
                  <a:srgbClr val="002060"/>
                </a:solidFill>
              </a:rPr>
              <a:t>Le fonctionnement du système de pesage et d’enregistrement.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Chaque salarié est responsable de sa sécurité et de sa santé ainsi que de celle des autres</a:t>
            </a:r>
          </a:p>
          <a:p>
            <a:pPr marL="1714382" lvl="4" indent="0" defTabSz="914400" fontAlgn="auto">
              <a:spcAft>
                <a:spcPts val="0"/>
              </a:spcAft>
              <a:buNone/>
              <a:defRPr/>
            </a:pPr>
            <a:r>
              <a:rPr lang="fr-FR" sz="2400" b="1" dirty="0">
                <a:solidFill>
                  <a:srgbClr val="002060"/>
                </a:solidFill>
              </a:rPr>
              <a:t>				</a:t>
            </a: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CE8667-265F-C4F1-4830-1552A002A722}"/>
              </a:ext>
            </a:extLst>
          </p:cNvPr>
          <p:cNvSpPr txBox="1"/>
          <p:nvPr/>
        </p:nvSpPr>
        <p:spPr>
          <a:xfrm>
            <a:off x="810196" y="540271"/>
            <a:ext cx="5348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Accueil Sécurité &amp; Environnement des chauffeurs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8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1836415"/>
            <a:ext cx="4480390" cy="55446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60" y="5076775"/>
            <a:ext cx="2582770" cy="1912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5644" y="1764407"/>
            <a:ext cx="53467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La sécurité et la santé des collaborateurs constituent une priorité absolue pour Vigier : ils doivent tous rentrer chez eux en aussi bonne santé qu’à leur arrivée au travail.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95736" y="4254130"/>
            <a:ext cx="42723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50" i="1" dirty="0"/>
              <a:t>Extrait de l’engagement de Vigier en faveur de la sécurité et la santé</a:t>
            </a:r>
            <a:endParaRPr lang="fr-FR" sz="105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9F16DD-D4D9-0736-B538-2E326AAE8DA8}"/>
              </a:ext>
            </a:extLst>
          </p:cNvPr>
          <p:cNvSpPr txBox="1"/>
          <p:nvPr/>
        </p:nvSpPr>
        <p:spPr>
          <a:xfrm>
            <a:off x="810196" y="540271"/>
            <a:ext cx="5348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Accueil Sécurité &amp; Environnement des chauffeurs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3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78C7DE-A854-4222-376F-D856C3642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32" y="1495425"/>
            <a:ext cx="10456168" cy="542195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BF6E54-2C8B-7A99-CEA7-11E26FA9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759972"/>
            <a:ext cx="7652286" cy="431800"/>
          </a:xfrm>
        </p:spPr>
        <p:txBody>
          <a:bodyPr/>
          <a:lstStyle/>
          <a:p>
            <a:r>
              <a:rPr lang="fr-CH" sz="3400" dirty="0"/>
              <a:t>Plan de circulation sur le site</a:t>
            </a:r>
          </a:p>
        </p:txBody>
      </p:sp>
      <p:sp>
        <p:nvSpPr>
          <p:cNvPr id="8" name="Zone de texte 2">
            <a:extLst>
              <a:ext uri="{FF2B5EF4-FFF2-40B4-BE49-F238E27FC236}">
                <a16:creationId xmlns:a16="http://schemas.microsoft.com/office/drawing/2014/main" id="{B1A25E26-9981-4B7F-3DF9-D61E0604A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32" y="5777394"/>
            <a:ext cx="3419158" cy="1139983"/>
          </a:xfrm>
          <a:prstGeom prst="rect">
            <a:avLst/>
          </a:prstGeom>
          <a:solidFill>
            <a:schemeClr val="bg1">
              <a:lumMod val="50000"/>
              <a:alpha val="98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Réception /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Empfang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Logistique – Expédition /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Logistik</a:t>
            </a: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Spedition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 bois /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Holzhalle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Huiles – eaux chargées /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Altöl</a:t>
            </a: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Chlöpfwasser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eptagone 8">
            <a:extLst>
              <a:ext uri="{FF2B5EF4-FFF2-40B4-BE49-F238E27FC236}">
                <a16:creationId xmlns:a16="http://schemas.microsoft.com/office/drawing/2014/main" id="{CE040231-2F0B-F762-6D12-085142C2086E}"/>
              </a:ext>
            </a:extLst>
          </p:cNvPr>
          <p:cNvSpPr/>
          <p:nvPr/>
        </p:nvSpPr>
        <p:spPr>
          <a:xfrm>
            <a:off x="6099493" y="362315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DB19E8-B570-1205-6625-6E847E03E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6" y="3159601"/>
            <a:ext cx="175260" cy="1752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368389-97AF-ED16-A4DE-E86EFAF24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0000">
            <a:off x="5132997" y="2703226"/>
            <a:ext cx="194310" cy="194310"/>
          </a:xfrm>
          <a:prstGeom prst="rect">
            <a:avLst/>
          </a:prstGeom>
        </p:spPr>
      </p:pic>
      <p:sp>
        <p:nvSpPr>
          <p:cNvPr id="13" name="Heptagone 12">
            <a:extLst>
              <a:ext uri="{FF2B5EF4-FFF2-40B4-BE49-F238E27FC236}">
                <a16:creationId xmlns:a16="http://schemas.microsoft.com/office/drawing/2014/main" id="{993D4C24-E3C3-915D-28FD-7510D99C4D24}"/>
              </a:ext>
            </a:extLst>
          </p:cNvPr>
          <p:cNvSpPr/>
          <p:nvPr/>
        </p:nvSpPr>
        <p:spPr>
          <a:xfrm>
            <a:off x="8301513" y="3812857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eptagone 13">
            <a:extLst>
              <a:ext uri="{FF2B5EF4-FFF2-40B4-BE49-F238E27FC236}">
                <a16:creationId xmlns:a16="http://schemas.microsoft.com/office/drawing/2014/main" id="{38049F1B-8426-0DEA-76B6-0F6EE6A84138}"/>
              </a:ext>
            </a:extLst>
          </p:cNvPr>
          <p:cNvSpPr/>
          <p:nvPr/>
        </p:nvSpPr>
        <p:spPr>
          <a:xfrm>
            <a:off x="2975292" y="315960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eptagone 14">
            <a:extLst>
              <a:ext uri="{FF2B5EF4-FFF2-40B4-BE49-F238E27FC236}">
                <a16:creationId xmlns:a16="http://schemas.microsoft.com/office/drawing/2014/main" id="{F2B2E2A5-586F-0F86-3C04-E54A48E21C2D}"/>
              </a:ext>
            </a:extLst>
          </p:cNvPr>
          <p:cNvSpPr/>
          <p:nvPr/>
        </p:nvSpPr>
        <p:spPr>
          <a:xfrm>
            <a:off x="6826915" y="5496089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eptagone 15">
            <a:extLst>
              <a:ext uri="{FF2B5EF4-FFF2-40B4-BE49-F238E27FC236}">
                <a16:creationId xmlns:a16="http://schemas.microsoft.com/office/drawing/2014/main" id="{7602A3C5-9031-3981-5A91-310D306859E3}"/>
              </a:ext>
            </a:extLst>
          </p:cNvPr>
          <p:cNvSpPr/>
          <p:nvPr/>
        </p:nvSpPr>
        <p:spPr>
          <a:xfrm>
            <a:off x="6612156" y="4406742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fr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231EC5-DE3B-666B-75FC-042380918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96" y="4640422"/>
            <a:ext cx="269240" cy="2692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0C4915-B7A3-144A-E1BB-6F4FBB008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51" y="4338003"/>
            <a:ext cx="194310" cy="194310"/>
          </a:xfrm>
          <a:prstGeom prst="rect">
            <a:avLst/>
          </a:prstGeom>
        </p:spPr>
      </p:pic>
      <p:cxnSp>
        <p:nvCxnSpPr>
          <p:cNvPr id="23" name="AutoShape 34">
            <a:extLst>
              <a:ext uri="{FF2B5EF4-FFF2-40B4-BE49-F238E27FC236}">
                <a16:creationId xmlns:a16="http://schemas.microsoft.com/office/drawing/2014/main" id="{109A1F64-EB09-FA2D-1B2D-568E4A653B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64870" y="3030378"/>
            <a:ext cx="340753" cy="5927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E45F1EF0-2DBA-6CD8-BC52-778B109B8A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772277" y="3225958"/>
            <a:ext cx="194310" cy="194310"/>
          </a:xfrm>
          <a:prstGeom prst="rect">
            <a:avLst/>
          </a:prstGeom>
        </p:spPr>
      </p:pic>
      <p:cxnSp>
        <p:nvCxnSpPr>
          <p:cNvPr id="25" name="AutoShape 36">
            <a:extLst>
              <a:ext uri="{FF2B5EF4-FFF2-40B4-BE49-F238E27FC236}">
                <a16:creationId xmlns:a16="http://schemas.microsoft.com/office/drawing/2014/main" id="{5E5E4982-2DF5-4335-CCC6-DFCD88E46F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00576" y="2917198"/>
            <a:ext cx="167640" cy="647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>
            <a:extLst>
              <a:ext uri="{FF2B5EF4-FFF2-40B4-BE49-F238E27FC236}">
                <a16:creationId xmlns:a16="http://schemas.microsoft.com/office/drawing/2014/main" id="{F17CA9B6-71F8-E349-6DE7-4271076DE71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83405" y="2244632"/>
            <a:ext cx="653913" cy="238951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5">
            <a:extLst>
              <a:ext uri="{FF2B5EF4-FFF2-40B4-BE49-F238E27FC236}">
                <a16:creationId xmlns:a16="http://schemas.microsoft.com/office/drawing/2014/main" id="{14558EE5-7F1F-C9FA-A78B-760231F0E1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66765" y="3195637"/>
            <a:ext cx="845185" cy="41719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4">
            <a:extLst>
              <a:ext uri="{FF2B5EF4-FFF2-40B4-BE49-F238E27FC236}">
                <a16:creationId xmlns:a16="http://schemas.microsoft.com/office/drawing/2014/main" id="{9F07B084-6662-F9BE-D7D4-9CB2D9FC17F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27907" y="3619023"/>
            <a:ext cx="1077913" cy="42751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2">
            <a:extLst>
              <a:ext uri="{FF2B5EF4-FFF2-40B4-BE49-F238E27FC236}">
                <a16:creationId xmlns:a16="http://schemas.microsoft.com/office/drawing/2014/main" id="{9E806FE7-A6C2-26B2-0B8C-297DA0DBA7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77332" y="4091147"/>
            <a:ext cx="1038225" cy="2000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37">
            <a:extLst>
              <a:ext uri="{FF2B5EF4-FFF2-40B4-BE49-F238E27FC236}">
                <a16:creationId xmlns:a16="http://schemas.microsoft.com/office/drawing/2014/main" id="{6A62BD52-78A5-C705-AAC1-3EB55B19A2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27426" y="3020116"/>
            <a:ext cx="394335" cy="18986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34">
            <a:extLst>
              <a:ext uri="{FF2B5EF4-FFF2-40B4-BE49-F238E27FC236}">
                <a16:creationId xmlns:a16="http://schemas.microsoft.com/office/drawing/2014/main" id="{1FD64786-37AA-810F-6B67-F209CE02C6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92674" y="3679649"/>
            <a:ext cx="346795" cy="6975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17">
            <a:extLst>
              <a:ext uri="{FF2B5EF4-FFF2-40B4-BE49-F238E27FC236}">
                <a16:creationId xmlns:a16="http://schemas.microsoft.com/office/drawing/2014/main" id="{B2BAAE3C-9211-AAA6-BB91-CE8E5813577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6246" y="3910363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6">
            <a:extLst>
              <a:ext uri="{FF2B5EF4-FFF2-40B4-BE49-F238E27FC236}">
                <a16:creationId xmlns:a16="http://schemas.microsoft.com/office/drawing/2014/main" id="{3E4E9EF4-A705-F4C6-2979-D7D022187E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59950" y="3323113"/>
            <a:ext cx="538854" cy="5814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15">
            <a:extLst>
              <a:ext uri="{FF2B5EF4-FFF2-40B4-BE49-F238E27FC236}">
                <a16:creationId xmlns:a16="http://schemas.microsoft.com/office/drawing/2014/main" id="{136B2704-7F79-3A1C-BDA7-9CD8D309BF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61796" y="2929629"/>
            <a:ext cx="569718" cy="38637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14">
            <a:extLst>
              <a:ext uri="{FF2B5EF4-FFF2-40B4-BE49-F238E27FC236}">
                <a16:creationId xmlns:a16="http://schemas.microsoft.com/office/drawing/2014/main" id="{7D02E830-5EDC-66CA-1226-76B1B2AF75E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15806" y="2697774"/>
            <a:ext cx="711200" cy="226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3">
            <a:extLst>
              <a:ext uri="{FF2B5EF4-FFF2-40B4-BE49-F238E27FC236}">
                <a16:creationId xmlns:a16="http://schemas.microsoft.com/office/drawing/2014/main" id="{4C2B5953-B93B-D40D-D317-70B0BFF2B12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0492" y="2161195"/>
            <a:ext cx="62865" cy="4838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12">
            <a:extLst>
              <a:ext uri="{FF2B5EF4-FFF2-40B4-BE49-F238E27FC236}">
                <a16:creationId xmlns:a16="http://schemas.microsoft.com/office/drawing/2014/main" id="{8D7B9AC6-532D-2A0B-2C61-450B96A0C7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63357" y="1835440"/>
            <a:ext cx="58420" cy="3257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11">
            <a:extLst>
              <a:ext uri="{FF2B5EF4-FFF2-40B4-BE49-F238E27FC236}">
                <a16:creationId xmlns:a16="http://schemas.microsoft.com/office/drawing/2014/main" id="{F6F58CCA-D866-F4F8-7B75-FB2473624C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41866" y="1795467"/>
            <a:ext cx="129540" cy="399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10">
            <a:extLst>
              <a:ext uri="{FF2B5EF4-FFF2-40B4-BE49-F238E27FC236}">
                <a16:creationId xmlns:a16="http://schemas.microsoft.com/office/drawing/2014/main" id="{E9FEF116-EB2B-BF69-2AAC-D1D106F5A8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1495" y="1814659"/>
            <a:ext cx="804055" cy="12886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8">
            <a:extLst>
              <a:ext uri="{FF2B5EF4-FFF2-40B4-BE49-F238E27FC236}">
                <a16:creationId xmlns:a16="http://schemas.microsoft.com/office/drawing/2014/main" id="{F6C9ED56-FE20-4EC0-8819-1D10740061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09651" y="1952256"/>
            <a:ext cx="696595" cy="23477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7">
            <a:extLst>
              <a:ext uri="{FF2B5EF4-FFF2-40B4-BE49-F238E27FC236}">
                <a16:creationId xmlns:a16="http://schemas.microsoft.com/office/drawing/2014/main" id="{4E5D1B06-9A03-EAD3-9183-924224AED7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172" y="2187031"/>
            <a:ext cx="1724404" cy="68314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40">
            <a:extLst>
              <a:ext uri="{FF2B5EF4-FFF2-40B4-BE49-F238E27FC236}">
                <a16:creationId xmlns:a16="http://schemas.microsoft.com/office/drawing/2014/main" id="{12206C92-59E7-AF51-8B04-84401928FD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8366" y="3217068"/>
            <a:ext cx="714375" cy="3524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41">
            <a:extLst>
              <a:ext uri="{FF2B5EF4-FFF2-40B4-BE49-F238E27FC236}">
                <a16:creationId xmlns:a16="http://schemas.microsoft.com/office/drawing/2014/main" id="{338FA362-6C5A-9847-23AE-144B167473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22148" y="3586002"/>
            <a:ext cx="725805" cy="34925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42">
            <a:extLst>
              <a:ext uri="{FF2B5EF4-FFF2-40B4-BE49-F238E27FC236}">
                <a16:creationId xmlns:a16="http://schemas.microsoft.com/office/drawing/2014/main" id="{C570D826-85AC-7B9D-E85C-612A03DFC2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59269" y="3928271"/>
            <a:ext cx="952310" cy="35480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AutoShape 43">
            <a:extLst>
              <a:ext uri="{FF2B5EF4-FFF2-40B4-BE49-F238E27FC236}">
                <a16:creationId xmlns:a16="http://schemas.microsoft.com/office/drawing/2014/main" id="{21659451-D1D9-70C3-3750-4144445334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0292" y="4288473"/>
            <a:ext cx="563245" cy="14668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AutoShape 24">
            <a:extLst>
              <a:ext uri="{FF2B5EF4-FFF2-40B4-BE49-F238E27FC236}">
                <a16:creationId xmlns:a16="http://schemas.microsoft.com/office/drawing/2014/main" id="{5288B82C-9C2D-D5E2-BBF3-8BD0FEA9C1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02062" y="4592322"/>
            <a:ext cx="1309517" cy="711518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one de texte 2">
            <a:extLst>
              <a:ext uri="{FF2B5EF4-FFF2-40B4-BE49-F238E27FC236}">
                <a16:creationId xmlns:a16="http://schemas.microsoft.com/office/drawing/2014/main" id="{31366F0B-2FFD-2D4F-6ED5-F82E6D3AB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70" y="6887270"/>
            <a:ext cx="555867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Accès pour le déchargement du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marche arrière /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Zugang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Fluffabladung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rückwärts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AutoShape 24">
            <a:extLst>
              <a:ext uri="{FF2B5EF4-FFF2-40B4-BE49-F238E27FC236}">
                <a16:creationId xmlns:a16="http://schemas.microsoft.com/office/drawing/2014/main" id="{73F40862-C45F-6FB1-0707-C53EBE4F6C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5236" y="7011095"/>
            <a:ext cx="488364" cy="15053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17">
            <a:extLst>
              <a:ext uri="{FF2B5EF4-FFF2-40B4-BE49-F238E27FC236}">
                <a16:creationId xmlns:a16="http://schemas.microsoft.com/office/drawing/2014/main" id="{3A6AE9BA-EFDC-7489-3E74-99F8BA0AE80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356352" y="4460682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7">
            <a:extLst>
              <a:ext uri="{FF2B5EF4-FFF2-40B4-BE49-F238E27FC236}">
                <a16:creationId xmlns:a16="http://schemas.microsoft.com/office/drawing/2014/main" id="{405C5573-32CE-DAA2-165E-FD0B090F6C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9237" y="4608722"/>
            <a:ext cx="1005614" cy="45984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7">
            <a:extLst>
              <a:ext uri="{FF2B5EF4-FFF2-40B4-BE49-F238E27FC236}">
                <a16:creationId xmlns:a16="http://schemas.microsoft.com/office/drawing/2014/main" id="{C204549C-3F80-5F4E-B6A1-90D41EB87D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7686" y="5073919"/>
            <a:ext cx="1137414" cy="75778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7">
            <a:extLst>
              <a:ext uri="{FF2B5EF4-FFF2-40B4-BE49-F238E27FC236}">
                <a16:creationId xmlns:a16="http://schemas.microsoft.com/office/drawing/2014/main" id="{C80BE978-AD99-DB77-1C7E-D24527FD34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2423" y="5836336"/>
            <a:ext cx="1192827" cy="74900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id="{9918BD3C-3B8A-1AD7-3BE3-FFF0A1C71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95" y="6288317"/>
            <a:ext cx="194310" cy="194310"/>
          </a:xfrm>
          <a:prstGeom prst="rect">
            <a:avLst/>
          </a:prstGeom>
        </p:spPr>
      </p:pic>
      <p:cxnSp>
        <p:nvCxnSpPr>
          <p:cNvPr id="53" name="AutoShape 24">
            <a:extLst>
              <a:ext uri="{FF2B5EF4-FFF2-40B4-BE49-F238E27FC236}">
                <a16:creationId xmlns:a16="http://schemas.microsoft.com/office/drawing/2014/main" id="{F4B287E6-2045-E516-E006-3C16EEE464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63557" y="6463954"/>
            <a:ext cx="456518" cy="14649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24">
            <a:extLst>
              <a:ext uri="{FF2B5EF4-FFF2-40B4-BE49-F238E27FC236}">
                <a16:creationId xmlns:a16="http://schemas.microsoft.com/office/drawing/2014/main" id="{A53CB24E-6582-EF46-9C8D-92C1F6CDE1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06150" y="6157025"/>
            <a:ext cx="263992" cy="24439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24">
            <a:extLst>
              <a:ext uri="{FF2B5EF4-FFF2-40B4-BE49-F238E27FC236}">
                <a16:creationId xmlns:a16="http://schemas.microsoft.com/office/drawing/2014/main" id="{677DB0FA-208B-844F-E775-FDA5C0881C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66863" y="6094489"/>
            <a:ext cx="610469" cy="5039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17">
            <a:extLst>
              <a:ext uri="{FF2B5EF4-FFF2-40B4-BE49-F238E27FC236}">
                <a16:creationId xmlns:a16="http://schemas.microsoft.com/office/drawing/2014/main" id="{200F5D6E-6110-AA58-380A-2C40C6AFBC4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94425" y="5543023"/>
            <a:ext cx="1072438" cy="52281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17">
            <a:extLst>
              <a:ext uri="{FF2B5EF4-FFF2-40B4-BE49-F238E27FC236}">
                <a16:creationId xmlns:a16="http://schemas.microsoft.com/office/drawing/2014/main" id="{5F9A8754-CC38-1D19-80E8-29C7ACA86F4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24593" y="4966707"/>
            <a:ext cx="788292" cy="57027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E15D228E-CE4A-E0BA-8BB5-617B2A7F4459}"/>
              </a:ext>
            </a:extLst>
          </p:cNvPr>
          <p:cNvCxnSpPr/>
          <p:nvPr/>
        </p:nvCxnSpPr>
        <p:spPr>
          <a:xfrm>
            <a:off x="4277218" y="4340216"/>
            <a:ext cx="112395" cy="78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AutoShape 34">
            <a:extLst>
              <a:ext uri="{FF2B5EF4-FFF2-40B4-BE49-F238E27FC236}">
                <a16:creationId xmlns:a16="http://schemas.microsoft.com/office/drawing/2014/main" id="{2BA28146-15B6-25E5-42D0-55E9D254E3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17624" y="4488873"/>
            <a:ext cx="392531" cy="85998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AutoShape 34">
            <a:extLst>
              <a:ext uri="{FF2B5EF4-FFF2-40B4-BE49-F238E27FC236}">
                <a16:creationId xmlns:a16="http://schemas.microsoft.com/office/drawing/2014/main" id="{8A6D9F0F-18A5-5832-AD75-0E8383EB87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05587" y="5765082"/>
            <a:ext cx="1455509" cy="70920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A331C423-28DB-2311-2BAE-F82BE2F95CB2}"/>
              </a:ext>
            </a:extLst>
          </p:cNvPr>
          <p:cNvSpPr/>
          <p:nvPr/>
        </p:nvSpPr>
        <p:spPr bwMode="auto">
          <a:xfrm>
            <a:off x="8111579" y="5443065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81" name="AutoShape 7">
            <a:extLst>
              <a:ext uri="{FF2B5EF4-FFF2-40B4-BE49-F238E27FC236}">
                <a16:creationId xmlns:a16="http://schemas.microsoft.com/office/drawing/2014/main" id="{AC77E32A-352C-3A37-A571-4AA351C191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88905" y="6517450"/>
            <a:ext cx="449548" cy="13578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7">
            <a:extLst>
              <a:ext uri="{FF2B5EF4-FFF2-40B4-BE49-F238E27FC236}">
                <a16:creationId xmlns:a16="http://schemas.microsoft.com/office/drawing/2014/main" id="{B79A0EF0-AE82-2AA4-7CFD-0081AEBF4B2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154481" y="6376359"/>
            <a:ext cx="421676" cy="11056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AutoShape 34">
            <a:extLst>
              <a:ext uri="{FF2B5EF4-FFF2-40B4-BE49-F238E27FC236}">
                <a16:creationId xmlns:a16="http://schemas.microsoft.com/office/drawing/2014/main" id="{5F2AA83F-FEBB-D2D9-0DFF-E2E7BC76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41428" y="6427045"/>
            <a:ext cx="322744" cy="72686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AutoShape 34">
            <a:extLst>
              <a:ext uri="{FF2B5EF4-FFF2-40B4-BE49-F238E27FC236}">
                <a16:creationId xmlns:a16="http://schemas.microsoft.com/office/drawing/2014/main" id="{6FA461AF-DED0-E0F3-E1A0-02B0D7E386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89330" y="6479103"/>
            <a:ext cx="273774" cy="69391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AutoShape 17">
            <a:extLst>
              <a:ext uri="{FF2B5EF4-FFF2-40B4-BE49-F238E27FC236}">
                <a16:creationId xmlns:a16="http://schemas.microsoft.com/office/drawing/2014/main" id="{9BFADAD0-2DFE-2EC4-185F-1C8E31263ED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20075" y="6427045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AutoShape 34">
            <a:extLst>
              <a:ext uri="{FF2B5EF4-FFF2-40B4-BE49-F238E27FC236}">
                <a16:creationId xmlns:a16="http://schemas.microsoft.com/office/drawing/2014/main" id="{F8195785-0DDB-C8DC-0A21-9AD493A740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92586" y="6510813"/>
            <a:ext cx="1521353" cy="6834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8" name="Image 97" descr="Une image contenant texte, graphiques vectoriels, clipart&#10;&#10;Description générée automatiquement">
            <a:extLst>
              <a:ext uri="{FF2B5EF4-FFF2-40B4-BE49-F238E27FC236}">
                <a16:creationId xmlns:a16="http://schemas.microsoft.com/office/drawing/2014/main" id="{9F2595B8-ACC4-4DA3-4D3A-527EF0546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56" y="6104143"/>
            <a:ext cx="431344" cy="213392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BFCAF13D-5824-FF6D-052D-56A39239955E}"/>
              </a:ext>
            </a:extLst>
          </p:cNvPr>
          <p:cNvSpPr txBox="1"/>
          <p:nvPr/>
        </p:nvSpPr>
        <p:spPr>
          <a:xfrm>
            <a:off x="9904627" y="6919205"/>
            <a:ext cx="868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Carrière</a:t>
            </a:r>
          </a:p>
        </p:txBody>
      </p:sp>
      <p:cxnSp>
        <p:nvCxnSpPr>
          <p:cNvPr id="104" name="AutoShape 24">
            <a:extLst>
              <a:ext uri="{FF2B5EF4-FFF2-40B4-BE49-F238E27FC236}">
                <a16:creationId xmlns:a16="http://schemas.microsoft.com/office/drawing/2014/main" id="{47C74924-CD64-F09F-AA02-7CA4BC461DC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43775" y="5886404"/>
            <a:ext cx="540880" cy="2584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6" name="Image 105">
            <a:extLst>
              <a:ext uri="{FF2B5EF4-FFF2-40B4-BE49-F238E27FC236}">
                <a16:creationId xmlns:a16="http://schemas.microsoft.com/office/drawing/2014/main" id="{017204E8-0951-995A-1A36-15385B448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6" y="2761740"/>
            <a:ext cx="269240" cy="2692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6A5E76-E504-CE81-0205-58FDD8FE3A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3677533" y="4076669"/>
            <a:ext cx="194310" cy="19431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83540E21-32AA-7287-3253-E26B547C4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9804">
            <a:off x="1352160" y="2181164"/>
            <a:ext cx="194310" cy="19431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7F0DD35C-B74D-EE41-5DE8-6AD9E9EF22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3890075" y="2362159"/>
            <a:ext cx="194310" cy="19431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CC3BBFB4-E62F-EABD-30A4-0720F194D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5961870" y="5179391"/>
            <a:ext cx="194310" cy="194310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0A5C5D03-3EA2-9B7D-0406-E5C496641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5492972" y="5139624"/>
            <a:ext cx="194310" cy="194310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4879C036-9EC9-79D8-5A85-E30458CFAD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666155" y="5943168"/>
            <a:ext cx="194310" cy="194310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8C357FD9-2025-5CB0-5212-B7A0ABC1C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014446" y="3356850"/>
            <a:ext cx="194310" cy="19431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CB7D5C23-30DA-1D4C-92AE-18C0767E1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6666823" y="3531743"/>
            <a:ext cx="194310" cy="194310"/>
          </a:xfrm>
          <a:prstGeom prst="rect">
            <a:avLst/>
          </a:prstGeom>
        </p:spPr>
      </p:pic>
      <p:cxnSp>
        <p:nvCxnSpPr>
          <p:cNvPr id="116" name="AutoShape 14">
            <a:extLst>
              <a:ext uri="{FF2B5EF4-FFF2-40B4-BE49-F238E27FC236}">
                <a16:creationId xmlns:a16="http://schemas.microsoft.com/office/drawing/2014/main" id="{E1AF5B0A-B1B6-3637-21D8-B4271C4130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9681" y="2754663"/>
            <a:ext cx="1070483" cy="404938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ysDot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5CC19E74-870E-9533-3187-BABE95F369DF}"/>
              </a:ext>
            </a:extLst>
          </p:cNvPr>
          <p:cNvSpPr txBox="1"/>
          <p:nvPr/>
        </p:nvSpPr>
        <p:spPr>
          <a:xfrm rot="20336139">
            <a:off x="277956" y="3026545"/>
            <a:ext cx="939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</a:p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révisions</a:t>
            </a:r>
          </a:p>
        </p:txBody>
      </p:sp>
      <p:cxnSp>
        <p:nvCxnSpPr>
          <p:cNvPr id="119" name="AutoShape 24">
            <a:extLst>
              <a:ext uri="{FF2B5EF4-FFF2-40B4-BE49-F238E27FC236}">
                <a16:creationId xmlns:a16="http://schemas.microsoft.com/office/drawing/2014/main" id="{23B10294-58C8-1031-8611-E96A94E91EC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716720" y="7221928"/>
            <a:ext cx="266700" cy="9554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AutoShape 24">
            <a:extLst>
              <a:ext uri="{FF2B5EF4-FFF2-40B4-BE49-F238E27FC236}">
                <a16:creationId xmlns:a16="http://schemas.microsoft.com/office/drawing/2014/main" id="{5196C663-971A-9757-6FBE-E80CFBF848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95674" y="7143977"/>
            <a:ext cx="257887" cy="1006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8" name="Picture 4" descr="Panneau de signalisation Interdiction de Tourner à droite PNG transparents  - StickPNG">
            <a:extLst>
              <a:ext uri="{FF2B5EF4-FFF2-40B4-BE49-F238E27FC236}">
                <a16:creationId xmlns:a16="http://schemas.microsoft.com/office/drawing/2014/main" id="{7D90A0D4-A4DF-CC0D-A155-352BFD16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58" y="4327171"/>
            <a:ext cx="19497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stop en France — Wikipédia">
            <a:extLst>
              <a:ext uri="{FF2B5EF4-FFF2-40B4-BE49-F238E27FC236}">
                <a16:creationId xmlns:a16="http://schemas.microsoft.com/office/drawing/2014/main" id="{5B5561C6-7BF1-C331-0FC0-D7E4E297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89" y="414077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7FCC84D1-D9DF-CC3A-C025-AE3CC79A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41" y="2436142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B1BED491-0978-F453-E784-2C95DF29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93" y="4229690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AutoShape 17">
            <a:extLst>
              <a:ext uri="{FF2B5EF4-FFF2-40B4-BE49-F238E27FC236}">
                <a16:creationId xmlns:a16="http://schemas.microsoft.com/office/drawing/2014/main" id="{F201E3DD-1EA4-F82C-4C15-5C9AF1C9EA8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599316" y="5648242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A1BA3C5-DE18-90D7-313D-BC854569C5FE}"/>
              </a:ext>
            </a:extLst>
          </p:cNvPr>
          <p:cNvSpPr/>
          <p:nvPr/>
        </p:nvSpPr>
        <p:spPr bwMode="auto">
          <a:xfrm>
            <a:off x="8236396" y="5292481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29" name="AutoShape 34">
            <a:extLst>
              <a:ext uri="{FF2B5EF4-FFF2-40B4-BE49-F238E27FC236}">
                <a16:creationId xmlns:a16="http://schemas.microsoft.com/office/drawing/2014/main" id="{D8B32D98-15C4-49EF-F796-92A331BF4E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39232" y="4518926"/>
            <a:ext cx="348964" cy="7807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triangle" w="med" len="med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1EFAAD4D-AA1D-F6F9-7FEC-3BE5CF4D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996">
            <a:off x="9065538" y="5875958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8536FE41-0A6B-94D0-2AAF-DC9D7203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882">
            <a:off x="8184953" y="4917185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AutoShape 6">
            <a:extLst>
              <a:ext uri="{FF2B5EF4-FFF2-40B4-BE49-F238E27FC236}">
                <a16:creationId xmlns:a16="http://schemas.microsoft.com/office/drawing/2014/main" id="{9BEFB6C7-B566-8C34-C34D-3458166022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482604" y="2577827"/>
            <a:ext cx="594360" cy="2667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6">
            <a:extLst>
              <a:ext uri="{FF2B5EF4-FFF2-40B4-BE49-F238E27FC236}">
                <a16:creationId xmlns:a16="http://schemas.microsoft.com/office/drawing/2014/main" id="{59A5FFC9-4ABD-6A8E-1B1C-06EBE672C8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237039" y="2922344"/>
            <a:ext cx="594360" cy="26670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6">
            <a:extLst>
              <a:ext uri="{FF2B5EF4-FFF2-40B4-BE49-F238E27FC236}">
                <a16:creationId xmlns:a16="http://schemas.microsoft.com/office/drawing/2014/main" id="{FE5CAB2D-F5BD-2479-DB6B-D2CBA576B14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89120" y="1959067"/>
            <a:ext cx="743014" cy="27421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AutoShape 6">
            <a:extLst>
              <a:ext uri="{FF2B5EF4-FFF2-40B4-BE49-F238E27FC236}">
                <a16:creationId xmlns:a16="http://schemas.microsoft.com/office/drawing/2014/main" id="{C355D03E-F9C6-3D2E-C76D-B67CAD32C5F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39734" y="1675350"/>
            <a:ext cx="1408168" cy="2799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0" name="Picture 6" descr="Panneau d'interdiction de tourner à droite ou à gauche en France — Wikipédia">
            <a:extLst>
              <a:ext uri="{FF2B5EF4-FFF2-40B4-BE49-F238E27FC236}">
                <a16:creationId xmlns:a16="http://schemas.microsoft.com/office/drawing/2014/main" id="{0D8F5023-83FB-82F5-2018-1E7E6041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6872" y="1613295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E99B7FBB-D0A1-867F-863D-85B5196D88DC}"/>
              </a:ext>
            </a:extLst>
          </p:cNvPr>
          <p:cNvGrpSpPr/>
          <p:nvPr/>
        </p:nvGrpSpPr>
        <p:grpSpPr>
          <a:xfrm>
            <a:off x="3708684" y="6324382"/>
            <a:ext cx="2345261" cy="552282"/>
            <a:chOff x="4101366" y="6139478"/>
            <a:chExt cx="2345261" cy="5522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829347-4D30-B75B-8333-09B9C3AD4E99}"/>
                </a:ext>
              </a:extLst>
            </p:cNvPr>
            <p:cNvSpPr/>
            <p:nvPr/>
          </p:nvSpPr>
          <p:spPr bwMode="auto">
            <a:xfrm>
              <a:off x="4101366" y="6139478"/>
              <a:ext cx="2345261" cy="55228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H" sz="1800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      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Poids-lourds / LKW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charset="0"/>
                  <a:ea typeface="Geneva" charset="0"/>
                  <a:cs typeface="Geneva" charset="0"/>
                </a:rPr>
                <a:t>       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  VL uniquement / </a:t>
              </a:r>
              <a:r>
                <a:rPr lang="fr-CH" sz="1200" b="1" dirty="0" err="1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nur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PKW</a:t>
              </a:r>
              <a:endParaRPr kumimoji="0" lang="fr-C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32472E67-F4A1-A5D5-8E2D-4AC6DDF1FB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6876" y="6292451"/>
              <a:ext cx="325728" cy="12835"/>
            </a:xfrm>
            <a:prstGeom prst="straightConnector1">
              <a:avLst/>
            </a:prstGeom>
            <a:noFill/>
            <a:ln w="28575" cap="flat">
              <a:solidFill>
                <a:srgbClr val="00B0F0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6">
              <a:extLst>
                <a:ext uri="{FF2B5EF4-FFF2-40B4-BE49-F238E27FC236}">
                  <a16:creationId xmlns:a16="http://schemas.microsoft.com/office/drawing/2014/main" id="{C524D283-6F4B-D2E7-ACAE-54C04F3383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89356" y="6496075"/>
              <a:ext cx="260767" cy="12909"/>
            </a:xfrm>
            <a:prstGeom prst="straightConnector1">
              <a:avLst/>
            </a:prstGeom>
            <a:noFill/>
            <a:ln w="19050" cap="flat">
              <a:solidFill>
                <a:schemeClr val="accent1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0" name="AutoShape 6">
            <a:extLst>
              <a:ext uri="{FF2B5EF4-FFF2-40B4-BE49-F238E27FC236}">
                <a16:creationId xmlns:a16="http://schemas.microsoft.com/office/drawing/2014/main" id="{A1E5D941-DA85-9D05-9318-772A16E8DC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86332" y="3869921"/>
            <a:ext cx="246037" cy="48453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8" name="Image 107">
            <a:extLst>
              <a:ext uri="{FF2B5EF4-FFF2-40B4-BE49-F238E27FC236}">
                <a16:creationId xmlns:a16="http://schemas.microsoft.com/office/drawing/2014/main" id="{0DABED3E-8BA6-6FD4-5A8E-1BD365DF1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399185" y="3903910"/>
            <a:ext cx="194310" cy="194310"/>
          </a:xfrm>
          <a:prstGeom prst="rect">
            <a:avLst/>
          </a:prstGeom>
        </p:spPr>
      </p:pic>
      <p:cxnSp>
        <p:nvCxnSpPr>
          <p:cNvPr id="75" name="AutoShape 6">
            <a:extLst>
              <a:ext uri="{FF2B5EF4-FFF2-40B4-BE49-F238E27FC236}">
                <a16:creationId xmlns:a16="http://schemas.microsoft.com/office/drawing/2014/main" id="{2F309CEC-9B06-5543-9A47-27DB8C483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0247" y="3001551"/>
            <a:ext cx="340502" cy="658429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705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555461"/>
            <a:ext cx="7683500" cy="864096"/>
          </a:xfrm>
        </p:spPr>
        <p:txBody>
          <a:bodyPr/>
          <a:lstStyle/>
          <a:p>
            <a:r>
              <a:rPr lang="fr-CH" sz="2800" dirty="0"/>
              <a:t>Circulation</a:t>
            </a:r>
            <a:endParaRPr lang="fr-FR" sz="28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1423156" y="1643634"/>
            <a:ext cx="7326332" cy="5904656"/>
          </a:xfrm>
          <a:prstGeom prst="rect">
            <a:avLst/>
          </a:prstGeom>
          <a:solidFill>
            <a:schemeClr val="bg1"/>
          </a:solidFill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spcAft>
                <a:spcPts val="0"/>
              </a:spcAft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Interdiction de stationner devant les </a:t>
            </a:r>
            <a:r>
              <a:rPr lang="fr-FR" altLang="fr-FR" sz="1800" b="1" dirty="0">
                <a:solidFill>
                  <a:srgbClr val="002060"/>
                </a:solidFill>
              </a:rPr>
              <a:t>entrées de bâtiments</a:t>
            </a:r>
            <a:r>
              <a:rPr lang="fr-FR" altLang="fr-FR" sz="1800" dirty="0">
                <a:solidFill>
                  <a:srgbClr val="002060"/>
                </a:solidFill>
              </a:rPr>
              <a:t>, devant</a:t>
            </a:r>
          </a:p>
          <a:p>
            <a:pPr marL="0" lvl="0" indent="0" defTabSz="914400" fontAlgn="auto">
              <a:spcAft>
                <a:spcPts val="0"/>
              </a:spcAft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     les </a:t>
            </a:r>
            <a:r>
              <a:rPr lang="fr-FR" altLang="fr-FR" sz="1800" b="1" dirty="0">
                <a:solidFill>
                  <a:srgbClr val="002060"/>
                </a:solidFill>
              </a:rPr>
              <a:t>poteaux incendie </a:t>
            </a:r>
            <a:r>
              <a:rPr lang="fr-FR" altLang="fr-FR" sz="1800" dirty="0">
                <a:solidFill>
                  <a:srgbClr val="002060"/>
                </a:solidFill>
              </a:rPr>
              <a:t>et devant les </a:t>
            </a:r>
            <a:r>
              <a:rPr lang="fr-FR" altLang="fr-FR" sz="1800" b="1" dirty="0">
                <a:solidFill>
                  <a:srgbClr val="002060"/>
                </a:solidFill>
              </a:rPr>
              <a:t>locaux électriques</a:t>
            </a: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CH" alt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FR" altLang="fr-FR" sz="1800" dirty="0">
              <a:solidFill>
                <a:srgbClr val="002060"/>
              </a:solidFill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Attention lors de vos déplacements à pied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sz="1800" dirty="0">
                <a:solidFill>
                  <a:srgbClr val="002060"/>
                </a:solidFill>
              </a:rPr>
              <a:t>Attention aux véhicules, aux engins et aux trains</a:t>
            </a: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sz="1800" dirty="0">
                <a:solidFill>
                  <a:srgbClr val="002060"/>
                </a:solidFill>
              </a:rPr>
              <a:t>Faites attention aux véhicules en mouvement, vous n’êtes pas prioritaires par rapport aux trains et engins de chantier</a:t>
            </a: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sz="1800" dirty="0">
                <a:solidFill>
                  <a:srgbClr val="002060"/>
                </a:solidFill>
              </a:rPr>
              <a:t>Signalez-vous auprès des conducteurs et attendez leur approbation avant de vous déplacer</a:t>
            </a: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563" y="3467549"/>
            <a:ext cx="115714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4332" y="3467549"/>
            <a:ext cx="109714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73" y="6358600"/>
            <a:ext cx="1555104" cy="11395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1" y="5244804"/>
            <a:ext cx="1810483" cy="10636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r="2005" b="11700"/>
          <a:stretch/>
        </p:blipFill>
        <p:spPr>
          <a:xfrm>
            <a:off x="9091116" y="1548383"/>
            <a:ext cx="750209" cy="831669"/>
          </a:xfrm>
          <a:prstGeom prst="rect">
            <a:avLst/>
          </a:prstGeom>
        </p:spPr>
      </p:pic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27527B3D-B707-3C91-ABE4-61B26C644799}"/>
              </a:ext>
            </a:extLst>
          </p:cNvPr>
          <p:cNvSpPr/>
          <p:nvPr/>
        </p:nvSpPr>
        <p:spPr bwMode="auto">
          <a:xfrm>
            <a:off x="8596768" y="5579950"/>
            <a:ext cx="1968259" cy="137008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45716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defRPr/>
            </a:pPr>
            <a:r>
              <a:rPr lang="fr-CH" altLang="fr-FR" sz="1400" b="1" dirty="0">
                <a:solidFill>
                  <a:schemeClr val="bg1"/>
                </a:solidFill>
                <a:latin typeface="Arial"/>
                <a:cs typeface="Arial"/>
              </a:rPr>
              <a:t>Gardez toujours le contact visuel avec les conducteurs d’engins de chantier et de train</a:t>
            </a:r>
            <a:endParaRPr lang="fr-FR" altLang="fr-FR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95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8188" y="533400"/>
            <a:ext cx="7683500" cy="870967"/>
          </a:xfrm>
        </p:spPr>
        <p:txBody>
          <a:bodyPr/>
          <a:lstStyle/>
          <a:p>
            <a:r>
              <a:rPr lang="fr-CH" sz="3400" dirty="0"/>
              <a:t>Equipements de Protection Individuels (EPI)</a:t>
            </a:r>
            <a:endParaRPr lang="fr-FR" sz="34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378148" y="1697260"/>
            <a:ext cx="9866336" cy="5611763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SONT OBLIGATOIRES </a:t>
            </a:r>
            <a:r>
              <a:rPr kumimoji="0" lang="fr-FR" sz="2000" b="0" i="0" u="none" strike="noStrike" kern="1200" cap="all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 les installations de production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Casque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Lunettes de sécurité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Chaussures de sécurité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Vêtements de travail haute visibilité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Le port de short/bermuda est interdit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lang="fr-FR" dirty="0"/>
              <a:t>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’autres EPI peuvent être obligatoires en fonction des risques:</a:t>
            </a: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lang="fr-FR" dirty="0"/>
              <a:t>Pour les autres locaux, respecter les panneaux d’obligation affichés</a:t>
            </a:r>
          </a:p>
          <a:p>
            <a:pPr marL="73001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r>
              <a:rPr lang="fr-FR" dirty="0"/>
              <a:t>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l’entrée des locaux</a:t>
            </a: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Image 15" descr="C:\Users\severine.ischi-darie\AppData\Local\Microsoft\Windows\INetCache\Content.MSO\C509931B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47" y="320581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Image 1">
            <a:extLst>
              <a:ext uri="{FF2B5EF4-FFF2-40B4-BE49-F238E27FC236}">
                <a16:creationId xmlns:a16="http://schemas.microsoft.com/office/drawing/2014/main" id="{E30C90EB-3675-43B7-976F-A736B205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00" y="212631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3" name="Image 13">
            <a:extLst>
              <a:ext uri="{FF2B5EF4-FFF2-40B4-BE49-F238E27FC236}">
                <a16:creationId xmlns:a16="http://schemas.microsoft.com/office/drawing/2014/main" id="{04127C97-CDF1-40DA-872A-F1546ECF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89" y="212581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4" name="Image 14">
            <a:extLst>
              <a:ext uri="{FF2B5EF4-FFF2-40B4-BE49-F238E27FC236}">
                <a16:creationId xmlns:a16="http://schemas.microsoft.com/office/drawing/2014/main" id="{A59E3D0A-FC62-48B2-BA85-57C71AB9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48" y="2125810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5" name="Image 12">
            <a:extLst>
              <a:ext uri="{FF2B5EF4-FFF2-40B4-BE49-F238E27FC236}">
                <a16:creationId xmlns:a16="http://schemas.microsoft.com/office/drawing/2014/main" id="{F53BCC30-9517-4DB7-8C20-9F2F3386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33" y="2124447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6" name="Image 11">
            <a:extLst>
              <a:ext uri="{FF2B5EF4-FFF2-40B4-BE49-F238E27FC236}">
                <a16:creationId xmlns:a16="http://schemas.microsoft.com/office/drawing/2014/main" id="{561F088A-7659-497C-84A3-B30A498E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902" y="2124447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" name="Image 3">
            <a:extLst>
              <a:ext uri="{FF2B5EF4-FFF2-40B4-BE49-F238E27FC236}">
                <a16:creationId xmlns:a16="http://schemas.microsoft.com/office/drawing/2014/main" id="{1A351171-6241-4FC0-805F-9701E1C7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64" y="457271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" name="Image 6">
            <a:extLst>
              <a:ext uri="{FF2B5EF4-FFF2-40B4-BE49-F238E27FC236}">
                <a16:creationId xmlns:a16="http://schemas.microsoft.com/office/drawing/2014/main" id="{98A25512-7A8E-482E-A911-AC7B9513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88" y="457271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0" name="Picture 166" descr="Mini pictos Port obligatoire du masque respiratoire">
            <a:extLst>
              <a:ext uri="{FF2B5EF4-FFF2-40B4-BE49-F238E27FC236}">
                <a16:creationId xmlns:a16="http://schemas.microsoft.com/office/drawing/2014/main" id="{9155D51B-7BB4-4DCD-83F4-FA45B169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12" y="4572719"/>
            <a:ext cx="10818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" name="Picture 168" descr="Panneau Port obligatoire de la visière">
            <a:extLst>
              <a:ext uri="{FF2B5EF4-FFF2-40B4-BE49-F238E27FC236}">
                <a16:creationId xmlns:a16="http://schemas.microsoft.com/office/drawing/2014/main" id="{32DF9822-1D41-4D31-83BC-87B26F0C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82" y="457271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3" name="Image 8">
            <a:extLst>
              <a:ext uri="{FF2B5EF4-FFF2-40B4-BE49-F238E27FC236}">
                <a16:creationId xmlns:a16="http://schemas.microsoft.com/office/drawing/2014/main" id="{32522C72-5383-4E5F-B898-28667FA8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52" y="4572719"/>
            <a:ext cx="108715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3BF0287-EDAD-5968-3B46-CFF91E947C86}"/>
              </a:ext>
            </a:extLst>
          </p:cNvPr>
          <p:cNvGrpSpPr/>
          <p:nvPr/>
        </p:nvGrpSpPr>
        <p:grpSpPr>
          <a:xfrm>
            <a:off x="8561758" y="4685312"/>
            <a:ext cx="2149086" cy="2865448"/>
            <a:chOff x="8561758" y="4685312"/>
            <a:chExt cx="2149086" cy="2865448"/>
          </a:xfrm>
        </p:grpSpPr>
        <p:pic>
          <p:nvPicPr>
            <p:cNvPr id="5" name="Image 4" descr="Une image contenant bâtiment, texte, signe, plein air&#10;&#10;Description générée automatiquement">
              <a:extLst>
                <a:ext uri="{FF2B5EF4-FFF2-40B4-BE49-F238E27FC236}">
                  <a16:creationId xmlns:a16="http://schemas.microsoft.com/office/drawing/2014/main" id="{363FCE85-7DB4-70B4-A108-1C8994A64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03577" y="5043493"/>
              <a:ext cx="2865448" cy="2149086"/>
            </a:xfrm>
            <a:prstGeom prst="rect">
              <a:avLst/>
            </a:prstGeom>
          </p:spPr>
        </p:pic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3A23D207-EC50-5A05-7E14-5E6468201ABE}"/>
                </a:ext>
              </a:extLst>
            </p:cNvPr>
            <p:cNvSpPr/>
            <p:nvPr/>
          </p:nvSpPr>
          <p:spPr bwMode="auto">
            <a:xfrm>
              <a:off x="8765029" y="6444927"/>
              <a:ext cx="770440" cy="432048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rgbClr val="425C5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888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6393" y="551879"/>
            <a:ext cx="7702550" cy="864096"/>
          </a:xfrm>
        </p:spPr>
        <p:txBody>
          <a:bodyPr/>
          <a:lstStyle/>
          <a:p>
            <a:r>
              <a:rPr lang="fr-CH" sz="2800" dirty="0"/>
              <a:t>Rangement et propreté</a:t>
            </a:r>
            <a:endParaRPr lang="fr-FR" sz="28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686910" y="1764407"/>
            <a:ext cx="9716171" cy="4270375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Ne pas encombrer les zones de passages</a:t>
            </a:r>
            <a:br>
              <a:rPr lang="fr-FR" altLang="fr-FR" sz="1800" dirty="0">
                <a:solidFill>
                  <a:srgbClr val="002060"/>
                </a:solidFill>
              </a:rPr>
            </a:br>
            <a:endParaRPr lang="fr-FR" altLang="fr-FR" sz="1800" dirty="0">
              <a:solidFill>
                <a:srgbClr val="00206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Après chaque journée de travail rangez votre chantier, remettez en place les protections collectives ou balisez</a:t>
            </a:r>
            <a:br>
              <a:rPr lang="fr-FR" altLang="fr-FR" sz="1800" dirty="0">
                <a:solidFill>
                  <a:srgbClr val="002060"/>
                </a:solidFill>
              </a:rPr>
            </a:br>
            <a:endParaRPr lang="fr-FR" altLang="fr-FR" sz="1800" dirty="0">
              <a:solidFill>
                <a:srgbClr val="00206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A la fin du chantier, le travail ne sera terminé que si le chantier est rangé, propre et toutes les protections collectives remises dans leur état d’origine (carters  de protection, garde-corps…) </a:t>
            </a: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fr-FR" altLang="fr-FR" sz="1800" dirty="0">
              <a:solidFill>
                <a:srgbClr val="00206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En cas de déversement, appelez le numéro </a:t>
            </a:r>
          </a:p>
          <a:p>
            <a:pPr marL="0" marR="0" lvl="0" indent="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     d’urgence : </a:t>
            </a:r>
            <a:r>
              <a:rPr lang="fr-FR" altLang="fr-FR" b="1" dirty="0">
                <a:solidFill>
                  <a:srgbClr val="FF0000"/>
                </a:solidFill>
              </a:rPr>
              <a:t>+41 (0)32 485 03 33</a:t>
            </a:r>
            <a:endParaRPr lang="fr-FR" altLang="fr-FR" sz="1800" b="1" dirty="0">
              <a:solidFill>
                <a:srgbClr val="FF0000"/>
              </a:solidFill>
            </a:endParaRPr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780" y="4428703"/>
            <a:ext cx="2448272" cy="28445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7378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544649"/>
            <a:ext cx="7702550" cy="864096"/>
          </a:xfrm>
        </p:spPr>
        <p:txBody>
          <a:bodyPr/>
          <a:lstStyle/>
          <a:p>
            <a:r>
              <a:rPr lang="fr-CH" sz="2800" dirty="0"/>
              <a:t>Conduite à tenir en cas d’urgence</a:t>
            </a:r>
            <a:endParaRPr lang="fr-FR" sz="28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" b="100000" l="0" r="100000">
                        <a14:foregroundMark x1="47714" y1="24714" x2="56714" y2="24286"/>
                        <a14:foregroundMark x1="41857" y1="53857" x2="67857" y2="52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868" y="684287"/>
            <a:ext cx="584820" cy="58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666180" y="2412479"/>
            <a:ext cx="144016" cy="2160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5720E6-5E5E-C8AD-6919-2E8680E58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80" y="1537442"/>
            <a:ext cx="9505056" cy="54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976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4">
      <a:dk1>
        <a:srgbClr val="9B9B9B"/>
      </a:dk1>
      <a:lt1>
        <a:srgbClr val="FFFFFF"/>
      </a:lt1>
      <a:dk2>
        <a:srgbClr val="646464"/>
      </a:dk2>
      <a:lt2>
        <a:srgbClr val="B2B2B2"/>
      </a:lt2>
      <a:accent1>
        <a:srgbClr val="7AB51D"/>
      </a:accent1>
      <a:accent2>
        <a:srgbClr val="C0D89F"/>
      </a:accent2>
      <a:accent3>
        <a:srgbClr val="FFFFFF"/>
      </a:accent3>
      <a:accent4>
        <a:srgbClr val="848484"/>
      </a:accent4>
      <a:accent5>
        <a:srgbClr val="BED7AB"/>
      </a:accent5>
      <a:accent6>
        <a:srgbClr val="AEC490"/>
      </a:accent6>
      <a:hlink>
        <a:srgbClr val="DD2B22"/>
      </a:hlink>
      <a:folHlink>
        <a:srgbClr val="056FB1"/>
      </a:folHlink>
    </a:clrScheme>
    <a:fontScheme name="Leere Präsentation">
      <a:majorFont>
        <a:latin typeface="Lucida Grande"/>
        <a:ea typeface="Geneva"/>
        <a:cs typeface="Geneva"/>
      </a:majorFont>
      <a:minorFont>
        <a:latin typeface="Lucida Grande"/>
        <a:ea typeface="Geneva"/>
        <a:cs typeface="Genev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9B9B9B"/>
        </a:dk1>
        <a:lt1>
          <a:srgbClr val="FFFFFF"/>
        </a:lt1>
        <a:dk2>
          <a:srgbClr val="646464"/>
        </a:dk2>
        <a:lt2>
          <a:srgbClr val="B2B2B2"/>
        </a:lt2>
        <a:accent1>
          <a:srgbClr val="7AB51D"/>
        </a:accent1>
        <a:accent2>
          <a:srgbClr val="C0D89F"/>
        </a:accent2>
        <a:accent3>
          <a:srgbClr val="FFFFFF"/>
        </a:accent3>
        <a:accent4>
          <a:srgbClr val="848484"/>
        </a:accent4>
        <a:accent5>
          <a:srgbClr val="BED7AB"/>
        </a:accent5>
        <a:accent6>
          <a:srgbClr val="AEC490"/>
        </a:accent6>
        <a:hlink>
          <a:srgbClr val="DD2B22"/>
        </a:hlink>
        <a:folHlink>
          <a:srgbClr val="056F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Powerpoint Vigier Ciment FR</Template>
  <TotalTime>2810</TotalTime>
  <Words>1127</Words>
  <Application>Microsoft Office PowerPoint</Application>
  <PresentationFormat>Benutzerdefiniert</PresentationFormat>
  <Paragraphs>171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Leere Präsentation</vt:lpstr>
      <vt:lpstr>Accueil Sécurité &amp; Environnement des chauffeurs</vt:lpstr>
      <vt:lpstr>PowerPoint-Präsentation</vt:lpstr>
      <vt:lpstr>PowerPoint-Präsentation</vt:lpstr>
      <vt:lpstr>PowerPoint-Präsentation</vt:lpstr>
      <vt:lpstr>Plan de circulation sur le site</vt:lpstr>
      <vt:lpstr>Circulation</vt:lpstr>
      <vt:lpstr>Equipements de Protection Individuels (EPI)</vt:lpstr>
      <vt:lpstr>Rangement et propreté</vt:lpstr>
      <vt:lpstr>Conduite à tenir en cas d’urgence</vt:lpstr>
      <vt:lpstr>Plan d’évacuation</vt:lpstr>
      <vt:lpstr>Livraisons de matières</vt:lpstr>
      <vt:lpstr>Généralités</vt:lpstr>
      <vt:lpstr>Généralités</vt:lpstr>
      <vt:lpstr>Procédure de livraison </vt:lpstr>
      <vt:lpstr>PowerPoint-Präsentation</vt:lpstr>
      <vt:lpstr>Procédure d’entrée</vt:lpstr>
      <vt:lpstr>Procédure de sortie</vt:lpstr>
      <vt:lpstr>Merci de votre attention</vt:lpstr>
    </vt:vector>
  </TitlesOfParts>
  <Manager/>
  <Company>Vicat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sécurité environnement et énergie des Entreprises Extérieures (EE)</dc:title>
  <dc:subject/>
  <dc:creator>ISCHI DARIE Séverine</dc:creator>
  <cp:keywords/>
  <dc:description/>
  <cp:lastModifiedBy>ISCHI Séverine</cp:lastModifiedBy>
  <cp:revision>98</cp:revision>
  <cp:lastPrinted>2021-01-28T08:57:04Z</cp:lastPrinted>
  <dcterms:created xsi:type="dcterms:W3CDTF">2020-06-26T06:16:35Z</dcterms:created>
  <dcterms:modified xsi:type="dcterms:W3CDTF">2026-06-10T07:56:54Z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halt">
    <vt:lpwstr>1;#Dokumentation</vt:lpwstr>
  </property>
  <property fmtid="{D5CDD505-2E9C-101B-9397-08002B2CF9AE}" pid="3" name="Projektphase">
    <vt:lpwstr>3</vt:lpwstr>
  </property>
  <property fmtid="{D5CDD505-2E9C-101B-9397-08002B2CF9AE}" pid="4" name="ContentType">
    <vt:lpwstr>Kunden Dokument</vt:lpwstr>
  </property>
  <property fmtid="{D5CDD505-2E9C-101B-9397-08002B2CF9AE}" pid="5" name="Abteilung">
    <vt:lpwstr>2</vt:lpwstr>
  </property>
  <property fmtid="{D5CDD505-2E9C-101B-9397-08002B2CF9AE}" pid="6" name="Lieferdatum an LAG">
    <vt:lpwstr>2010-08-20T00:00:00Z</vt:lpwstr>
  </property>
  <property fmtid="{D5CDD505-2E9C-101B-9397-08002B2CF9AE}" pid="7" name="WPVersion">
    <vt:lpwstr/>
  </property>
  <property fmtid="{D5CDD505-2E9C-101B-9397-08002B2CF9AE}" pid="8" name="WPThema">
    <vt:lpwstr/>
  </property>
  <property fmtid="{D5CDD505-2E9C-101B-9397-08002B2CF9AE}" pid="9" name="WPPhase">
    <vt:lpwstr/>
  </property>
  <property fmtid="{D5CDD505-2E9C-101B-9397-08002B2CF9AE}" pid="10" name="WPProtokollNummer">
    <vt:lpwstr/>
  </property>
  <property fmtid="{D5CDD505-2E9C-101B-9397-08002B2CF9AE}" pid="11" name="WPSitzungsdatum">
    <vt:lpwstr/>
  </property>
  <property fmtid="{D5CDD505-2E9C-101B-9397-08002B2CF9AE}" pid="12" name="WPProjektName">
    <vt:lpwstr/>
  </property>
  <property fmtid="{D5CDD505-2E9C-101B-9397-08002B2CF9AE}" pid="13" name="WPKundenName">
    <vt:lpwstr/>
  </property>
  <property fmtid="{D5CDD505-2E9C-101B-9397-08002B2CF9AE}" pid="14" name="WPPruefungsdatum">
    <vt:lpwstr/>
  </property>
  <property fmtid="{D5CDD505-2E9C-101B-9397-08002B2CF9AE}" pid="15" name="UI">
    <vt:lpwstr>DE</vt:lpwstr>
  </property>
  <property fmtid="{D5CDD505-2E9C-101B-9397-08002B2CF9AE}" pid="16" name="Document">
    <vt:lpwstr>Standarddokumente</vt:lpwstr>
  </property>
  <property fmtid="{D5CDD505-2E9C-101B-9397-08002B2CF9AE}" pid="17" name="WPFirmaSourceId">
    <vt:lpwstr>20</vt:lpwstr>
  </property>
  <property fmtid="{D5CDD505-2E9C-101B-9397-08002B2CF9AE}" pid="18" name="WPSourceId">
    <vt:lpwstr>10021</vt:lpwstr>
  </property>
  <property fmtid="{D5CDD505-2E9C-101B-9397-08002B2CF9AE}" pid="19" name="LocationY">
    <vt:lpwstr>0</vt:lpwstr>
  </property>
  <property fmtid="{D5CDD505-2E9C-101B-9397-08002B2CF9AE}" pid="20" name="Width">
    <vt:lpwstr>823</vt:lpwstr>
  </property>
  <property fmtid="{D5CDD505-2E9C-101B-9397-08002B2CF9AE}" pid="21" name="Height">
    <vt:lpwstr>659</vt:lpwstr>
  </property>
  <property fmtid="{D5CDD505-2E9C-101B-9397-08002B2CF9AE}" pid="22" name="WindowState">
    <vt:lpwstr>Maximized</vt:lpwstr>
  </property>
  <property fmtid="{D5CDD505-2E9C-101B-9397-08002B2CF9AE}" pid="23" name="LocationX">
    <vt:lpwstr>0</vt:lpwstr>
  </property>
  <property fmtid="{D5CDD505-2E9C-101B-9397-08002B2CF9AE}" pid="24" name="WPAdresseFirma">
    <vt:lpwstr/>
  </property>
  <property fmtid="{D5CDD505-2E9C-101B-9397-08002B2CF9AE}" pid="25" name="WPAdresseAnrede">
    <vt:lpwstr/>
  </property>
  <property fmtid="{D5CDD505-2E9C-101B-9397-08002B2CF9AE}" pid="26" name="WPAdresseVersandart">
    <vt:lpwstr/>
  </property>
  <property fmtid="{D5CDD505-2E9C-101B-9397-08002B2CF9AE}" pid="27" name="WPAdresseStrasse">
    <vt:lpwstr/>
  </property>
  <property fmtid="{D5CDD505-2E9C-101B-9397-08002B2CF9AE}" pid="28" name="WPAdresseDescription">
    <vt:lpwstr/>
  </property>
  <property fmtid="{D5CDD505-2E9C-101B-9397-08002B2CF9AE}" pid="29" name="WPAdresseTelefax">
    <vt:lpwstr/>
  </property>
  <property fmtid="{D5CDD505-2E9C-101B-9397-08002B2CF9AE}" pid="30" name="WPAdresseVorname">
    <vt:lpwstr/>
  </property>
  <property fmtid="{D5CDD505-2E9C-101B-9397-08002B2CF9AE}" pid="31" name="WPAdresse">
    <vt:lpwstr/>
  </property>
  <property fmtid="{D5CDD505-2E9C-101B-9397-08002B2CF9AE}" pid="32" name="WPAdresseLand">
    <vt:lpwstr/>
  </property>
  <property fmtid="{D5CDD505-2E9C-101B-9397-08002B2CF9AE}" pid="33" name="WPAdresseEmail">
    <vt:lpwstr/>
  </property>
  <property fmtid="{D5CDD505-2E9C-101B-9397-08002B2CF9AE}" pid="34" name="WPAdresseName">
    <vt:lpwstr/>
  </property>
  <property fmtid="{D5CDD505-2E9C-101B-9397-08002B2CF9AE}" pid="35" name="WPAdresseOrt">
    <vt:lpwstr/>
  </property>
  <property fmtid="{D5CDD505-2E9C-101B-9397-08002B2CF9AE}" pid="36" name="WPAdressePLZ">
    <vt:lpwstr/>
  </property>
  <property fmtid="{D5CDD505-2E9C-101B-9397-08002B2CF9AE}" pid="37" name="CategoryPowerPoint">
    <vt:lpwstr>True</vt:lpwstr>
  </property>
  <property fmtid="{D5CDD505-2E9C-101B-9397-08002B2CF9AE}" pid="38" name="OfficeDialogDisplay">
    <vt:lpwstr>False</vt:lpwstr>
  </property>
  <property fmtid="{D5CDD505-2E9C-101B-9397-08002B2CF9AE}" pid="39" name="LastTemplate">
    <vt:lpwstr>97c5ad79-9ee7-487b-9b28-e5c2d9a680a8</vt:lpwstr>
  </property>
  <property fmtid="{D5CDD505-2E9C-101B-9397-08002B2CF9AE}" pid="40" name="Categorydbc80f31-a100-4f8e-80bb-c4b961b484e7@DisplayName">
    <vt:lpwstr>True</vt:lpwstr>
  </property>
  <property fmtid="{D5CDD505-2E9C-101B-9397-08002B2CF9AE}" pid="41" name="CategoryLAG Excel">
    <vt:lpwstr>True</vt:lpwstr>
  </property>
  <property fmtid="{D5CDD505-2E9C-101B-9397-08002B2CF9AE}" pid="42" name="Category399e00e7-2394-4fd7-a835-a02ba493b68c@DisplayName">
    <vt:lpwstr>True</vt:lpwstr>
  </property>
  <property fmtid="{D5CDD505-2E9C-101B-9397-08002B2CF9AE}" pid="43" name="Category9cadaa76-9e31-4bfd-bee3-5541de9b66b0@DisplayName">
    <vt:lpwstr>True</vt:lpwstr>
  </property>
  <property fmtid="{D5CDD505-2E9C-101B-9397-08002B2CF9AE}" pid="44" name="Category1160cc9c-beec-4145-ad94-d4ca27ba1aac@DisplayName">
    <vt:lpwstr>True</vt:lpwstr>
  </property>
  <property fmtid="{D5CDD505-2E9C-101B-9397-08002B2CF9AE}" pid="45" name="Category0f149edd-84c6-4429-a417-f6b43833c0fe@DisplayName">
    <vt:lpwstr>True</vt:lpwstr>
  </property>
  <property fmtid="{D5CDD505-2E9C-101B-9397-08002B2CF9AE}" pid="46" name="Category145c502d-d0e3-49de-ad6f-107ad929aa61@DisplayName">
    <vt:lpwstr>True</vt:lpwstr>
  </property>
  <property fmtid="{D5CDD505-2E9C-101B-9397-08002B2CF9AE}" pid="47" name="WPSitzungsleitungSourceId">
    <vt:lpwstr>32</vt:lpwstr>
  </property>
  <property fmtid="{D5CDD505-2E9C-101B-9397-08002B2CF9AE}" pid="48" name="WPPrueferSourceId">
    <vt:lpwstr>-1</vt:lpwstr>
  </property>
  <property fmtid="{D5CDD505-2E9C-101B-9397-08002B2CF9AE}" pid="49" name="WPAnsprechpartnerSourceId">
    <vt:lpwstr>32</vt:lpwstr>
  </property>
  <property fmtid="{D5CDD505-2E9C-101B-9397-08002B2CF9AE}" pid="50" name="WPBenutzerLinksSourceId">
    <vt:lpwstr>-1</vt:lpwstr>
  </property>
  <property fmtid="{D5CDD505-2E9C-101B-9397-08002B2CF9AE}" pid="51" name="WPVerfasserSourceId">
    <vt:lpwstr> </vt:lpwstr>
  </property>
  <property fmtid="{D5CDD505-2E9C-101B-9397-08002B2CF9AE}" pid="52" name="WPKontaktSourceId">
    <vt:lpwstr>-1</vt:lpwstr>
  </property>
  <property fmtid="{D5CDD505-2E9C-101B-9397-08002B2CF9AE}" pid="53" name="WPBenutzerRechtsSourceId">
    <vt:lpwstr>-1</vt:lpwstr>
  </property>
  <property fmtid="{D5CDD505-2E9C-101B-9397-08002B2CF9AE}" pid="54" name="Verteiler">
    <vt:lpwstr/>
  </property>
  <property fmtid="{D5CDD505-2E9C-101B-9397-08002B2CF9AE}" pid="55" name="VerteilerKopieAn">
    <vt:lpwstr/>
  </property>
  <property fmtid="{D5CDD505-2E9C-101B-9397-08002B2CF9AE}" pid="56" name="WPDescription">
    <vt:lpwstr>Vigier Ciment </vt:lpwstr>
  </property>
  <property fmtid="{D5CDD505-2E9C-101B-9397-08002B2CF9AE}" pid="57" name="WPFirmaDescription">
    <vt:lpwstr>Vigier Ciment </vt:lpwstr>
  </property>
  <property fmtid="{D5CDD505-2E9C-101B-9397-08002B2CF9AE}" pid="58" name="WPFirmenID">
    <vt:lpwstr>21</vt:lpwstr>
  </property>
  <property fmtid="{D5CDD505-2E9C-101B-9397-08002B2CF9AE}" pid="59" name="WPFirmaBezeichnung">
    <vt:lpwstr>Ciments Vigier SA</vt:lpwstr>
  </property>
  <property fmtid="{D5CDD505-2E9C-101B-9397-08002B2CF9AE}" pid="60" name="WPFirmaAdresszeile1">
    <vt:lpwstr>Zone industrielle Rondchâtel </vt:lpwstr>
  </property>
  <property fmtid="{D5CDD505-2E9C-101B-9397-08002B2CF9AE}" pid="61" name="WPFirmaAdresszeile2">
    <vt:lpwstr/>
  </property>
  <property fmtid="{D5CDD505-2E9C-101B-9397-08002B2CF9AE}" pid="62" name="WPFirmaPLZ">
    <vt:lpwstr>CH­2603</vt:lpwstr>
  </property>
  <property fmtid="{D5CDD505-2E9C-101B-9397-08002B2CF9AE}" pid="63" name="WPFirmaOrt">
    <vt:lpwstr>Péry</vt:lpwstr>
  </property>
  <property fmtid="{D5CDD505-2E9C-101B-9397-08002B2CF9AE}" pid="64" name="WPFirmaLand">
    <vt:lpwstr>Schweiz</vt:lpwstr>
  </property>
  <property fmtid="{D5CDD505-2E9C-101B-9397-08002B2CF9AE}" pid="65" name="WPFirmaTelefon">
    <vt:lpwstr>+41 (0)32 485 03 00</vt:lpwstr>
  </property>
  <property fmtid="{D5CDD505-2E9C-101B-9397-08002B2CF9AE}" pid="66" name="WPFirmaFax">
    <vt:lpwstr>+41 (0)32 485 03 32</vt:lpwstr>
  </property>
  <property fmtid="{D5CDD505-2E9C-101B-9397-08002B2CF9AE}" pid="67" name="WPFirmaMail">
    <vt:lpwstr>info@vigier-ciment.ch</vt:lpwstr>
  </property>
  <property fmtid="{D5CDD505-2E9C-101B-9397-08002B2CF9AE}" pid="68" name="WPFirmaWeb">
    <vt:lpwstr>www.vigier-ciment.ch</vt:lpwstr>
  </property>
  <property fmtid="{D5CDD505-2E9C-101B-9397-08002B2CF9AE}" pid="69" name="WPFirmaLogo">
    <vt:lpwstr>VigierCiment_hoch_pos_RGB_18mm.jpg</vt:lpwstr>
  </property>
  <property fmtid="{D5CDD505-2E9C-101B-9397-08002B2CF9AE}" pid="70" name="WPFirmaMwStNr">
    <vt:lpwstr>182 034</vt:lpwstr>
  </property>
  <property fmtid="{D5CDD505-2E9C-101B-9397-08002B2CF9AE}" pid="71" name="WPFirmaGruppenlogo">
    <vt:lpwstr>Zusatz_VICAT.png</vt:lpwstr>
  </property>
  <property fmtid="{D5CDD505-2E9C-101B-9397-08002B2CF9AE}" pid="72" name="WPFirmaQualitaetsmarke1">
    <vt:lpwstr>Iso9001.png</vt:lpwstr>
  </property>
  <property fmtid="{D5CDD505-2E9C-101B-9397-08002B2CF9AE}" pid="73" name="WPFirmaQualitaetsmarke2">
    <vt:lpwstr/>
  </property>
  <property fmtid="{D5CDD505-2E9C-101B-9397-08002B2CF9AE}" pid="74" name="WPFilialeBezeichnung">
    <vt:lpwstr/>
  </property>
  <property fmtid="{D5CDD505-2E9C-101B-9397-08002B2CF9AE}" pid="75" name="WPFilialeAdresszeile1">
    <vt:lpwstr/>
  </property>
  <property fmtid="{D5CDD505-2E9C-101B-9397-08002B2CF9AE}" pid="76" name="WPFirmaPPTHintergrund">
    <vt:lpwstr>vigierCiment_KV_210x148-rgb.jpg</vt:lpwstr>
  </property>
  <property fmtid="{D5CDD505-2E9C-101B-9397-08002B2CF9AE}" pid="77" name="WPFilialePLZ">
    <vt:lpwstr/>
  </property>
  <property fmtid="{D5CDD505-2E9C-101B-9397-08002B2CF9AE}" pid="78" name="WPFirmaPPTLogoClaim">
    <vt:lpwstr>VigierCiment.png</vt:lpwstr>
  </property>
  <property fmtid="{D5CDD505-2E9C-101B-9397-08002B2CF9AE}" pid="79" name="WPFilialeAdresszeile2">
    <vt:lpwstr/>
  </property>
  <property fmtid="{D5CDD505-2E9C-101B-9397-08002B2CF9AE}" pid="80" name="WPFilialeOrt">
    <vt:lpwstr/>
  </property>
  <property fmtid="{D5CDD505-2E9C-101B-9397-08002B2CF9AE}" pid="81" name="WPFirmaPPTLogoClaimTop">
    <vt:lpwstr>3.65</vt:lpwstr>
  </property>
  <property fmtid="{D5CDD505-2E9C-101B-9397-08002B2CF9AE}" pid="82" name="WPFilialeLand">
    <vt:lpwstr/>
  </property>
  <property fmtid="{D5CDD505-2E9C-101B-9397-08002B2CF9AE}" pid="83" name="WPFirmaPPTLogoClaimLeft">
    <vt:lpwstr>24.35</vt:lpwstr>
  </property>
  <property fmtid="{D5CDD505-2E9C-101B-9397-08002B2CF9AE}" pid="84" name="WPFilialeTelefon">
    <vt:lpwstr/>
  </property>
  <property fmtid="{D5CDD505-2E9C-101B-9397-08002B2CF9AE}" pid="85" name="WPFirmaPPTLogoClaimHeight">
    <vt:lpwstr>0</vt:lpwstr>
  </property>
  <property fmtid="{D5CDD505-2E9C-101B-9397-08002B2CF9AE}" pid="86" name="WPFilialeFax">
    <vt:lpwstr/>
  </property>
  <property fmtid="{D5CDD505-2E9C-101B-9397-08002B2CF9AE}" pid="87" name="WPFirmaPPTLogoClaimWidth">
    <vt:lpwstr>0</vt:lpwstr>
  </property>
  <property fmtid="{D5CDD505-2E9C-101B-9397-08002B2CF9AE}" pid="88" name="WPFilialeMail">
    <vt:lpwstr/>
  </property>
  <property fmtid="{D5CDD505-2E9C-101B-9397-08002B2CF9AE}" pid="89" name="WPFirmaPPTLogoTop">
    <vt:lpwstr>1.8</vt:lpwstr>
  </property>
  <property fmtid="{D5CDD505-2E9C-101B-9397-08002B2CF9AE}" pid="90" name="WPFilialeWeb">
    <vt:lpwstr/>
  </property>
  <property fmtid="{D5CDD505-2E9C-101B-9397-08002B2CF9AE}" pid="91" name="WPFirmaPPTLogoLeft">
    <vt:lpwstr>24.35</vt:lpwstr>
  </property>
  <property fmtid="{D5CDD505-2E9C-101B-9397-08002B2CF9AE}" pid="92" name="WPFirmaPPTLogoHeight">
    <vt:lpwstr>0</vt:lpwstr>
  </property>
  <property fmtid="{D5CDD505-2E9C-101B-9397-08002B2CF9AE}" pid="93" name="WPFirmaPPTTitelFarbe">
    <vt:lpwstr>108;118;124</vt:lpwstr>
  </property>
  <property fmtid="{D5CDD505-2E9C-101B-9397-08002B2CF9AE}" pid="94" name="WPFirmaPPTLogoWidth">
    <vt:lpwstr>0</vt:lpwstr>
  </property>
  <property fmtid="{D5CDD505-2E9C-101B-9397-08002B2CF9AE}" pid="95" name="WPFirmaLogoHoehe">
    <vt:lpwstr>0.9</vt:lpwstr>
  </property>
  <property fmtid="{D5CDD505-2E9C-101B-9397-08002B2CF9AE}" pid="96" name="WPFirmaRegion">
    <vt:lpwstr/>
  </property>
  <property fmtid="{D5CDD505-2E9C-101B-9397-08002B2CF9AE}" pid="97" name="WPFirmaLogoBreite">
    <vt:lpwstr>1.8</vt:lpwstr>
  </property>
  <property fmtid="{D5CDD505-2E9C-101B-9397-08002B2CF9AE}" pid="98" name="WPFirmaZusatzDE">
    <vt:lpwstr/>
  </property>
  <property fmtid="{D5CDD505-2E9C-101B-9397-08002B2CF9AE}" pid="99" name="WPFirmaZusatzFR">
    <vt:lpwstr/>
  </property>
  <property fmtid="{D5CDD505-2E9C-101B-9397-08002B2CF9AE}" pid="100" name="WPFirmaAdresszeile3">
    <vt:lpwstr/>
  </property>
  <property fmtid="{D5CDD505-2E9C-101B-9397-08002B2CF9AE}" pid="101" name="WPFirmaGruppenlogoFR">
    <vt:lpwstr>Zusatz_VICAT.png</vt:lpwstr>
  </property>
  <property fmtid="{D5CDD505-2E9C-101B-9397-08002B2CF9AE}" pid="102" name="WPVerfasserDescription">
    <vt:lpwstr> </vt:lpwstr>
  </property>
  <property fmtid="{D5CDD505-2E9C-101B-9397-08002B2CF9AE}" pid="103" name="WPVerfasserKurzzeichen">
    <vt:lpwstr> </vt:lpwstr>
  </property>
  <property fmtid="{D5CDD505-2E9C-101B-9397-08002B2CF9AE}" pid="104" name="WPVerfasserVorname">
    <vt:lpwstr> </vt:lpwstr>
  </property>
  <property fmtid="{D5CDD505-2E9C-101B-9397-08002B2CF9AE}" pid="105" name="WPVerfasserName">
    <vt:lpwstr> </vt:lpwstr>
  </property>
  <property fmtid="{D5CDD505-2E9C-101B-9397-08002B2CF9AE}" pid="106" name="WPVerfasserFunktionD">
    <vt:lpwstr> </vt:lpwstr>
  </property>
  <property fmtid="{D5CDD505-2E9C-101B-9397-08002B2CF9AE}" pid="107" name="WPVerfasserFunktionE">
    <vt:lpwstr> </vt:lpwstr>
  </property>
  <property fmtid="{D5CDD505-2E9C-101B-9397-08002B2CF9AE}" pid="108" name="WPVerfasserFunktionF">
    <vt:lpwstr> </vt:lpwstr>
  </property>
  <property fmtid="{D5CDD505-2E9C-101B-9397-08002B2CF9AE}" pid="109" name="WPVerfasserTelefonDirekt">
    <vt:lpwstr> </vt:lpwstr>
  </property>
  <property fmtid="{D5CDD505-2E9C-101B-9397-08002B2CF9AE}" pid="110" name="WPVerfasserTelefaxDirekt">
    <vt:lpwstr> </vt:lpwstr>
  </property>
  <property fmtid="{D5CDD505-2E9C-101B-9397-08002B2CF9AE}" pid="111" name="WPVerfasserMobil">
    <vt:lpwstr> </vt:lpwstr>
  </property>
  <property fmtid="{D5CDD505-2E9C-101B-9397-08002B2CF9AE}" pid="112" name="WPVerfasserEMail">
    <vt:lpwstr> </vt:lpwstr>
  </property>
  <property fmtid="{D5CDD505-2E9C-101B-9397-08002B2CF9AE}" pid="113" name="WPTitel">
    <vt:lpwstr/>
  </property>
  <property fmtid="{D5CDD505-2E9C-101B-9397-08002B2CF9AE}" pid="114" name="TemplateID">
    <vt:lpwstr>ebafede3-b690-4d4d-8524-2cf33cec7542</vt:lpwstr>
  </property>
  <property fmtid="{D5CDD505-2E9C-101B-9397-08002B2CF9AE}" pid="115" name="LanguageKey">
    <vt:lpwstr>FR</vt:lpwstr>
  </property>
  <property fmtid="{D5CDD505-2E9C-101B-9397-08002B2CF9AE}" pid="116" name="TaskPaneEnabled">
    <vt:lpwstr>True</vt:lpwstr>
  </property>
</Properties>
</file>