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
  </p:notesMasterIdLst>
  <p:sldIdLst>
    <p:sldId id="256" r:id="rId2"/>
    <p:sldId id="257" r:id="rId3"/>
    <p:sldId id="258" r:id="rId4"/>
    <p:sldId id="288" r:id="rId5"/>
    <p:sldId id="338" r:id="rId6"/>
    <p:sldId id="260" r:id="rId7"/>
    <p:sldId id="339" r:id="rId8"/>
    <p:sldId id="279" r:id="rId9"/>
    <p:sldId id="282" r:id="rId10"/>
    <p:sldId id="340" r:id="rId11"/>
    <p:sldId id="297" r:id="rId12"/>
    <p:sldId id="289" r:id="rId13"/>
    <p:sldId id="290" r:id="rId14"/>
    <p:sldId id="294" r:id="rId15"/>
    <p:sldId id="291" r:id="rId16"/>
    <p:sldId id="292" r:id="rId17"/>
    <p:sldId id="293" r:id="rId18"/>
    <p:sldId id="283" r:id="rId19"/>
  </p:sldIdLst>
  <p:sldSz cx="10693400" cy="7561263"/>
  <p:notesSz cx="6797675" cy="9872663"/>
  <p:defaultTextStyle>
    <a:defPPr>
      <a:defRPr lang="de-DE"/>
    </a:defPPr>
    <a:lvl1pPr algn="l" rtl="0" eaLnBrk="0" fontAlgn="base" hangingPunct="0">
      <a:spcBef>
        <a:spcPct val="0"/>
      </a:spcBef>
      <a:spcAft>
        <a:spcPct val="0"/>
      </a:spcAft>
      <a:defRPr sz="2500" kern="1200">
        <a:solidFill>
          <a:srgbClr val="000000"/>
        </a:solidFill>
        <a:latin typeface="Arial" pitchFamily="34" charset="0"/>
        <a:ea typeface="Geneva"/>
        <a:cs typeface="Geneva"/>
      </a:defRPr>
    </a:lvl1pPr>
    <a:lvl2pPr marL="457200" algn="l" rtl="0" eaLnBrk="0" fontAlgn="base" hangingPunct="0">
      <a:spcBef>
        <a:spcPct val="0"/>
      </a:spcBef>
      <a:spcAft>
        <a:spcPct val="0"/>
      </a:spcAft>
      <a:defRPr sz="2500" kern="1200">
        <a:solidFill>
          <a:srgbClr val="000000"/>
        </a:solidFill>
        <a:latin typeface="Arial" pitchFamily="34" charset="0"/>
        <a:ea typeface="Geneva"/>
        <a:cs typeface="Geneva"/>
      </a:defRPr>
    </a:lvl2pPr>
    <a:lvl3pPr marL="914400" algn="l" rtl="0" eaLnBrk="0" fontAlgn="base" hangingPunct="0">
      <a:spcBef>
        <a:spcPct val="0"/>
      </a:spcBef>
      <a:spcAft>
        <a:spcPct val="0"/>
      </a:spcAft>
      <a:defRPr sz="2500" kern="1200">
        <a:solidFill>
          <a:srgbClr val="000000"/>
        </a:solidFill>
        <a:latin typeface="Arial" pitchFamily="34" charset="0"/>
        <a:ea typeface="Geneva"/>
        <a:cs typeface="Geneva"/>
      </a:defRPr>
    </a:lvl3pPr>
    <a:lvl4pPr marL="1371600" algn="l" rtl="0" eaLnBrk="0" fontAlgn="base" hangingPunct="0">
      <a:spcBef>
        <a:spcPct val="0"/>
      </a:spcBef>
      <a:spcAft>
        <a:spcPct val="0"/>
      </a:spcAft>
      <a:defRPr sz="2500" kern="1200">
        <a:solidFill>
          <a:srgbClr val="000000"/>
        </a:solidFill>
        <a:latin typeface="Arial" pitchFamily="34" charset="0"/>
        <a:ea typeface="Geneva"/>
        <a:cs typeface="Geneva"/>
      </a:defRPr>
    </a:lvl4pPr>
    <a:lvl5pPr marL="1828800" algn="l" rtl="0" eaLnBrk="0" fontAlgn="base" hangingPunct="0">
      <a:spcBef>
        <a:spcPct val="0"/>
      </a:spcBef>
      <a:spcAft>
        <a:spcPct val="0"/>
      </a:spcAft>
      <a:defRPr sz="2500" kern="1200">
        <a:solidFill>
          <a:srgbClr val="000000"/>
        </a:solidFill>
        <a:latin typeface="Arial" pitchFamily="34" charset="0"/>
        <a:ea typeface="Geneva"/>
        <a:cs typeface="Geneva"/>
      </a:defRPr>
    </a:lvl5pPr>
    <a:lvl6pPr marL="2286000" algn="l" defTabSz="914400" rtl="0" eaLnBrk="1" latinLnBrk="0" hangingPunct="1">
      <a:defRPr sz="2500" kern="1200">
        <a:solidFill>
          <a:srgbClr val="000000"/>
        </a:solidFill>
        <a:latin typeface="Arial" pitchFamily="34" charset="0"/>
        <a:ea typeface="Geneva"/>
        <a:cs typeface="Geneva"/>
      </a:defRPr>
    </a:lvl6pPr>
    <a:lvl7pPr marL="2743200" algn="l" defTabSz="914400" rtl="0" eaLnBrk="1" latinLnBrk="0" hangingPunct="1">
      <a:defRPr sz="2500" kern="1200">
        <a:solidFill>
          <a:srgbClr val="000000"/>
        </a:solidFill>
        <a:latin typeface="Arial" pitchFamily="34" charset="0"/>
        <a:ea typeface="Geneva"/>
        <a:cs typeface="Geneva"/>
      </a:defRPr>
    </a:lvl7pPr>
    <a:lvl8pPr marL="3200400" algn="l" defTabSz="914400" rtl="0" eaLnBrk="1" latinLnBrk="0" hangingPunct="1">
      <a:defRPr sz="2500" kern="1200">
        <a:solidFill>
          <a:srgbClr val="000000"/>
        </a:solidFill>
        <a:latin typeface="Arial" pitchFamily="34" charset="0"/>
        <a:ea typeface="Geneva"/>
        <a:cs typeface="Geneva"/>
      </a:defRPr>
    </a:lvl8pPr>
    <a:lvl9pPr marL="3657600" algn="l" defTabSz="914400" rtl="0" eaLnBrk="1" latinLnBrk="0" hangingPunct="1">
      <a:defRPr sz="2500" kern="1200">
        <a:solidFill>
          <a:srgbClr val="000000"/>
        </a:solidFill>
        <a:latin typeface="Arial" pitchFamily="34" charset="0"/>
        <a:ea typeface="Geneva"/>
        <a:cs typeface="Geneva"/>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13"/>
    <a:srgbClr val="E2001A"/>
    <a:srgbClr val="FFFFFF"/>
    <a:srgbClr val="C0D89F"/>
    <a:srgbClr val="D6E9B6"/>
    <a:srgbClr val="5BAC35"/>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929"/>
  </p:normalViewPr>
  <p:slideViewPr>
    <p:cSldViewPr>
      <p:cViewPr varScale="1">
        <p:scale>
          <a:sx n="64" d="100"/>
          <a:sy n="64" d="100"/>
        </p:scale>
        <p:origin x="1014" y="78"/>
      </p:cViewPr>
      <p:guideLst>
        <p:guide orient="horz" pos="2381"/>
        <p:guide pos="3368"/>
      </p:guideLst>
    </p:cSldViewPr>
  </p:slideViewPr>
  <p:notesTextViewPr>
    <p:cViewPr>
      <p:scale>
        <a:sx n="100" d="100"/>
        <a:sy n="100" d="100"/>
      </p:scale>
      <p:origin x="0" y="0"/>
    </p:cViewPr>
  </p:notesTextViewPr>
  <p:notesViewPr>
    <p:cSldViewPr>
      <p:cViewPr varScale="1">
        <p:scale>
          <a:sx n="81" d="100"/>
          <a:sy n="81" d="100"/>
        </p:scale>
        <p:origin x="399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255"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tx1"/>
                </a:solidFill>
                <a:latin typeface="Lucida Grande" charset="0"/>
                <a:ea typeface="Geneva" charset="0"/>
                <a:cs typeface="Geneva" charset="0"/>
              </a:defRPr>
            </a:lvl1pPr>
          </a:lstStyle>
          <a:p>
            <a:pPr>
              <a:defRPr/>
            </a:pPr>
            <a:endParaRPr lang="de-DE"/>
          </a:p>
        </p:txBody>
      </p:sp>
      <p:sp>
        <p:nvSpPr>
          <p:cNvPr id="3075" name="Rectangle 3"/>
          <p:cNvSpPr>
            <a:spLocks noGrp="1" noChangeArrowheads="1"/>
          </p:cNvSpPr>
          <p:nvPr>
            <p:ph type="dt" idx="1"/>
          </p:nvPr>
        </p:nvSpPr>
        <p:spPr bwMode="auto">
          <a:xfrm>
            <a:off x="3851420" y="0"/>
            <a:ext cx="2946255"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tx1"/>
                </a:solidFill>
                <a:latin typeface="Lucida Grande" charset="0"/>
                <a:ea typeface="Geneva" charset="0"/>
                <a:cs typeface="Geneva" charset="0"/>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781050" y="739775"/>
            <a:ext cx="5237163" cy="37036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6791" y="4690267"/>
            <a:ext cx="4984095" cy="4441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9378951"/>
            <a:ext cx="2946255"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solidFill>
                  <a:schemeClr val="tx1"/>
                </a:solidFill>
                <a:latin typeface="Lucida Grande" charset="0"/>
                <a:ea typeface="Geneva" charset="0"/>
                <a:cs typeface="Geneva" charset="0"/>
              </a:defRPr>
            </a:lvl1pPr>
          </a:lstStyle>
          <a:p>
            <a:pPr>
              <a:defRPr/>
            </a:pPr>
            <a:endParaRPr lang="de-DE"/>
          </a:p>
        </p:txBody>
      </p:sp>
      <p:sp>
        <p:nvSpPr>
          <p:cNvPr id="3079" name="Rectangle 7"/>
          <p:cNvSpPr>
            <a:spLocks noGrp="1" noChangeArrowheads="1"/>
          </p:cNvSpPr>
          <p:nvPr>
            <p:ph type="sldNum" sz="quarter" idx="5"/>
          </p:nvPr>
        </p:nvSpPr>
        <p:spPr bwMode="auto">
          <a:xfrm>
            <a:off x="3851420" y="9378951"/>
            <a:ext cx="2946255"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latin typeface="Lucida Grande" charset="0"/>
                <a:ea typeface="Geneva" charset="0"/>
                <a:cs typeface="Geneva" charset="0"/>
              </a:defRPr>
            </a:lvl1pPr>
          </a:lstStyle>
          <a:p>
            <a:pPr>
              <a:defRPr/>
            </a:pPr>
            <a:fld id="{E04BF966-FF17-4CFD-AC7D-B6AA3E168BA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Rectangle 26"/>
          <p:cNvSpPr>
            <a:spLocks noChangeArrowheads="1"/>
          </p:cNvSpPr>
          <p:nvPr/>
        </p:nvSpPr>
        <p:spPr bwMode="auto">
          <a:xfrm>
            <a:off x="8561388" y="1008063"/>
            <a:ext cx="2124075" cy="1331912"/>
          </a:xfrm>
          <a:prstGeom prst="rect">
            <a:avLst/>
          </a:prstGeom>
          <a:solidFill>
            <a:schemeClr val="bg1"/>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4" name="Rectangle 28"/>
          <p:cNvSpPr>
            <a:spLocks noChangeArrowheads="1"/>
          </p:cNvSpPr>
          <p:nvPr/>
        </p:nvSpPr>
        <p:spPr bwMode="auto">
          <a:xfrm>
            <a:off x="450156" y="1012825"/>
            <a:ext cx="7919144" cy="1331913"/>
          </a:xfrm>
          <a:prstGeom prst="rect">
            <a:avLst/>
          </a:prstGeom>
          <a:solidFill>
            <a:schemeClr val="bg1"/>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pic>
        <p:nvPicPr>
          <p:cNvPr id="5" name="Picture 39" descr="wplogo"/>
          <p:cNvPicPr>
            <a:picLocks noChangeAspect="1" noChangeArrowheads="1"/>
          </p:cNvPicPr>
          <p:nvPr userDrawn="1"/>
        </p:nvPicPr>
        <p:blipFill>
          <a:blip r:embed="rId3" cstate="print"/>
          <a:srcRect/>
          <a:stretch>
            <a:fillRect/>
          </a:stretch>
        </p:blipFill>
        <p:spPr bwMode="auto">
          <a:xfrm>
            <a:off x="8766175" y="1314450"/>
            <a:ext cx="1617663" cy="796925"/>
          </a:xfrm>
          <a:prstGeom prst="rect">
            <a:avLst/>
          </a:prstGeom>
          <a:noFill/>
          <a:ln w="9525" algn="ctr">
            <a:noFill/>
            <a:miter lim="800000"/>
            <a:headEnd/>
            <a:tailEnd/>
          </a:ln>
        </p:spPr>
      </p:pic>
      <p:sp>
        <p:nvSpPr>
          <p:cNvPr id="25619" name="Rectangle 19"/>
          <p:cNvSpPr>
            <a:spLocks noGrp="1" noChangeArrowheads="1"/>
          </p:cNvSpPr>
          <p:nvPr>
            <p:ph type="ctrTitle" sz="quarter"/>
          </p:nvPr>
        </p:nvSpPr>
        <p:spPr>
          <a:xfrm>
            <a:off x="450156" y="1006475"/>
            <a:ext cx="7915969" cy="1331913"/>
          </a:xfrm>
        </p:spPr>
        <p:txBody>
          <a:bodyPr tIns="64725" rIns="129450" bIns="64725" anchor="t"/>
          <a:lstStyle>
            <a:lvl1pPr algn="r">
              <a:defRPr sz="2600" b="0" smtClean="0">
                <a:solidFill>
                  <a:srgbClr val="6C767C"/>
                </a:solidFill>
              </a:defRPr>
            </a:lvl1pPr>
          </a:lstStyle>
          <a:p>
            <a:r>
              <a:rPr lang="fr-FR"/>
              <a:t>Modifiez le style du titre</a:t>
            </a:r>
            <a:endParaRPr lang="fr-CH"/>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482725" y="3732213"/>
            <a:ext cx="4537075" cy="439737"/>
          </a:xfrm>
        </p:spPr>
        <p:txBody>
          <a:bodyPr anchor="b"/>
          <a:lstStyle>
            <a:lvl1pPr algn="l">
              <a:defRPr sz="2000" b="1"/>
            </a:lvl1pPr>
          </a:lstStyle>
          <a:p>
            <a:r>
              <a:rPr lang="fr-FR"/>
              <a:t>Modifiez le style du titre</a:t>
            </a:r>
            <a:endParaRPr lang="de-CH"/>
          </a:p>
        </p:txBody>
      </p:sp>
      <p:sp>
        <p:nvSpPr>
          <p:cNvPr id="3" name="Bildplatzhalter 2"/>
          <p:cNvSpPr>
            <a:spLocks noGrp="1"/>
          </p:cNvSpPr>
          <p:nvPr>
            <p:ph type="pic" idx="1"/>
          </p:nvPr>
        </p:nvSpPr>
        <p:spPr>
          <a:xfrm>
            <a:off x="1482725" y="476250"/>
            <a:ext cx="4537075" cy="3198813"/>
          </a:xfrm>
        </p:spPr>
        <p:txBody>
          <a:bodyPr lIns="73673" tIns="36837" rIns="73673" bIns="36837"/>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de-CH" noProof="0"/>
          </a:p>
        </p:txBody>
      </p:sp>
      <p:sp>
        <p:nvSpPr>
          <p:cNvPr id="4" name="Textplatzhalter 3"/>
          <p:cNvSpPr>
            <a:spLocks noGrp="1"/>
          </p:cNvSpPr>
          <p:nvPr>
            <p:ph type="body" sz="half" idx="2"/>
          </p:nvPr>
        </p:nvSpPr>
        <p:spPr>
          <a:xfrm>
            <a:off x="1482725" y="4171950"/>
            <a:ext cx="4537075" cy="6254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Vertikaler Textplatzhalt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389563" y="473075"/>
            <a:ext cx="1606550" cy="4265613"/>
          </a:xfrm>
        </p:spPr>
        <p:txBody>
          <a:bodyPr vert="eaVert"/>
          <a:lstStyle/>
          <a:p>
            <a:r>
              <a:rPr lang="fr-FR"/>
              <a:t>Modifiez le style du titre</a:t>
            </a:r>
            <a:endParaRPr lang="de-CH"/>
          </a:p>
        </p:txBody>
      </p:sp>
      <p:sp>
        <p:nvSpPr>
          <p:cNvPr id="3" name="Vertikaler Textplatzhalter 2"/>
          <p:cNvSpPr>
            <a:spLocks noGrp="1"/>
          </p:cNvSpPr>
          <p:nvPr>
            <p:ph type="body" orient="vert" idx="1"/>
          </p:nvPr>
        </p:nvSpPr>
        <p:spPr>
          <a:xfrm>
            <a:off x="566738" y="473075"/>
            <a:ext cx="4670425" cy="426561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66738" y="1655763"/>
            <a:ext cx="6429375" cy="1143000"/>
          </a:xfrm>
        </p:spPr>
        <p:txBody>
          <a:bodyPr/>
          <a:lstStyle/>
          <a:p>
            <a:r>
              <a:rPr lang="fr-FR"/>
              <a:t>Modifiez le style du titre</a:t>
            </a:r>
            <a:endParaRPr lang="de-CH"/>
          </a:p>
        </p:txBody>
      </p:sp>
      <p:sp>
        <p:nvSpPr>
          <p:cNvPr id="3" name="Untertitel 2"/>
          <p:cNvSpPr>
            <a:spLocks noGrp="1"/>
          </p:cNvSpPr>
          <p:nvPr>
            <p:ph type="subTitle" idx="1"/>
          </p:nvPr>
        </p:nvSpPr>
        <p:spPr>
          <a:xfrm>
            <a:off x="1135063" y="3021013"/>
            <a:ext cx="5292725" cy="1362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Modifier le style des sous-titres du masque</a:t>
            </a:r>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Inhaltsplatzhalt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96900" y="3425825"/>
            <a:ext cx="6429375" cy="1058863"/>
          </a:xfrm>
        </p:spPr>
        <p:txBody>
          <a:bodyPr anchor="t"/>
          <a:lstStyle>
            <a:lvl1pPr algn="l">
              <a:defRPr sz="4000" b="1" cap="all"/>
            </a:lvl1pPr>
          </a:lstStyle>
          <a:p>
            <a:r>
              <a:rPr lang="fr-FR"/>
              <a:t>Modifiez le style du titre</a:t>
            </a:r>
            <a:endParaRPr lang="de-CH"/>
          </a:p>
        </p:txBody>
      </p:sp>
      <p:sp>
        <p:nvSpPr>
          <p:cNvPr id="3" name="Textplatzhalter 2"/>
          <p:cNvSpPr>
            <a:spLocks noGrp="1"/>
          </p:cNvSpPr>
          <p:nvPr>
            <p:ph type="body" idx="1"/>
          </p:nvPr>
        </p:nvSpPr>
        <p:spPr>
          <a:xfrm>
            <a:off x="596900" y="2259013"/>
            <a:ext cx="6429375" cy="11668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Inhaltsplatzhalter 2"/>
          <p:cNvSpPr>
            <a:spLocks noGrp="1"/>
          </p:cNvSpPr>
          <p:nvPr>
            <p:ph sz="half" idx="1"/>
          </p:nvPr>
        </p:nvSpPr>
        <p:spPr>
          <a:xfrm>
            <a:off x="566738" y="1539875"/>
            <a:ext cx="3138487" cy="3198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Inhaltsplatzhalter 3"/>
          <p:cNvSpPr>
            <a:spLocks noGrp="1"/>
          </p:cNvSpPr>
          <p:nvPr>
            <p:ph sz="half" idx="2"/>
          </p:nvPr>
        </p:nvSpPr>
        <p:spPr>
          <a:xfrm>
            <a:off x="3857625" y="1539875"/>
            <a:ext cx="3138488" cy="3198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7825" y="212725"/>
            <a:ext cx="6807200" cy="889000"/>
          </a:xfrm>
        </p:spPr>
        <p:txBody>
          <a:bodyPr/>
          <a:lstStyle>
            <a:lvl1pPr>
              <a:defRPr/>
            </a:lvl1pPr>
          </a:lstStyle>
          <a:p>
            <a:r>
              <a:rPr lang="fr-FR"/>
              <a:t>Modifiez le style du titre</a:t>
            </a:r>
            <a:endParaRPr lang="de-CH"/>
          </a:p>
        </p:txBody>
      </p:sp>
      <p:sp>
        <p:nvSpPr>
          <p:cNvPr id="3" name="Textplatzhalter 2"/>
          <p:cNvSpPr>
            <a:spLocks noGrp="1"/>
          </p:cNvSpPr>
          <p:nvPr>
            <p:ph type="body" idx="1"/>
          </p:nvPr>
        </p:nvSpPr>
        <p:spPr>
          <a:xfrm>
            <a:off x="377825" y="1193800"/>
            <a:ext cx="3341688" cy="496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Inhaltsplatzhalter 3"/>
          <p:cNvSpPr>
            <a:spLocks noGrp="1"/>
          </p:cNvSpPr>
          <p:nvPr>
            <p:ph sz="half" idx="2"/>
          </p:nvPr>
        </p:nvSpPr>
        <p:spPr>
          <a:xfrm>
            <a:off x="377825" y="1690688"/>
            <a:ext cx="3341688" cy="307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5" name="Textplatzhalter 4"/>
          <p:cNvSpPr>
            <a:spLocks noGrp="1"/>
          </p:cNvSpPr>
          <p:nvPr>
            <p:ph type="body" sz="quarter" idx="3"/>
          </p:nvPr>
        </p:nvSpPr>
        <p:spPr>
          <a:xfrm>
            <a:off x="3841750" y="1193800"/>
            <a:ext cx="3343275" cy="496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Inhaltsplatzhalter 5"/>
          <p:cNvSpPr>
            <a:spLocks noGrp="1"/>
          </p:cNvSpPr>
          <p:nvPr>
            <p:ph sz="quarter" idx="4"/>
          </p:nvPr>
        </p:nvSpPr>
        <p:spPr>
          <a:xfrm>
            <a:off x="3841750" y="1690688"/>
            <a:ext cx="3343275" cy="307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77825" y="212725"/>
            <a:ext cx="2489200" cy="903288"/>
          </a:xfrm>
        </p:spPr>
        <p:txBody>
          <a:bodyPr anchor="b"/>
          <a:lstStyle>
            <a:lvl1pPr algn="l">
              <a:defRPr sz="2000" b="1"/>
            </a:lvl1pPr>
          </a:lstStyle>
          <a:p>
            <a:r>
              <a:rPr lang="fr-FR"/>
              <a:t>Modifiez le style du titre</a:t>
            </a:r>
            <a:endParaRPr lang="de-CH"/>
          </a:p>
        </p:txBody>
      </p:sp>
      <p:sp>
        <p:nvSpPr>
          <p:cNvPr id="3" name="Inhaltsplatzhalter 2"/>
          <p:cNvSpPr>
            <a:spLocks noGrp="1"/>
          </p:cNvSpPr>
          <p:nvPr>
            <p:ph idx="1"/>
          </p:nvPr>
        </p:nvSpPr>
        <p:spPr>
          <a:xfrm>
            <a:off x="2957513" y="212725"/>
            <a:ext cx="4227512" cy="4549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Textplatzhalter 3"/>
          <p:cNvSpPr>
            <a:spLocks noGrp="1"/>
          </p:cNvSpPr>
          <p:nvPr>
            <p:ph type="body" sz="half" idx="2"/>
          </p:nvPr>
        </p:nvSpPr>
        <p:spPr>
          <a:xfrm>
            <a:off x="377825" y="1116013"/>
            <a:ext cx="2489200" cy="36464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719138" y="503238"/>
            <a:ext cx="7737475" cy="935037"/>
          </a:xfrm>
          <a:prstGeom prst="rect">
            <a:avLst/>
          </a:prstGeom>
          <a:solidFill>
            <a:srgbClr val="DDDDDD"/>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1040" name="Rectangle 16"/>
          <p:cNvSpPr>
            <a:spLocks noChangeArrowheads="1"/>
          </p:cNvSpPr>
          <p:nvPr/>
        </p:nvSpPr>
        <p:spPr bwMode="auto">
          <a:xfrm>
            <a:off x="8572500" y="503238"/>
            <a:ext cx="2124075" cy="935037"/>
          </a:xfrm>
          <a:prstGeom prst="rect">
            <a:avLst/>
          </a:prstGeom>
          <a:solidFill>
            <a:srgbClr val="DDDDDD"/>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1028" name="Rectangle 2"/>
          <p:cNvSpPr>
            <a:spLocks noGrp="1" noChangeArrowheads="1"/>
          </p:cNvSpPr>
          <p:nvPr>
            <p:ph type="title"/>
          </p:nvPr>
        </p:nvSpPr>
        <p:spPr bwMode="auto">
          <a:xfrm>
            <a:off x="742918" y="754856"/>
            <a:ext cx="7611492" cy="431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z="2400" dirty="0"/>
              <a:t>Accueil Sécurité &amp; Environnement des collaborateurs externes</a:t>
            </a:r>
            <a:endParaRPr lang="fr-CH" dirty="0"/>
          </a:p>
        </p:txBody>
      </p:sp>
      <p:sp>
        <p:nvSpPr>
          <p:cNvPr id="1029" name="Rectangle 19"/>
          <p:cNvSpPr>
            <a:spLocks noGrp="1" noChangeArrowheads="1"/>
          </p:cNvSpPr>
          <p:nvPr>
            <p:ph type="body" idx="1"/>
          </p:nvPr>
        </p:nvSpPr>
        <p:spPr bwMode="auto">
          <a:xfrm>
            <a:off x="719138" y="1798638"/>
            <a:ext cx="7737475" cy="521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CH" dirty="0" err="1"/>
              <a:t>Erste</a:t>
            </a:r>
            <a:r>
              <a:rPr lang="fr-CH" dirty="0"/>
              <a:t> </a:t>
            </a:r>
            <a:r>
              <a:rPr lang="fr-CH" dirty="0" err="1"/>
              <a:t>Ebene</a:t>
            </a:r>
            <a:endParaRPr lang="fr-CH" dirty="0"/>
          </a:p>
          <a:p>
            <a:pPr lvl="1"/>
            <a:r>
              <a:rPr lang="fr-CH" dirty="0"/>
              <a:t> </a:t>
            </a:r>
            <a:r>
              <a:rPr lang="fr-CH" dirty="0" err="1"/>
              <a:t>Zweite</a:t>
            </a:r>
            <a:r>
              <a:rPr lang="fr-CH" dirty="0"/>
              <a:t> </a:t>
            </a:r>
            <a:r>
              <a:rPr lang="fr-CH" dirty="0" err="1"/>
              <a:t>Ebene</a:t>
            </a:r>
            <a:endParaRPr lang="fr-CH" dirty="0"/>
          </a:p>
          <a:p>
            <a:pPr lvl="2"/>
            <a:r>
              <a:rPr lang="fr-CH" dirty="0" err="1"/>
              <a:t>Dritte</a:t>
            </a:r>
            <a:r>
              <a:rPr lang="fr-CH" dirty="0"/>
              <a:t> </a:t>
            </a:r>
            <a:r>
              <a:rPr lang="fr-CH" dirty="0" err="1"/>
              <a:t>Ebene</a:t>
            </a:r>
            <a:endParaRPr lang="fr-CH" dirty="0"/>
          </a:p>
          <a:p>
            <a:pPr lvl="3"/>
            <a:r>
              <a:rPr lang="fr-CH" dirty="0" err="1"/>
              <a:t>Vierte</a:t>
            </a:r>
            <a:r>
              <a:rPr lang="fr-CH" dirty="0"/>
              <a:t> </a:t>
            </a:r>
            <a:r>
              <a:rPr lang="fr-CH" dirty="0" err="1"/>
              <a:t>Ebene</a:t>
            </a:r>
            <a:endParaRPr lang="fr-CH" dirty="0"/>
          </a:p>
          <a:p>
            <a:pPr lvl="4"/>
            <a:r>
              <a:rPr lang="fr-CH" dirty="0" err="1"/>
              <a:t>Fünfte</a:t>
            </a:r>
            <a:r>
              <a:rPr lang="fr-CH" dirty="0"/>
              <a:t> </a:t>
            </a:r>
            <a:r>
              <a:rPr lang="fr-CH" dirty="0" err="1"/>
              <a:t>Ebene</a:t>
            </a:r>
            <a:endParaRPr lang="fr-CH" dirty="0"/>
          </a:p>
        </p:txBody>
      </p:sp>
      <p:pic>
        <p:nvPicPr>
          <p:cNvPr id="1030" name="Picture 27" descr="wplogo"/>
          <p:cNvPicPr>
            <a:picLocks noChangeAspect="1" noChangeArrowheads="1"/>
          </p:cNvPicPr>
          <p:nvPr userDrawn="1"/>
        </p:nvPicPr>
        <p:blipFill>
          <a:blip r:embed="rId14" cstate="print"/>
          <a:srcRect/>
          <a:stretch>
            <a:fillRect/>
          </a:stretch>
        </p:blipFill>
        <p:spPr bwMode="auto">
          <a:xfrm>
            <a:off x="8766175" y="647700"/>
            <a:ext cx="1638300" cy="633413"/>
          </a:xfrm>
          <a:prstGeom prst="rect">
            <a:avLst/>
          </a:prstGeom>
          <a:noFill/>
          <a:ln w="9525" algn="ctr">
            <a:noFill/>
            <a:miter lim="800000"/>
            <a:headEnd/>
            <a:tailEnd/>
          </a:ln>
        </p:spPr>
      </p:pic>
      <p:sp>
        <p:nvSpPr>
          <p:cNvPr id="7" name="ZoneTexte 6"/>
          <p:cNvSpPr txBox="1"/>
          <p:nvPr userDrawn="1"/>
        </p:nvSpPr>
        <p:spPr>
          <a:xfrm>
            <a:off x="666180" y="7165587"/>
            <a:ext cx="9793088" cy="215444"/>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tab pos="9512300" algn="r"/>
              </a:tabLst>
              <a:defRPr/>
            </a:pPr>
            <a:r>
              <a:rPr lang="de-CH" sz="800" dirty="0" err="1">
                <a:solidFill>
                  <a:srgbClr val="B2B2B2"/>
                </a:solidFill>
              </a:rPr>
              <a:t>Ciments</a:t>
            </a:r>
            <a:r>
              <a:rPr lang="de-CH" sz="800" dirty="0">
                <a:solidFill>
                  <a:srgbClr val="B2B2B2"/>
                </a:solidFill>
              </a:rPr>
              <a:t> Vigier SA	</a:t>
            </a:r>
            <a:fld id="{72B4828B-0E02-4EB9-9CB9-277E4C266AA6}" type="slidenum">
              <a:rPr lang="de-CH" sz="800" smtClean="0">
                <a:solidFill>
                  <a:srgbClr val="B2B2B2"/>
                </a:solidFill>
              </a:rPr>
              <a:pPr marL="0" marR="0" indent="0" algn="l" defTabSz="914400" rtl="0" eaLnBrk="0" fontAlgn="base" latinLnBrk="0" hangingPunct="0">
                <a:lnSpc>
                  <a:spcPct val="100000"/>
                </a:lnSpc>
                <a:spcBef>
                  <a:spcPct val="0"/>
                </a:spcBef>
                <a:spcAft>
                  <a:spcPct val="0"/>
                </a:spcAft>
                <a:buClrTx/>
                <a:buSzTx/>
                <a:buFontTx/>
                <a:buNone/>
                <a:tabLst>
                  <a:tab pos="9512300" algn="r"/>
                </a:tabLst>
                <a:defRPr/>
              </a:pPr>
              <a:t>‹Nr.›</a:t>
            </a:fld>
            <a:endParaRPr lang="fr-CH" dirty="0"/>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dt="0"/>
  <p:txStyles>
    <p:titleStyle>
      <a:lvl1pPr algn="l" defTabSz="1042988" rtl="0" eaLnBrk="1" fontAlgn="base" hangingPunct="1">
        <a:spcBef>
          <a:spcPct val="0"/>
        </a:spcBef>
        <a:spcAft>
          <a:spcPct val="0"/>
        </a:spcAft>
        <a:defRPr sz="3200" b="1" baseline="0">
          <a:solidFill>
            <a:srgbClr val="000000"/>
          </a:solidFill>
          <a:latin typeface="Arial" charset="0"/>
          <a:ea typeface="+mj-ea"/>
          <a:cs typeface="+mj-cs"/>
        </a:defRPr>
      </a:lvl1pPr>
      <a:lvl2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2pPr>
      <a:lvl3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3pPr>
      <a:lvl4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4pPr>
      <a:lvl5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5pPr>
      <a:lvl6pPr marL="4572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6pPr>
      <a:lvl7pPr marL="9144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7pPr>
      <a:lvl8pPr marL="13716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8pPr>
      <a:lvl9pPr marL="18288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9pPr>
    </p:titleStyle>
    <p:body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beat.oppliger@vigier.ch"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tiff"/><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lt;WPTitel&gt;"/>
          <p:cNvSpPr>
            <a:spLocks noGrp="1" noChangeArrowheads="1"/>
          </p:cNvSpPr>
          <p:nvPr>
            <p:ph type="ctrTitle"/>
          </p:nvPr>
        </p:nvSpPr>
        <p:spPr/>
        <p:txBody>
          <a:bodyPr/>
          <a:lstStyle/>
          <a:p>
            <a:r>
              <a:rPr lang="de-CH" sz="3200" dirty="0" err="1"/>
              <a:t>Safety</a:t>
            </a:r>
            <a:r>
              <a:rPr lang="de-CH" sz="3200" dirty="0"/>
              <a:t> and </a:t>
            </a:r>
            <a:r>
              <a:rPr lang="de-CH" sz="3200" dirty="0" err="1"/>
              <a:t>environment</a:t>
            </a:r>
            <a:br>
              <a:rPr lang="fr-FR" sz="3200" dirty="0"/>
            </a:br>
            <a:r>
              <a:rPr lang="fr-FR" sz="3200" dirty="0"/>
              <a:t>for drivers</a:t>
            </a:r>
            <a:endParaRPr lang="fr-CH" sz="3200" b="1" dirty="0">
              <a:latin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Evacuation plan</a:t>
            </a:r>
            <a:endParaRPr lang="fr-FR" sz="3400" dirty="0"/>
          </a:p>
        </p:txBody>
      </p:sp>
      <p:grpSp>
        <p:nvGrpSpPr>
          <p:cNvPr id="3" name="Groupe 2">
            <a:extLst>
              <a:ext uri="{FF2B5EF4-FFF2-40B4-BE49-F238E27FC236}">
                <a16:creationId xmlns:a16="http://schemas.microsoft.com/office/drawing/2014/main" id="{63119F0C-4D76-3141-567A-EB87EEE3E693}"/>
              </a:ext>
            </a:extLst>
          </p:cNvPr>
          <p:cNvGrpSpPr/>
          <p:nvPr/>
        </p:nvGrpSpPr>
        <p:grpSpPr>
          <a:xfrm>
            <a:off x="378148" y="1474762"/>
            <a:ext cx="9163294" cy="5330006"/>
            <a:chOff x="378148" y="1474762"/>
            <a:chExt cx="9163294" cy="5330006"/>
          </a:xfrm>
        </p:grpSpPr>
        <p:grpSp>
          <p:nvGrpSpPr>
            <p:cNvPr id="4" name="Groupe 3">
              <a:extLst>
                <a:ext uri="{FF2B5EF4-FFF2-40B4-BE49-F238E27FC236}">
                  <a16:creationId xmlns:a16="http://schemas.microsoft.com/office/drawing/2014/main" id="{C1A67841-CCED-3747-E840-319A8507B1E2}"/>
                </a:ext>
              </a:extLst>
            </p:cNvPr>
            <p:cNvGrpSpPr/>
            <p:nvPr/>
          </p:nvGrpSpPr>
          <p:grpSpPr>
            <a:xfrm>
              <a:off x="625188" y="1474762"/>
              <a:ext cx="8916254" cy="5330006"/>
              <a:chOff x="625188" y="1474762"/>
              <a:chExt cx="8916254" cy="5330006"/>
            </a:xfrm>
          </p:grpSpPr>
          <p:pic>
            <p:nvPicPr>
              <p:cNvPr id="6" name="Picture 6">
                <a:extLst>
                  <a:ext uri="{FF2B5EF4-FFF2-40B4-BE49-F238E27FC236}">
                    <a16:creationId xmlns:a16="http://schemas.microsoft.com/office/drawing/2014/main" id="{B60CFE15-D1B2-7ECE-3D33-6673958B0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64" y="1670793"/>
                <a:ext cx="8572500" cy="513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Oval 7">
                <a:extLst>
                  <a:ext uri="{FF2B5EF4-FFF2-40B4-BE49-F238E27FC236}">
                    <a16:creationId xmlns:a16="http://schemas.microsoft.com/office/drawing/2014/main" id="{C3F540CF-2DB9-4044-2C02-D0A3693DA88D}"/>
                  </a:ext>
                </a:extLst>
              </p:cNvPr>
              <p:cNvSpPr>
                <a:spLocks noChangeArrowheads="1"/>
              </p:cNvSpPr>
              <p:nvPr/>
            </p:nvSpPr>
            <p:spPr bwMode="auto">
              <a:xfrm>
                <a:off x="7719764" y="5055343"/>
                <a:ext cx="360363" cy="323850"/>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Oval 8">
                <a:extLst>
                  <a:ext uri="{FF2B5EF4-FFF2-40B4-BE49-F238E27FC236}">
                    <a16:creationId xmlns:a16="http://schemas.microsoft.com/office/drawing/2014/main" id="{BCFC1340-2F28-22F8-A2FD-9A0458E70827}"/>
                  </a:ext>
                </a:extLst>
              </p:cNvPr>
              <p:cNvSpPr>
                <a:spLocks noChangeArrowheads="1"/>
              </p:cNvSpPr>
              <p:nvPr/>
            </p:nvSpPr>
            <p:spPr bwMode="auto">
              <a:xfrm>
                <a:off x="8080127" y="5163293"/>
                <a:ext cx="360362" cy="323850"/>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Oval 9">
                <a:extLst>
                  <a:ext uri="{FF2B5EF4-FFF2-40B4-BE49-F238E27FC236}">
                    <a16:creationId xmlns:a16="http://schemas.microsoft.com/office/drawing/2014/main" id="{BD523C6C-9D8F-80EF-4EE1-CD2342BE4D6C}"/>
                  </a:ext>
                </a:extLst>
              </p:cNvPr>
              <p:cNvSpPr>
                <a:spLocks noChangeArrowheads="1"/>
              </p:cNvSpPr>
              <p:nvPr/>
            </p:nvSpPr>
            <p:spPr bwMode="auto">
              <a:xfrm>
                <a:off x="8475414" y="5306168"/>
                <a:ext cx="252413" cy="252413"/>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Oval 10">
                <a:extLst>
                  <a:ext uri="{FF2B5EF4-FFF2-40B4-BE49-F238E27FC236}">
                    <a16:creationId xmlns:a16="http://schemas.microsoft.com/office/drawing/2014/main" id="{7AA7AFB9-27B5-0B43-35FF-667319BA09BB}"/>
                  </a:ext>
                </a:extLst>
              </p:cNvPr>
              <p:cNvSpPr>
                <a:spLocks noChangeArrowheads="1"/>
              </p:cNvSpPr>
              <p:nvPr/>
            </p:nvSpPr>
            <p:spPr bwMode="auto">
              <a:xfrm>
                <a:off x="8764339" y="5379193"/>
                <a:ext cx="252413" cy="252413"/>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1">
                <a:extLst>
                  <a:ext uri="{FF2B5EF4-FFF2-40B4-BE49-F238E27FC236}">
                    <a16:creationId xmlns:a16="http://schemas.microsoft.com/office/drawing/2014/main" id="{FE0C8B2A-DDD8-2D4D-FD7A-476725CDC273}"/>
                  </a:ext>
                </a:extLst>
              </p:cNvPr>
              <p:cNvSpPr>
                <a:spLocks noChangeArrowheads="1"/>
              </p:cNvSpPr>
              <p:nvPr/>
            </p:nvSpPr>
            <p:spPr bwMode="auto">
              <a:xfrm rot="1200000">
                <a:off x="9088189" y="5436343"/>
                <a:ext cx="73025" cy="122238"/>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2">
                <a:extLst>
                  <a:ext uri="{FF2B5EF4-FFF2-40B4-BE49-F238E27FC236}">
                    <a16:creationId xmlns:a16="http://schemas.microsoft.com/office/drawing/2014/main" id="{CC3149BF-78B7-B1D8-6FCB-1C2DE551F7FA}"/>
                  </a:ext>
                </a:extLst>
              </p:cNvPr>
              <p:cNvSpPr>
                <a:spLocks noChangeArrowheads="1"/>
              </p:cNvSpPr>
              <p:nvPr/>
            </p:nvSpPr>
            <p:spPr bwMode="auto">
              <a:xfrm rot="1260000">
                <a:off x="7861052" y="3185268"/>
                <a:ext cx="147637" cy="698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3FE04911-F160-411A-DC68-58C7B2E1F170}"/>
                  </a:ext>
                </a:extLst>
              </p:cNvPr>
              <p:cNvSpPr>
                <a:spLocks noChangeArrowheads="1"/>
              </p:cNvSpPr>
              <p:nvPr/>
            </p:nvSpPr>
            <p:spPr bwMode="auto">
              <a:xfrm rot="1200000">
                <a:off x="8151564" y="2823318"/>
                <a:ext cx="73025" cy="122238"/>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14">
                <a:extLst>
                  <a:ext uri="{FF2B5EF4-FFF2-40B4-BE49-F238E27FC236}">
                    <a16:creationId xmlns:a16="http://schemas.microsoft.com/office/drawing/2014/main" id="{CD08F144-6EF7-8CC5-5178-CF857E45325D}"/>
                  </a:ext>
                </a:extLst>
              </p:cNvPr>
              <p:cNvSpPr>
                <a:spLocks noChangeArrowheads="1"/>
              </p:cNvSpPr>
              <p:nvPr/>
            </p:nvSpPr>
            <p:spPr bwMode="auto">
              <a:xfrm rot="1200000">
                <a:off x="9088189" y="2102593"/>
                <a:ext cx="73025" cy="122238"/>
              </a:xfrm>
              <a:prstGeom prst="rect">
                <a:avLst/>
              </a:prstGeom>
              <a:solidFill>
                <a:srgbClr val="FF00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ext Box 15">
                <a:extLst>
                  <a:ext uri="{FF2B5EF4-FFF2-40B4-BE49-F238E27FC236}">
                    <a16:creationId xmlns:a16="http://schemas.microsoft.com/office/drawing/2014/main" id="{2A312862-7D23-30DC-4813-63A1349644DF}"/>
                  </a:ext>
                </a:extLst>
              </p:cNvPr>
              <p:cNvSpPr txBox="1">
                <a:spLocks noChangeArrowheads="1"/>
              </p:cNvSpPr>
              <p:nvPr/>
            </p:nvSpPr>
            <p:spPr bwMode="auto">
              <a:xfrm>
                <a:off x="8943727" y="1958131"/>
                <a:ext cx="368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fr-CH" altLang="de-DE" sz="600" b="0" i="0" u="none" strike="noStrike" kern="0" cap="none" spc="0" normalizeH="0" baseline="0" noProof="0">
                    <a:ln>
                      <a:noFill/>
                    </a:ln>
                    <a:solidFill>
                      <a:srgbClr val="000000"/>
                    </a:solidFill>
                    <a:effectLst/>
                    <a:uLnTx/>
                    <a:uFillTx/>
                    <a:latin typeface="Arial" panose="020B0604020202020204" pitchFamily="34" charset="0"/>
                    <a:ea typeface="+mn-ea"/>
                    <a:cs typeface="+mn-cs"/>
                  </a:rPr>
                  <a:t>215C</a:t>
                </a:r>
                <a:endParaRPr kumimoji="0" lang="de-DE" altLang="de-DE" sz="6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Rectangle 16">
                <a:extLst>
                  <a:ext uri="{FF2B5EF4-FFF2-40B4-BE49-F238E27FC236}">
                    <a16:creationId xmlns:a16="http://schemas.microsoft.com/office/drawing/2014/main" id="{50FC56FC-3627-64E6-652E-64D3535BF5BD}"/>
                  </a:ext>
                </a:extLst>
              </p:cNvPr>
              <p:cNvSpPr>
                <a:spLocks noChangeArrowheads="1"/>
              </p:cNvSpPr>
              <p:nvPr/>
            </p:nvSpPr>
            <p:spPr bwMode="auto">
              <a:xfrm rot="1560000">
                <a:off x="5703639" y="4841031"/>
                <a:ext cx="550863" cy="214312"/>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7" name="Picture 17" descr="E11">
                <a:extLst>
                  <a:ext uri="{FF2B5EF4-FFF2-40B4-BE49-F238E27FC236}">
                    <a16:creationId xmlns:a16="http://schemas.microsoft.com/office/drawing/2014/main" id="{EC0E7C0A-DC3C-9B5F-6603-368252AA2A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796" y="1474762"/>
                <a:ext cx="895726" cy="89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8">
                <a:extLst>
                  <a:ext uri="{FF2B5EF4-FFF2-40B4-BE49-F238E27FC236}">
                    <a16:creationId xmlns:a16="http://schemas.microsoft.com/office/drawing/2014/main" id="{8A845BB4-E854-49C5-7378-7EDACBA31132}"/>
                  </a:ext>
                </a:extLst>
              </p:cNvPr>
              <p:cNvSpPr>
                <a:spLocks noChangeArrowheads="1"/>
              </p:cNvSpPr>
              <p:nvPr/>
            </p:nvSpPr>
            <p:spPr bwMode="auto">
              <a:xfrm rot="1560000">
                <a:off x="4363789" y="4514006"/>
                <a:ext cx="750888" cy="79375"/>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Rectangle 19">
                <a:extLst>
                  <a:ext uri="{FF2B5EF4-FFF2-40B4-BE49-F238E27FC236}">
                    <a16:creationId xmlns:a16="http://schemas.microsoft.com/office/drawing/2014/main" id="{5AD65871-512A-D719-6D20-E9FEB6E5427B}"/>
                  </a:ext>
                </a:extLst>
              </p:cNvPr>
              <p:cNvSpPr>
                <a:spLocks noChangeArrowheads="1"/>
              </p:cNvSpPr>
              <p:nvPr/>
            </p:nvSpPr>
            <p:spPr bwMode="auto">
              <a:xfrm rot="1560000">
                <a:off x="4268539" y="4598143"/>
                <a:ext cx="863600" cy="71438"/>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Rectangle 20">
                <a:extLst>
                  <a:ext uri="{FF2B5EF4-FFF2-40B4-BE49-F238E27FC236}">
                    <a16:creationId xmlns:a16="http://schemas.microsoft.com/office/drawing/2014/main" id="{386BC886-6248-F0BF-6F76-16204330A4FD}"/>
                  </a:ext>
                </a:extLst>
              </p:cNvPr>
              <p:cNvSpPr>
                <a:spLocks noChangeArrowheads="1"/>
              </p:cNvSpPr>
              <p:nvPr/>
            </p:nvSpPr>
            <p:spPr bwMode="auto">
              <a:xfrm rot="1560000">
                <a:off x="4551114" y="4663231"/>
                <a:ext cx="171450"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Rectangle 21">
                <a:extLst>
                  <a:ext uri="{FF2B5EF4-FFF2-40B4-BE49-F238E27FC236}">
                    <a16:creationId xmlns:a16="http://schemas.microsoft.com/office/drawing/2014/main" id="{73CBD8AE-D61C-6CB1-8799-5C5CF150EB4E}"/>
                  </a:ext>
                </a:extLst>
              </p:cNvPr>
              <p:cNvSpPr>
                <a:spLocks noChangeArrowheads="1"/>
              </p:cNvSpPr>
              <p:nvPr/>
            </p:nvSpPr>
            <p:spPr bwMode="auto">
              <a:xfrm rot="1560000">
                <a:off x="4911477" y="4263181"/>
                <a:ext cx="171450"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Rectangle 22">
                <a:extLst>
                  <a:ext uri="{FF2B5EF4-FFF2-40B4-BE49-F238E27FC236}">
                    <a16:creationId xmlns:a16="http://schemas.microsoft.com/office/drawing/2014/main" id="{B506A1FF-F25E-9AA7-E815-6367C2DE1B52}"/>
                  </a:ext>
                </a:extLst>
              </p:cNvPr>
              <p:cNvSpPr>
                <a:spLocks noChangeArrowheads="1"/>
              </p:cNvSpPr>
              <p:nvPr/>
            </p:nvSpPr>
            <p:spPr bwMode="auto">
              <a:xfrm rot="1560000">
                <a:off x="4476502" y="4115543"/>
                <a:ext cx="366712"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Rectangle 23">
                <a:extLst>
                  <a:ext uri="{FF2B5EF4-FFF2-40B4-BE49-F238E27FC236}">
                    <a16:creationId xmlns:a16="http://schemas.microsoft.com/office/drawing/2014/main" id="{7732F923-8EA8-CC9A-4807-4E026912350F}"/>
                  </a:ext>
                </a:extLst>
              </p:cNvPr>
              <p:cNvSpPr>
                <a:spLocks noChangeArrowheads="1"/>
              </p:cNvSpPr>
              <p:nvPr/>
            </p:nvSpPr>
            <p:spPr bwMode="auto">
              <a:xfrm rot="1560000">
                <a:off x="4157414" y="3920281"/>
                <a:ext cx="334963" cy="58737"/>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Rectangle 24">
                <a:extLst>
                  <a:ext uri="{FF2B5EF4-FFF2-40B4-BE49-F238E27FC236}">
                    <a16:creationId xmlns:a16="http://schemas.microsoft.com/office/drawing/2014/main" id="{20C39A26-981C-5E42-524E-A943B5EAACC6}"/>
                  </a:ext>
                </a:extLst>
              </p:cNvPr>
              <p:cNvSpPr>
                <a:spLocks noChangeArrowheads="1"/>
              </p:cNvSpPr>
              <p:nvPr/>
            </p:nvSpPr>
            <p:spPr bwMode="auto">
              <a:xfrm rot="1560000">
                <a:off x="4243139" y="4120306"/>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Rectangle 25">
                <a:extLst>
                  <a:ext uri="{FF2B5EF4-FFF2-40B4-BE49-F238E27FC236}">
                    <a16:creationId xmlns:a16="http://schemas.microsoft.com/office/drawing/2014/main" id="{11CF8EF4-7658-B228-B581-46A8C8481E3F}"/>
                  </a:ext>
                </a:extLst>
              </p:cNvPr>
              <p:cNvSpPr>
                <a:spLocks noChangeArrowheads="1"/>
              </p:cNvSpPr>
              <p:nvPr/>
            </p:nvSpPr>
            <p:spPr bwMode="auto">
              <a:xfrm rot="1560000">
                <a:off x="4058989" y="3775818"/>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6">
                <a:extLst>
                  <a:ext uri="{FF2B5EF4-FFF2-40B4-BE49-F238E27FC236}">
                    <a16:creationId xmlns:a16="http://schemas.microsoft.com/office/drawing/2014/main" id="{C379BDC1-5C61-A251-0FFE-A52AA994116F}"/>
                  </a:ext>
                </a:extLst>
              </p:cNvPr>
              <p:cNvSpPr>
                <a:spLocks noChangeArrowheads="1"/>
              </p:cNvSpPr>
              <p:nvPr/>
            </p:nvSpPr>
            <p:spPr bwMode="auto">
              <a:xfrm rot="1560000">
                <a:off x="2495302" y="3326556"/>
                <a:ext cx="144462" cy="71437"/>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7">
                <a:extLst>
                  <a:ext uri="{FF2B5EF4-FFF2-40B4-BE49-F238E27FC236}">
                    <a16:creationId xmlns:a16="http://schemas.microsoft.com/office/drawing/2014/main" id="{2DC6A5B6-C4AC-A00D-8A61-DA4D44A5963D}"/>
                  </a:ext>
                </a:extLst>
              </p:cNvPr>
              <p:cNvSpPr>
                <a:spLocks noChangeArrowheads="1"/>
              </p:cNvSpPr>
              <p:nvPr/>
            </p:nvSpPr>
            <p:spPr bwMode="auto">
              <a:xfrm rot="1560000">
                <a:off x="2098427" y="2964606"/>
                <a:ext cx="288925" cy="161925"/>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8">
                <a:extLst>
                  <a:ext uri="{FF2B5EF4-FFF2-40B4-BE49-F238E27FC236}">
                    <a16:creationId xmlns:a16="http://schemas.microsoft.com/office/drawing/2014/main" id="{A4EDA4B4-52AA-C0A1-E3AA-AEBA9063F570}"/>
                  </a:ext>
                </a:extLst>
              </p:cNvPr>
              <p:cNvSpPr>
                <a:spLocks noChangeArrowheads="1"/>
              </p:cNvSpPr>
              <p:nvPr/>
            </p:nvSpPr>
            <p:spPr bwMode="auto">
              <a:xfrm rot="900000">
                <a:off x="1095127" y="2318493"/>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Rectangle 29">
                <a:extLst>
                  <a:ext uri="{FF2B5EF4-FFF2-40B4-BE49-F238E27FC236}">
                    <a16:creationId xmlns:a16="http://schemas.microsoft.com/office/drawing/2014/main" id="{70A4819D-D6FA-16F2-89D0-7BD6718176A7}"/>
                  </a:ext>
                </a:extLst>
              </p:cNvPr>
              <p:cNvSpPr>
                <a:spLocks noChangeArrowheads="1"/>
              </p:cNvSpPr>
              <p:nvPr/>
            </p:nvSpPr>
            <p:spPr bwMode="auto">
              <a:xfrm rot="1560000">
                <a:off x="2103189" y="2032743"/>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30">
                <a:extLst>
                  <a:ext uri="{FF2B5EF4-FFF2-40B4-BE49-F238E27FC236}">
                    <a16:creationId xmlns:a16="http://schemas.microsoft.com/office/drawing/2014/main" id="{B3A4DF4D-998C-C53A-ABED-7F8878C629FE}"/>
                  </a:ext>
                </a:extLst>
              </p:cNvPr>
              <p:cNvSpPr>
                <a:spLocks noChangeArrowheads="1"/>
              </p:cNvSpPr>
              <p:nvPr/>
            </p:nvSpPr>
            <p:spPr bwMode="auto">
              <a:xfrm rot="1560000">
                <a:off x="2084139" y="2174031"/>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Rectangle 31">
                <a:extLst>
                  <a:ext uri="{FF2B5EF4-FFF2-40B4-BE49-F238E27FC236}">
                    <a16:creationId xmlns:a16="http://schemas.microsoft.com/office/drawing/2014/main" id="{A30D2E4C-CB46-5C81-E910-9B4C59A6C84E}"/>
                  </a:ext>
                </a:extLst>
              </p:cNvPr>
              <p:cNvSpPr>
                <a:spLocks noChangeArrowheads="1"/>
              </p:cNvSpPr>
              <p:nvPr/>
            </p:nvSpPr>
            <p:spPr bwMode="auto">
              <a:xfrm rot="1560000">
                <a:off x="3163639" y="2534393"/>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Rectangle 32">
                <a:extLst>
                  <a:ext uri="{FF2B5EF4-FFF2-40B4-BE49-F238E27FC236}">
                    <a16:creationId xmlns:a16="http://schemas.microsoft.com/office/drawing/2014/main" id="{B34AD01E-28B4-7F0D-22E6-0B51F222D865}"/>
                  </a:ext>
                </a:extLst>
              </p:cNvPr>
              <p:cNvSpPr>
                <a:spLocks noChangeArrowheads="1"/>
              </p:cNvSpPr>
              <p:nvPr/>
            </p:nvSpPr>
            <p:spPr bwMode="auto">
              <a:xfrm rot="900000">
                <a:off x="2392114" y="2655043"/>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Rectangle 33">
                <a:extLst>
                  <a:ext uri="{FF2B5EF4-FFF2-40B4-BE49-F238E27FC236}">
                    <a16:creationId xmlns:a16="http://schemas.microsoft.com/office/drawing/2014/main" id="{73888B5E-14B9-F7B5-7566-223A1B9E38DA}"/>
                  </a:ext>
                </a:extLst>
              </p:cNvPr>
              <p:cNvSpPr>
                <a:spLocks noChangeArrowheads="1"/>
              </p:cNvSpPr>
              <p:nvPr/>
            </p:nvSpPr>
            <p:spPr bwMode="auto">
              <a:xfrm rot="900000">
                <a:off x="2801689" y="2799506"/>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Rectangle 34">
                <a:extLst>
                  <a:ext uri="{FF2B5EF4-FFF2-40B4-BE49-F238E27FC236}">
                    <a16:creationId xmlns:a16="http://schemas.microsoft.com/office/drawing/2014/main" id="{35967503-282C-FCBD-B58E-AEF6315E1D05}"/>
                  </a:ext>
                </a:extLst>
              </p:cNvPr>
              <p:cNvSpPr>
                <a:spLocks noChangeArrowheads="1"/>
              </p:cNvSpPr>
              <p:nvPr/>
            </p:nvSpPr>
            <p:spPr bwMode="auto">
              <a:xfrm rot="900000">
                <a:off x="3233489" y="2870943"/>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Rectangle 35">
                <a:extLst>
                  <a:ext uri="{FF2B5EF4-FFF2-40B4-BE49-F238E27FC236}">
                    <a16:creationId xmlns:a16="http://schemas.microsoft.com/office/drawing/2014/main" id="{0142B0A0-B82D-3037-D2C4-56BAF5D006EA}"/>
                  </a:ext>
                </a:extLst>
              </p:cNvPr>
              <p:cNvSpPr>
                <a:spLocks noChangeArrowheads="1"/>
              </p:cNvSpPr>
              <p:nvPr/>
            </p:nvSpPr>
            <p:spPr bwMode="auto">
              <a:xfrm rot="900000">
                <a:off x="3327152" y="2894756"/>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Rectangle 36">
                <a:extLst>
                  <a:ext uri="{FF2B5EF4-FFF2-40B4-BE49-F238E27FC236}">
                    <a16:creationId xmlns:a16="http://schemas.microsoft.com/office/drawing/2014/main" id="{675E364A-2970-FFAD-F608-ED5F739262A2}"/>
                  </a:ext>
                </a:extLst>
              </p:cNvPr>
              <p:cNvSpPr>
                <a:spLocks noChangeArrowheads="1"/>
              </p:cNvSpPr>
              <p:nvPr/>
            </p:nvSpPr>
            <p:spPr bwMode="auto">
              <a:xfrm rot="900000">
                <a:off x="2679452" y="2247056"/>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Rectangle 37">
                <a:extLst>
                  <a:ext uri="{FF2B5EF4-FFF2-40B4-BE49-F238E27FC236}">
                    <a16:creationId xmlns:a16="http://schemas.microsoft.com/office/drawing/2014/main" id="{3CB8E2C3-7F8F-DA69-EC7C-C3C2AE85E81E}"/>
                  </a:ext>
                </a:extLst>
              </p:cNvPr>
              <p:cNvSpPr>
                <a:spLocks noChangeArrowheads="1"/>
              </p:cNvSpPr>
              <p:nvPr/>
            </p:nvSpPr>
            <p:spPr bwMode="auto">
              <a:xfrm rot="600000">
                <a:off x="822077" y="3896468"/>
                <a:ext cx="550862" cy="86360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Line 38">
                <a:extLst>
                  <a:ext uri="{FF2B5EF4-FFF2-40B4-BE49-F238E27FC236}">
                    <a16:creationId xmlns:a16="http://schemas.microsoft.com/office/drawing/2014/main" id="{0D7D5858-86D8-4F18-1B09-4C6EB9F5A7FB}"/>
                  </a:ext>
                </a:extLst>
              </p:cNvPr>
              <p:cNvSpPr>
                <a:spLocks noChangeShapeType="1"/>
              </p:cNvSpPr>
              <p:nvPr/>
            </p:nvSpPr>
            <p:spPr bwMode="auto">
              <a:xfrm>
                <a:off x="1455489" y="3613893"/>
                <a:ext cx="71438"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39" name="Line 39">
                <a:extLst>
                  <a:ext uri="{FF2B5EF4-FFF2-40B4-BE49-F238E27FC236}">
                    <a16:creationId xmlns:a16="http://schemas.microsoft.com/office/drawing/2014/main" id="{F23E60DC-AF23-5B70-F408-B36A2F2DB2BA}"/>
                  </a:ext>
                </a:extLst>
              </p:cNvPr>
              <p:cNvSpPr>
                <a:spLocks noChangeShapeType="1"/>
              </p:cNvSpPr>
              <p:nvPr/>
            </p:nvSpPr>
            <p:spPr bwMode="auto">
              <a:xfrm>
                <a:off x="1526927" y="3613893"/>
                <a:ext cx="71437"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0" name="Line 40">
                <a:extLst>
                  <a:ext uri="{FF2B5EF4-FFF2-40B4-BE49-F238E27FC236}">
                    <a16:creationId xmlns:a16="http://schemas.microsoft.com/office/drawing/2014/main" id="{75846E46-8D12-9E5D-08F3-ECC5C48D7C4A}"/>
                  </a:ext>
                </a:extLst>
              </p:cNvPr>
              <p:cNvSpPr>
                <a:spLocks noChangeShapeType="1"/>
              </p:cNvSpPr>
              <p:nvPr/>
            </p:nvSpPr>
            <p:spPr bwMode="auto">
              <a:xfrm flipH="1">
                <a:off x="1526927" y="4334618"/>
                <a:ext cx="73025"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1" name="Line 41">
                <a:extLst>
                  <a:ext uri="{FF2B5EF4-FFF2-40B4-BE49-F238E27FC236}">
                    <a16:creationId xmlns:a16="http://schemas.microsoft.com/office/drawing/2014/main" id="{0595C22B-9731-0094-969A-503CD5B0794C}"/>
                  </a:ext>
                </a:extLst>
              </p:cNvPr>
              <p:cNvSpPr>
                <a:spLocks noChangeShapeType="1"/>
              </p:cNvSpPr>
              <p:nvPr/>
            </p:nvSpPr>
            <p:spPr bwMode="auto">
              <a:xfrm flipH="1">
                <a:off x="1453902" y="4334618"/>
                <a:ext cx="73025"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2" name="Line 42">
                <a:extLst>
                  <a:ext uri="{FF2B5EF4-FFF2-40B4-BE49-F238E27FC236}">
                    <a16:creationId xmlns:a16="http://schemas.microsoft.com/office/drawing/2014/main" id="{604A04C9-78E3-7833-5766-52BC79782135}"/>
                  </a:ext>
                </a:extLst>
              </p:cNvPr>
              <p:cNvSpPr>
                <a:spLocks noChangeShapeType="1"/>
              </p:cNvSpPr>
              <p:nvPr/>
            </p:nvSpPr>
            <p:spPr bwMode="auto">
              <a:xfrm flipH="1">
                <a:off x="1168152" y="4766418"/>
                <a:ext cx="360362"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3" name="Line 43">
                <a:extLst>
                  <a:ext uri="{FF2B5EF4-FFF2-40B4-BE49-F238E27FC236}">
                    <a16:creationId xmlns:a16="http://schemas.microsoft.com/office/drawing/2014/main" id="{1517AC33-2C10-454E-8A08-40D559220D0F}"/>
                  </a:ext>
                </a:extLst>
              </p:cNvPr>
              <p:cNvSpPr>
                <a:spLocks noChangeShapeType="1"/>
              </p:cNvSpPr>
              <p:nvPr/>
            </p:nvSpPr>
            <p:spPr bwMode="auto">
              <a:xfrm flipH="1">
                <a:off x="1095127" y="4766418"/>
                <a:ext cx="360362"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4" name="AutoShape 67">
                <a:extLst>
                  <a:ext uri="{FF2B5EF4-FFF2-40B4-BE49-F238E27FC236}">
                    <a16:creationId xmlns:a16="http://schemas.microsoft.com/office/drawing/2014/main" id="{A494DAFC-BC3C-9876-A93A-24BD37CB3EDB}"/>
                  </a:ext>
                </a:extLst>
              </p:cNvPr>
              <p:cNvSpPr>
                <a:spLocks noChangeArrowheads="1"/>
              </p:cNvSpPr>
              <p:nvPr/>
            </p:nvSpPr>
            <p:spPr bwMode="auto">
              <a:xfrm rot="12000000">
                <a:off x="6208464" y="3831381"/>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AutoShape 68">
                <a:extLst>
                  <a:ext uri="{FF2B5EF4-FFF2-40B4-BE49-F238E27FC236}">
                    <a16:creationId xmlns:a16="http://schemas.microsoft.com/office/drawing/2014/main" id="{7B1FCEF5-B187-F4F8-6017-FEA351A961D8}"/>
                  </a:ext>
                </a:extLst>
              </p:cNvPr>
              <p:cNvSpPr>
                <a:spLocks noChangeArrowheads="1"/>
              </p:cNvSpPr>
              <p:nvPr/>
            </p:nvSpPr>
            <p:spPr bwMode="auto">
              <a:xfrm rot="12000000">
                <a:off x="6135439" y="4118718"/>
                <a:ext cx="287338" cy="198438"/>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AutoShape 69">
                <a:extLst>
                  <a:ext uri="{FF2B5EF4-FFF2-40B4-BE49-F238E27FC236}">
                    <a16:creationId xmlns:a16="http://schemas.microsoft.com/office/drawing/2014/main" id="{70AECB46-C908-034F-5BC2-6B654908E650}"/>
                  </a:ext>
                </a:extLst>
              </p:cNvPr>
              <p:cNvSpPr>
                <a:spLocks noChangeArrowheads="1"/>
              </p:cNvSpPr>
              <p:nvPr/>
            </p:nvSpPr>
            <p:spPr bwMode="auto">
              <a:xfrm rot="13200000">
                <a:off x="8080127" y="3542456"/>
                <a:ext cx="287337"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AutoShape 70">
                <a:extLst>
                  <a:ext uri="{FF2B5EF4-FFF2-40B4-BE49-F238E27FC236}">
                    <a16:creationId xmlns:a16="http://schemas.microsoft.com/office/drawing/2014/main" id="{9ABE279A-3BFD-9F5A-B681-20F342F57F55}"/>
                  </a:ext>
                </a:extLst>
              </p:cNvPr>
              <p:cNvSpPr>
                <a:spLocks noChangeArrowheads="1"/>
              </p:cNvSpPr>
              <p:nvPr/>
            </p:nvSpPr>
            <p:spPr bwMode="auto">
              <a:xfrm rot="3000000">
                <a:off x="8972302" y="4883893"/>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AutoShape 72">
                <a:extLst>
                  <a:ext uri="{FF2B5EF4-FFF2-40B4-BE49-F238E27FC236}">
                    <a16:creationId xmlns:a16="http://schemas.microsoft.com/office/drawing/2014/main" id="{60967290-851A-9BF5-2D0F-3121371F4303}"/>
                  </a:ext>
                </a:extLst>
              </p:cNvPr>
              <p:cNvSpPr>
                <a:spLocks noChangeArrowheads="1"/>
              </p:cNvSpPr>
              <p:nvPr/>
            </p:nvSpPr>
            <p:spPr bwMode="auto">
              <a:xfrm rot="16800000">
                <a:off x="1123702" y="2794743"/>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AutoShape 73">
                <a:extLst>
                  <a:ext uri="{FF2B5EF4-FFF2-40B4-BE49-F238E27FC236}">
                    <a16:creationId xmlns:a16="http://schemas.microsoft.com/office/drawing/2014/main" id="{9CF244AE-7124-4DBB-8622-942F824E935D}"/>
                  </a:ext>
                </a:extLst>
              </p:cNvPr>
              <p:cNvSpPr>
                <a:spLocks noChangeArrowheads="1"/>
              </p:cNvSpPr>
              <p:nvPr/>
            </p:nvSpPr>
            <p:spPr bwMode="auto">
              <a:xfrm rot="1200000">
                <a:off x="1311027" y="3039218"/>
                <a:ext cx="287337" cy="198438"/>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Line 77">
                <a:extLst>
                  <a:ext uri="{FF2B5EF4-FFF2-40B4-BE49-F238E27FC236}">
                    <a16:creationId xmlns:a16="http://schemas.microsoft.com/office/drawing/2014/main" id="{1DDEB28F-AE08-914E-ABD9-287EBAC2268B}"/>
                  </a:ext>
                </a:extLst>
              </p:cNvPr>
              <p:cNvSpPr>
                <a:spLocks noChangeShapeType="1"/>
              </p:cNvSpPr>
              <p:nvPr/>
            </p:nvSpPr>
            <p:spPr bwMode="auto">
              <a:xfrm>
                <a:off x="7576889" y="5342681"/>
                <a:ext cx="1582738" cy="504825"/>
              </a:xfrm>
              <a:prstGeom prst="line">
                <a:avLst/>
              </a:prstGeom>
              <a:noFill/>
              <a:ln w="28575">
                <a:solidFill>
                  <a:srgbClr val="3333FF"/>
                </a:solidFill>
                <a:prstDash val="sysDot"/>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1" name="Line 78">
                <a:extLst>
                  <a:ext uri="{FF2B5EF4-FFF2-40B4-BE49-F238E27FC236}">
                    <a16:creationId xmlns:a16="http://schemas.microsoft.com/office/drawing/2014/main" id="{F4FD3EC4-DD38-60D2-30AC-23DE9CD50BD6}"/>
                  </a:ext>
                </a:extLst>
              </p:cNvPr>
              <p:cNvSpPr>
                <a:spLocks noChangeShapeType="1"/>
              </p:cNvSpPr>
              <p:nvPr/>
            </p:nvSpPr>
            <p:spPr bwMode="auto">
              <a:xfrm flipH="1">
                <a:off x="9159627" y="5774481"/>
                <a:ext cx="73025" cy="73025"/>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2" name="Line 79">
                <a:extLst>
                  <a:ext uri="{FF2B5EF4-FFF2-40B4-BE49-F238E27FC236}">
                    <a16:creationId xmlns:a16="http://schemas.microsoft.com/office/drawing/2014/main" id="{727BD43B-8E50-D64E-CDC3-D10BC19C3153}"/>
                  </a:ext>
                </a:extLst>
              </p:cNvPr>
              <p:cNvSpPr>
                <a:spLocks noChangeShapeType="1"/>
              </p:cNvSpPr>
              <p:nvPr/>
            </p:nvSpPr>
            <p:spPr bwMode="auto">
              <a:xfrm flipH="1" flipV="1">
                <a:off x="7432427" y="5055343"/>
                <a:ext cx="144462" cy="287338"/>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3" name="Line 80">
                <a:extLst>
                  <a:ext uri="{FF2B5EF4-FFF2-40B4-BE49-F238E27FC236}">
                    <a16:creationId xmlns:a16="http://schemas.microsoft.com/office/drawing/2014/main" id="{FC00C9D4-B20D-1317-A0BB-ED2DA1BE39D2}"/>
                  </a:ext>
                </a:extLst>
              </p:cNvPr>
              <p:cNvSpPr>
                <a:spLocks noChangeShapeType="1"/>
              </p:cNvSpPr>
              <p:nvPr/>
            </p:nvSpPr>
            <p:spPr bwMode="auto">
              <a:xfrm flipH="1">
                <a:off x="7287964" y="5055343"/>
                <a:ext cx="144463" cy="0"/>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pic>
            <p:nvPicPr>
              <p:cNvPr id="54" name="Picture 83">
                <a:extLst>
                  <a:ext uri="{FF2B5EF4-FFF2-40B4-BE49-F238E27FC236}">
                    <a16:creationId xmlns:a16="http://schemas.microsoft.com/office/drawing/2014/main" id="{6D9FE97E-D78E-5A21-51D7-4ACE7E173D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602" y="4982318"/>
                <a:ext cx="319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Connecteur droit avec flèche 54">
                <a:extLst>
                  <a:ext uri="{FF2B5EF4-FFF2-40B4-BE49-F238E27FC236}">
                    <a16:creationId xmlns:a16="http://schemas.microsoft.com/office/drawing/2014/main" id="{F04FA975-2AAD-B9CB-5EBF-E33F538F4C6C}"/>
                  </a:ext>
                </a:extLst>
              </p:cNvPr>
              <p:cNvCxnSpPr/>
              <p:nvPr/>
            </p:nvCxnSpPr>
            <p:spPr>
              <a:xfrm>
                <a:off x="3471614" y="1886693"/>
                <a:ext cx="3455988" cy="1008063"/>
              </a:xfrm>
              <a:prstGeom prst="straightConnector1">
                <a:avLst/>
              </a:prstGeom>
              <a:noFill/>
              <a:ln w="28575" cap="flat" cmpd="sng" algn="ctr">
                <a:solidFill>
                  <a:srgbClr val="3333FF"/>
                </a:solidFill>
                <a:prstDash val="sysDot"/>
                <a:headEnd type="arrow"/>
                <a:tailEnd type="arrow"/>
              </a:ln>
              <a:effectLst/>
            </p:spPr>
          </p:cxnSp>
          <p:sp>
            <p:nvSpPr>
              <p:cNvPr id="56" name="Rectangle 24">
                <a:extLst>
                  <a:ext uri="{FF2B5EF4-FFF2-40B4-BE49-F238E27FC236}">
                    <a16:creationId xmlns:a16="http://schemas.microsoft.com/office/drawing/2014/main" id="{9D15ADE6-37B9-C9DA-4DEE-9A6B432DEC44}"/>
                  </a:ext>
                </a:extLst>
              </p:cNvPr>
              <p:cNvSpPr>
                <a:spLocks noChangeArrowheads="1"/>
              </p:cNvSpPr>
              <p:nvPr/>
            </p:nvSpPr>
            <p:spPr bwMode="auto">
              <a:xfrm rot="1560000">
                <a:off x="4449514" y="3847256"/>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7" name="Image 56">
                <a:extLst>
                  <a:ext uri="{FF2B5EF4-FFF2-40B4-BE49-F238E27FC236}">
                    <a16:creationId xmlns:a16="http://schemas.microsoft.com/office/drawing/2014/main" id="{3AA45DA6-3867-BFD0-69F7-8E941EE60D71}"/>
                  </a:ext>
                </a:extLst>
              </p:cNvPr>
              <p:cNvPicPr>
                <a:picLocks noChangeAspect="1"/>
              </p:cNvPicPr>
              <p:nvPr/>
            </p:nvPicPr>
            <p:blipFill rotWithShape="1">
              <a:blip r:embed="rId5"/>
              <a:srcRect l="3496" t="1025" r="3496" b="1025"/>
              <a:stretch/>
            </p:blipFill>
            <p:spPr>
              <a:xfrm>
                <a:off x="1353900" y="2494480"/>
                <a:ext cx="288033" cy="288033"/>
              </a:xfrm>
              <a:prstGeom prst="rect">
                <a:avLst/>
              </a:prstGeom>
            </p:spPr>
          </p:pic>
          <p:pic>
            <p:nvPicPr>
              <p:cNvPr id="58" name="Image 57">
                <a:extLst>
                  <a:ext uri="{FF2B5EF4-FFF2-40B4-BE49-F238E27FC236}">
                    <a16:creationId xmlns:a16="http://schemas.microsoft.com/office/drawing/2014/main" id="{E7D3CDD6-3474-EC04-5721-18B9759DB3F4}"/>
                  </a:ext>
                </a:extLst>
              </p:cNvPr>
              <p:cNvPicPr>
                <a:picLocks noChangeAspect="1"/>
              </p:cNvPicPr>
              <p:nvPr/>
            </p:nvPicPr>
            <p:blipFill rotWithShape="1">
              <a:blip r:embed="rId6"/>
              <a:srcRect l="1745" t="1586" r="1745" b="2829"/>
              <a:stretch/>
            </p:blipFill>
            <p:spPr>
              <a:xfrm>
                <a:off x="9249702" y="4948187"/>
                <a:ext cx="291740" cy="288000"/>
              </a:xfrm>
              <a:prstGeom prst="rect">
                <a:avLst/>
              </a:prstGeom>
            </p:spPr>
          </p:pic>
          <p:pic>
            <p:nvPicPr>
              <p:cNvPr id="59" name="Image 58">
                <a:extLst>
                  <a:ext uri="{FF2B5EF4-FFF2-40B4-BE49-F238E27FC236}">
                    <a16:creationId xmlns:a16="http://schemas.microsoft.com/office/drawing/2014/main" id="{1A46715C-331D-6333-19FE-E01F7485329A}"/>
                  </a:ext>
                </a:extLst>
              </p:cNvPr>
              <p:cNvPicPr>
                <a:picLocks noChangeAspect="1"/>
              </p:cNvPicPr>
              <p:nvPr/>
            </p:nvPicPr>
            <p:blipFill rotWithShape="1">
              <a:blip r:embed="rId5"/>
              <a:srcRect l="3496" t="1025" r="3496" b="1025"/>
              <a:stretch/>
            </p:blipFill>
            <p:spPr>
              <a:xfrm>
                <a:off x="3337883" y="3209897"/>
                <a:ext cx="288033" cy="288033"/>
              </a:xfrm>
              <a:prstGeom prst="rect">
                <a:avLst/>
              </a:prstGeom>
            </p:spPr>
          </p:pic>
          <p:pic>
            <p:nvPicPr>
              <p:cNvPr id="60" name="Picture 17" descr="E11">
                <a:extLst>
                  <a:ext uri="{FF2B5EF4-FFF2-40B4-BE49-F238E27FC236}">
                    <a16:creationId xmlns:a16="http://schemas.microsoft.com/office/drawing/2014/main" id="{7C9714DD-70F8-217E-652D-FA0C18E7CB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75" y="4059878"/>
                <a:ext cx="307198" cy="3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a:extLst>
                  <a:ext uri="{FF2B5EF4-FFF2-40B4-BE49-F238E27FC236}">
                    <a16:creationId xmlns:a16="http://schemas.microsoft.com/office/drawing/2014/main" id="{98270049-AFB2-F64B-CDF0-861CED566A69}"/>
                  </a:ext>
                </a:extLst>
              </p:cNvPr>
              <p:cNvPicPr>
                <a:picLocks noChangeAspect="1"/>
              </p:cNvPicPr>
              <p:nvPr/>
            </p:nvPicPr>
            <p:blipFill rotWithShape="1">
              <a:blip r:embed="rId5"/>
              <a:srcRect l="3496" t="1025" r="3496" b="1025"/>
              <a:stretch/>
            </p:blipFill>
            <p:spPr>
              <a:xfrm>
                <a:off x="5108105" y="4067045"/>
                <a:ext cx="288033" cy="288033"/>
              </a:xfrm>
              <a:prstGeom prst="rect">
                <a:avLst/>
              </a:prstGeom>
            </p:spPr>
          </p:pic>
          <p:pic>
            <p:nvPicPr>
              <p:cNvPr id="62" name="Picture 17" descr="E11">
                <a:extLst>
                  <a:ext uri="{FF2B5EF4-FFF2-40B4-BE49-F238E27FC236}">
                    <a16:creationId xmlns:a16="http://schemas.microsoft.com/office/drawing/2014/main" id="{34E7E2C6-5C26-A21B-16E8-BFB3CB539E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88" y="2577060"/>
                <a:ext cx="307198" cy="3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Connecteur droit avec flèche 62">
                <a:extLst>
                  <a:ext uri="{FF2B5EF4-FFF2-40B4-BE49-F238E27FC236}">
                    <a16:creationId xmlns:a16="http://schemas.microsoft.com/office/drawing/2014/main" id="{32A1B6ED-5FA5-5AFF-CC28-3114A6AC9947}"/>
                  </a:ext>
                </a:extLst>
              </p:cNvPr>
              <p:cNvCxnSpPr>
                <a:cxnSpLocks/>
                <a:stCxn id="17" idx="2"/>
                <a:endCxn id="60" idx="0"/>
              </p:cNvCxnSpPr>
              <p:nvPr/>
            </p:nvCxnSpPr>
            <p:spPr bwMode="auto">
              <a:xfrm flipH="1">
                <a:off x="5817874" y="2370488"/>
                <a:ext cx="840785" cy="1689390"/>
              </a:xfrm>
              <a:prstGeom prst="straightConnector1">
                <a:avLst/>
              </a:prstGeom>
              <a:solidFill>
                <a:schemeClr val="accent1"/>
              </a:solidFill>
              <a:ln w="57150" cap="flat" cmpd="sng" algn="ctr">
                <a:solidFill>
                  <a:srgbClr val="C00000"/>
                </a:solidFill>
                <a:prstDash val="sysDash"/>
                <a:round/>
                <a:headEnd type="none" w="med" len="med"/>
                <a:tailEnd type="triangle"/>
              </a:ln>
              <a:effectLst/>
            </p:spPr>
          </p:cxnSp>
        </p:grpSp>
        <p:sp>
          <p:nvSpPr>
            <p:cNvPr id="5" name="Rectangle 4">
              <a:extLst>
                <a:ext uri="{FF2B5EF4-FFF2-40B4-BE49-F238E27FC236}">
                  <a16:creationId xmlns:a16="http://schemas.microsoft.com/office/drawing/2014/main" id="{846ABFC2-015C-33BA-F8AA-AADCA569D1BF}"/>
                </a:ext>
              </a:extLst>
            </p:cNvPr>
            <p:cNvSpPr/>
            <p:nvPr/>
          </p:nvSpPr>
          <p:spPr bwMode="auto">
            <a:xfrm>
              <a:off x="378148" y="3564607"/>
              <a:ext cx="1456084" cy="218464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sp>
        <p:nvSpPr>
          <p:cNvPr id="64" name="ZoneTexte 63">
            <a:extLst>
              <a:ext uri="{FF2B5EF4-FFF2-40B4-BE49-F238E27FC236}">
                <a16:creationId xmlns:a16="http://schemas.microsoft.com/office/drawing/2014/main" id="{491945A9-F208-5220-5F98-D6D0884B7E68}"/>
              </a:ext>
            </a:extLst>
          </p:cNvPr>
          <p:cNvSpPr txBox="1"/>
          <p:nvPr/>
        </p:nvSpPr>
        <p:spPr>
          <a:xfrm>
            <a:off x="522532" y="4469241"/>
            <a:ext cx="3661209" cy="923330"/>
          </a:xfrm>
          <a:prstGeom prst="rect">
            <a:avLst/>
          </a:prstGeom>
          <a:noFill/>
        </p:spPr>
        <p:txBody>
          <a:bodyPr wrap="square" rtlCol="0">
            <a:spAutoFit/>
          </a:bodyPr>
          <a:lstStyle/>
          <a:p>
            <a:r>
              <a:rPr lang="en-US" sz="1800" b="1" dirty="0">
                <a:solidFill>
                  <a:srgbClr val="C00000"/>
                </a:solidFill>
              </a:rPr>
              <a:t>Only if smoke is preventing access to the main assembly point</a:t>
            </a:r>
          </a:p>
        </p:txBody>
      </p:sp>
      <p:cxnSp>
        <p:nvCxnSpPr>
          <p:cNvPr id="65" name="Connecteur droit avec flèche 64">
            <a:extLst>
              <a:ext uri="{FF2B5EF4-FFF2-40B4-BE49-F238E27FC236}">
                <a16:creationId xmlns:a16="http://schemas.microsoft.com/office/drawing/2014/main" id="{6DA6E9E2-7018-8B0D-6631-2582CD2E9848}"/>
              </a:ext>
            </a:extLst>
          </p:cNvPr>
          <p:cNvCxnSpPr>
            <a:cxnSpLocks/>
            <a:endCxn id="62" idx="2"/>
          </p:cNvCxnSpPr>
          <p:nvPr/>
        </p:nvCxnSpPr>
        <p:spPr bwMode="auto">
          <a:xfrm flipH="1" flipV="1">
            <a:off x="778787" y="2884258"/>
            <a:ext cx="1055445" cy="1584983"/>
          </a:xfrm>
          <a:prstGeom prst="straightConnector1">
            <a:avLst/>
          </a:prstGeom>
          <a:solidFill>
            <a:schemeClr val="accent1"/>
          </a:solidFill>
          <a:ln w="57150" cap="flat" cmpd="sng" algn="ctr">
            <a:solidFill>
              <a:srgbClr val="C00000"/>
            </a:solidFill>
            <a:prstDash val="sysDash"/>
            <a:round/>
            <a:headEnd type="none" w="med" len="med"/>
            <a:tailEnd type="triangle"/>
          </a:ln>
          <a:effectLst/>
        </p:spPr>
      </p:cxnSp>
      <p:grpSp>
        <p:nvGrpSpPr>
          <p:cNvPr id="147" name="Groupe 146">
            <a:extLst>
              <a:ext uri="{FF2B5EF4-FFF2-40B4-BE49-F238E27FC236}">
                <a16:creationId xmlns:a16="http://schemas.microsoft.com/office/drawing/2014/main" id="{9A3827BC-8E8A-433A-A4D0-FE22640D9BA5}"/>
              </a:ext>
            </a:extLst>
          </p:cNvPr>
          <p:cNvGrpSpPr/>
          <p:nvPr/>
        </p:nvGrpSpPr>
        <p:grpSpPr>
          <a:xfrm>
            <a:off x="1129174" y="5776461"/>
            <a:ext cx="3673475" cy="1329765"/>
            <a:chOff x="1023689" y="5847506"/>
            <a:chExt cx="3673475" cy="1329765"/>
          </a:xfrm>
        </p:grpSpPr>
        <p:sp>
          <p:nvSpPr>
            <p:cNvPr id="148" name="Rectangle 44">
              <a:extLst>
                <a:ext uri="{FF2B5EF4-FFF2-40B4-BE49-F238E27FC236}">
                  <a16:creationId xmlns:a16="http://schemas.microsoft.com/office/drawing/2014/main" id="{F7E05F5D-D3DF-45AE-85F1-04842BCF144D}"/>
                </a:ext>
              </a:extLst>
            </p:cNvPr>
            <p:cNvSpPr>
              <a:spLocks noChangeArrowheads="1"/>
            </p:cNvSpPr>
            <p:nvPr/>
          </p:nvSpPr>
          <p:spPr bwMode="auto">
            <a:xfrm>
              <a:off x="1023689" y="5847506"/>
              <a:ext cx="3600450" cy="1320266"/>
            </a:xfrm>
            <a:prstGeom prst="rect">
              <a:avLst/>
            </a:prstGeom>
            <a:solidFill>
              <a:srgbClr val="FFFF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9" name="Rectangle 45">
              <a:extLst>
                <a:ext uri="{FF2B5EF4-FFF2-40B4-BE49-F238E27FC236}">
                  <a16:creationId xmlns:a16="http://schemas.microsoft.com/office/drawing/2014/main" id="{F6C6A789-D7DA-4A2A-A6AC-78E59637FFEF}"/>
                </a:ext>
              </a:extLst>
            </p:cNvPr>
            <p:cNvSpPr>
              <a:spLocks noChangeArrowheads="1"/>
            </p:cNvSpPr>
            <p:nvPr/>
          </p:nvSpPr>
          <p:spPr bwMode="auto">
            <a:xfrm>
              <a:off x="1311027" y="6495206"/>
              <a:ext cx="215900" cy="144462"/>
            </a:xfrm>
            <a:prstGeom prst="rect">
              <a:avLst/>
            </a:prstGeom>
            <a:solidFill>
              <a:srgbClr val="FF00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0" name="Picture 46" descr="E11">
              <a:extLst>
                <a:ext uri="{FF2B5EF4-FFF2-40B4-BE49-F238E27FC236}">
                  <a16:creationId xmlns:a16="http://schemas.microsoft.com/office/drawing/2014/main" id="{5E9F5C9B-F0ED-42DA-ADBD-EC21B4D7F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027" y="6711106"/>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Rectangle 47">
              <a:extLst>
                <a:ext uri="{FF2B5EF4-FFF2-40B4-BE49-F238E27FC236}">
                  <a16:creationId xmlns:a16="http://schemas.microsoft.com/office/drawing/2014/main" id="{1CB1E806-C46A-4A24-8C82-A225B7FE5F9D}"/>
                </a:ext>
              </a:extLst>
            </p:cNvPr>
            <p:cNvSpPr>
              <a:spLocks noChangeArrowheads="1"/>
            </p:cNvSpPr>
            <p:nvPr/>
          </p:nvSpPr>
          <p:spPr bwMode="auto">
            <a:xfrm>
              <a:off x="1311027" y="5918943"/>
              <a:ext cx="215900" cy="144463"/>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2" name="Rectangle 48">
              <a:extLst>
                <a:ext uri="{FF2B5EF4-FFF2-40B4-BE49-F238E27FC236}">
                  <a16:creationId xmlns:a16="http://schemas.microsoft.com/office/drawing/2014/main" id="{B05033C1-45BB-48A9-AF37-7C768883C0EB}"/>
                </a:ext>
              </a:extLst>
            </p:cNvPr>
            <p:cNvSpPr>
              <a:spLocks noChangeArrowheads="1"/>
            </p:cNvSpPr>
            <p:nvPr/>
          </p:nvSpPr>
          <p:spPr bwMode="auto">
            <a:xfrm>
              <a:off x="1311027" y="6206281"/>
              <a:ext cx="201612" cy="144462"/>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 name="Text Box 49">
              <a:extLst>
                <a:ext uri="{FF2B5EF4-FFF2-40B4-BE49-F238E27FC236}">
                  <a16:creationId xmlns:a16="http://schemas.microsoft.com/office/drawing/2014/main" id="{BB8494AD-606A-414C-A785-00BC4EF98715}"/>
                </a:ext>
              </a:extLst>
            </p:cNvPr>
            <p:cNvSpPr txBox="1">
              <a:spLocks noChangeArrowheads="1"/>
            </p:cNvSpPr>
            <p:nvPr/>
          </p:nvSpPr>
          <p:spPr bwMode="auto">
            <a:xfrm>
              <a:off x="1526926" y="5906243"/>
              <a:ext cx="1494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a:ln>
                    <a:noFill/>
                  </a:ln>
                  <a:solidFill>
                    <a:srgbClr val="000000"/>
                  </a:solidFill>
                  <a:effectLst/>
                  <a:uLnTx/>
                  <a:uFillTx/>
                  <a:latin typeface="Arial" panose="020B0604020202020204" pitchFamily="34" charset="0"/>
                  <a:ea typeface="+mn-ea"/>
                  <a:cs typeface="+mn-cs"/>
                </a:rPr>
                <a:t>Zone</a:t>
              </a:r>
              <a:r>
                <a:rPr kumimoji="0" lang="fr-CH" altLang="de-DE" sz="900" b="0" i="0" u="none" strike="noStrike" kern="0" cap="none" spc="0" normalizeH="0" noProof="0">
                  <a:ln>
                    <a:noFill/>
                  </a:ln>
                  <a:solidFill>
                    <a:srgbClr val="000000"/>
                  </a:solidFill>
                  <a:effectLst/>
                  <a:uLnTx/>
                  <a:uFillTx/>
                  <a:latin typeface="Arial" panose="020B0604020202020204" pitchFamily="34" charset="0"/>
                  <a:ea typeface="+mn-ea"/>
                  <a:cs typeface="+mn-cs"/>
                </a:rPr>
                <a:t> Ex</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4" name="Text Box 50">
              <a:extLst>
                <a:ext uri="{FF2B5EF4-FFF2-40B4-BE49-F238E27FC236}">
                  <a16:creationId xmlns:a16="http://schemas.microsoft.com/office/drawing/2014/main" id="{FBBE0B78-6102-4316-90B9-F03E7ACC560F}"/>
                </a:ext>
              </a:extLst>
            </p:cNvPr>
            <p:cNvSpPr txBox="1">
              <a:spLocks noChangeArrowheads="1"/>
            </p:cNvSpPr>
            <p:nvPr/>
          </p:nvSpPr>
          <p:spPr bwMode="auto">
            <a:xfrm>
              <a:off x="1526927" y="6130081"/>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fr-CH" altLang="de-DE" sz="900" kern="0" dirty="0">
                  <a:solidFill>
                    <a:srgbClr val="000000"/>
                  </a:solidFill>
                  <a:ea typeface="+mn-ea"/>
                  <a:cs typeface="+mn-cs"/>
                </a:rPr>
                <a:t>Zone </a:t>
              </a:r>
              <a:r>
                <a:rPr lang="fr-CH" altLang="de-DE" sz="900" kern="0" dirty="0" err="1">
                  <a:solidFill>
                    <a:srgbClr val="000000"/>
                  </a:solidFill>
                  <a:ea typeface="+mn-ea"/>
                  <a:cs typeface="+mn-cs"/>
                </a:rPr>
                <a:t>with</a:t>
              </a:r>
              <a:r>
                <a:rPr lang="fr-CH" altLang="de-DE" sz="900" kern="0" dirty="0">
                  <a:solidFill>
                    <a:srgbClr val="000000"/>
                  </a:solidFill>
                  <a:ea typeface="+mn-ea"/>
                  <a:cs typeface="+mn-cs"/>
                </a:rPr>
                <a:t> combustible </a:t>
              </a:r>
              <a:r>
                <a:rPr lang="fr-CH" altLang="de-DE" sz="900" kern="0" dirty="0" err="1">
                  <a:solidFill>
                    <a:srgbClr val="000000"/>
                  </a:solidFill>
                  <a:ea typeface="+mn-ea"/>
                  <a:cs typeface="+mn-cs"/>
                </a:rPr>
                <a:t>susbtance</a:t>
              </a:r>
              <a:r>
                <a:rPr lang="fr-CH" altLang="de-DE" sz="900" kern="0" dirty="0">
                  <a:solidFill>
                    <a:srgbClr val="000000"/>
                  </a:solidFill>
                  <a:ea typeface="+mn-ea"/>
                  <a:cs typeface="+mn-cs"/>
                </a:rPr>
                <a:t> </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5" name="Text Box 51">
              <a:extLst>
                <a:ext uri="{FF2B5EF4-FFF2-40B4-BE49-F238E27FC236}">
                  <a16:creationId xmlns:a16="http://schemas.microsoft.com/office/drawing/2014/main" id="{99E46EE7-E1F9-4AC9-BA1E-A67AAC93405C}"/>
                </a:ext>
              </a:extLst>
            </p:cNvPr>
            <p:cNvSpPr txBox="1">
              <a:spLocks noChangeArrowheads="1"/>
            </p:cNvSpPr>
            <p:nvPr/>
          </p:nvSpPr>
          <p:spPr bwMode="auto">
            <a:xfrm>
              <a:off x="1526927" y="6482506"/>
              <a:ext cx="9568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Explosives</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6" name="Text Box 52">
              <a:extLst>
                <a:ext uri="{FF2B5EF4-FFF2-40B4-BE49-F238E27FC236}">
                  <a16:creationId xmlns:a16="http://schemas.microsoft.com/office/drawing/2014/main" id="{8EA1BEAA-A9CE-44CF-B88E-45A8F6EFB317}"/>
                </a:ext>
              </a:extLst>
            </p:cNvPr>
            <p:cNvSpPr txBox="1">
              <a:spLocks noChangeArrowheads="1"/>
            </p:cNvSpPr>
            <p:nvPr/>
          </p:nvSpPr>
          <p:spPr bwMode="auto">
            <a:xfrm>
              <a:off x="1543507" y="6709382"/>
              <a:ext cx="122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Meeting point </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7" name="Text Box 57">
              <a:extLst>
                <a:ext uri="{FF2B5EF4-FFF2-40B4-BE49-F238E27FC236}">
                  <a16:creationId xmlns:a16="http://schemas.microsoft.com/office/drawing/2014/main" id="{D1C07AA7-D258-4E55-A2AA-9985DAB77E95}"/>
                </a:ext>
              </a:extLst>
            </p:cNvPr>
            <p:cNvSpPr txBox="1">
              <a:spLocks noChangeArrowheads="1"/>
            </p:cNvSpPr>
            <p:nvPr/>
          </p:nvSpPr>
          <p:spPr bwMode="auto">
            <a:xfrm>
              <a:off x="3255714" y="5918943"/>
              <a:ext cx="1079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Escape route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8" name="Line 63">
              <a:extLst>
                <a:ext uri="{FF2B5EF4-FFF2-40B4-BE49-F238E27FC236}">
                  <a16:creationId xmlns:a16="http://schemas.microsoft.com/office/drawing/2014/main" id="{1A1398AB-B55C-4646-BDB2-A60D2CC015F8}"/>
                </a:ext>
              </a:extLst>
            </p:cNvPr>
            <p:cNvSpPr>
              <a:spLocks noChangeShapeType="1"/>
            </p:cNvSpPr>
            <p:nvPr/>
          </p:nvSpPr>
          <p:spPr bwMode="auto">
            <a:xfrm>
              <a:off x="3039814" y="6063406"/>
              <a:ext cx="215900" cy="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159" name="AutoShape 64">
              <a:extLst>
                <a:ext uri="{FF2B5EF4-FFF2-40B4-BE49-F238E27FC236}">
                  <a16:creationId xmlns:a16="http://schemas.microsoft.com/office/drawing/2014/main" id="{F5885D27-3511-4A3D-A1EC-EA6AAE69AD29}"/>
                </a:ext>
              </a:extLst>
            </p:cNvPr>
            <p:cNvSpPr>
              <a:spLocks noChangeArrowheads="1"/>
            </p:cNvSpPr>
            <p:nvPr/>
          </p:nvSpPr>
          <p:spPr bwMode="auto">
            <a:xfrm>
              <a:off x="3039814" y="6561881"/>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0" name="Text Box 65">
              <a:extLst>
                <a:ext uri="{FF2B5EF4-FFF2-40B4-BE49-F238E27FC236}">
                  <a16:creationId xmlns:a16="http://schemas.microsoft.com/office/drawing/2014/main" id="{9CFCD646-718C-4784-AF95-4D28FA297877}"/>
                </a:ext>
              </a:extLst>
            </p:cNvPr>
            <p:cNvSpPr txBox="1">
              <a:spLocks noChangeArrowheads="1"/>
            </p:cNvSpPr>
            <p:nvPr/>
          </p:nvSpPr>
          <p:spPr bwMode="auto">
            <a:xfrm>
              <a:off x="3265239" y="6541243"/>
              <a:ext cx="1079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Access to the site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1" name="Text Box 81">
              <a:extLst>
                <a:ext uri="{FF2B5EF4-FFF2-40B4-BE49-F238E27FC236}">
                  <a16:creationId xmlns:a16="http://schemas.microsoft.com/office/drawing/2014/main" id="{89432A32-C0E0-4F4E-BAB3-6D3FA97F8814}"/>
                </a:ext>
              </a:extLst>
            </p:cNvPr>
            <p:cNvSpPr txBox="1">
              <a:spLocks noChangeArrowheads="1"/>
            </p:cNvSpPr>
            <p:nvPr/>
          </p:nvSpPr>
          <p:spPr bwMode="auto">
            <a:xfrm>
              <a:off x="3255714" y="6195168"/>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Underground</a:t>
              </a:r>
              <a:r>
                <a:rPr kumimoji="0" lang="fr-CH" altLang="de-DE" sz="900" b="0" i="0" u="none" strike="noStrike" kern="0" cap="none" spc="0" normalizeH="0" noProof="0" dirty="0">
                  <a:ln>
                    <a:noFill/>
                  </a:ln>
                  <a:solidFill>
                    <a:srgbClr val="000000"/>
                  </a:solidFill>
                  <a:effectLst/>
                  <a:uLnTx/>
                  <a:uFillTx/>
                  <a:latin typeface="Arial" panose="020B0604020202020204" pitchFamily="34" charset="0"/>
                  <a:ea typeface="+mn-ea"/>
                  <a:cs typeface="+mn-cs"/>
                </a:rPr>
                <a:t> escape route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2" name="Line 82">
              <a:extLst>
                <a:ext uri="{FF2B5EF4-FFF2-40B4-BE49-F238E27FC236}">
                  <a16:creationId xmlns:a16="http://schemas.microsoft.com/office/drawing/2014/main" id="{7E35C6B0-B404-47AF-912C-8DCAD54CABF2}"/>
                </a:ext>
              </a:extLst>
            </p:cNvPr>
            <p:cNvSpPr>
              <a:spLocks noChangeShapeType="1"/>
            </p:cNvSpPr>
            <p:nvPr/>
          </p:nvSpPr>
          <p:spPr bwMode="auto">
            <a:xfrm>
              <a:off x="3039814" y="6339631"/>
              <a:ext cx="244475" cy="1587"/>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pic>
          <p:nvPicPr>
            <p:cNvPr id="163" name="Image 162">
              <a:extLst>
                <a:ext uri="{FF2B5EF4-FFF2-40B4-BE49-F238E27FC236}">
                  <a16:creationId xmlns:a16="http://schemas.microsoft.com/office/drawing/2014/main" id="{0D19F659-0006-42A4-9F45-A91090D46ACB}"/>
                </a:ext>
              </a:extLst>
            </p:cNvPr>
            <p:cNvPicPr>
              <a:picLocks noChangeAspect="1"/>
            </p:cNvPicPr>
            <p:nvPr/>
          </p:nvPicPr>
          <p:blipFill rotWithShape="1">
            <a:blip r:embed="rId7"/>
            <a:srcRect l="4076" t="909" r="5253" b="3364"/>
            <a:stretch/>
          </p:blipFill>
          <p:spPr>
            <a:xfrm>
              <a:off x="3002412" y="6827565"/>
              <a:ext cx="319847" cy="324000"/>
            </a:xfrm>
            <a:prstGeom prst="rect">
              <a:avLst/>
            </a:prstGeom>
          </p:spPr>
        </p:pic>
        <p:sp>
          <p:nvSpPr>
            <p:cNvPr id="164" name="Text Box 65">
              <a:extLst>
                <a:ext uri="{FF2B5EF4-FFF2-40B4-BE49-F238E27FC236}">
                  <a16:creationId xmlns:a16="http://schemas.microsoft.com/office/drawing/2014/main" id="{8219B438-C547-4055-8A25-5FF9BD27E977}"/>
                </a:ext>
              </a:extLst>
            </p:cNvPr>
            <p:cNvSpPr txBox="1">
              <a:spLocks noChangeArrowheads="1"/>
            </p:cNvSpPr>
            <p:nvPr/>
          </p:nvSpPr>
          <p:spPr bwMode="auto">
            <a:xfrm>
              <a:off x="3254127" y="6807939"/>
              <a:ext cx="1443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de-DE" sz="900" kern="0" dirty="0">
                  <a:solidFill>
                    <a:srgbClr val="000000"/>
                  </a:solidFill>
                  <a:ea typeface="+mn-ea"/>
                  <a:cs typeface="+mn-cs"/>
                </a:rPr>
                <a:t>Maximum permissible weight on the bridge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88" name="ZoneTexte 87">
            <a:extLst>
              <a:ext uri="{FF2B5EF4-FFF2-40B4-BE49-F238E27FC236}">
                <a16:creationId xmlns:a16="http://schemas.microsoft.com/office/drawing/2014/main" id="{E95A2BCE-F54B-B924-094F-66888DC08A04}"/>
              </a:ext>
            </a:extLst>
          </p:cNvPr>
          <p:cNvSpPr txBox="1"/>
          <p:nvPr/>
        </p:nvSpPr>
        <p:spPr>
          <a:xfrm>
            <a:off x="7023906" y="1692399"/>
            <a:ext cx="3661209" cy="400110"/>
          </a:xfrm>
          <a:prstGeom prst="rect">
            <a:avLst/>
          </a:prstGeom>
          <a:noFill/>
        </p:spPr>
        <p:txBody>
          <a:bodyPr wrap="square" rtlCol="0">
            <a:spAutoFit/>
          </a:bodyPr>
          <a:lstStyle/>
          <a:p>
            <a:r>
              <a:rPr lang="fr-CH" sz="2000" b="1" dirty="0"/>
              <a:t>Main meeting point</a:t>
            </a:r>
          </a:p>
        </p:txBody>
      </p:sp>
    </p:spTree>
    <p:extLst>
      <p:ext uri="{BB962C8B-B14F-4D97-AF65-F5344CB8AC3E}">
        <p14:creationId xmlns:p14="http://schemas.microsoft.com/office/powerpoint/2010/main" val="196214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lt;WPTitel&gt;"/>
          <p:cNvSpPr>
            <a:spLocks noGrp="1" noChangeArrowheads="1"/>
          </p:cNvSpPr>
          <p:nvPr>
            <p:ph type="ctrTitle"/>
          </p:nvPr>
        </p:nvSpPr>
        <p:spPr/>
        <p:txBody>
          <a:bodyPr/>
          <a:lstStyle/>
          <a:p>
            <a:r>
              <a:rPr lang="fr-FR" sz="3200" dirty="0" err="1"/>
              <a:t>Deliveries</a:t>
            </a:r>
            <a:r>
              <a:rPr lang="fr-FR" sz="3200" dirty="0"/>
              <a:t> of </a:t>
            </a:r>
            <a:r>
              <a:rPr lang="fr-FR" sz="3200" dirty="0" err="1"/>
              <a:t>materials</a:t>
            </a:r>
            <a:endParaRPr lang="fr-CH" sz="3200" b="1" dirty="0">
              <a:latin typeface="Arial" pitchFamily="34" charset="0"/>
            </a:endParaRPr>
          </a:p>
        </p:txBody>
      </p:sp>
    </p:spTree>
    <p:extLst>
      <p:ext uri="{BB962C8B-B14F-4D97-AF65-F5344CB8AC3E}">
        <p14:creationId xmlns:p14="http://schemas.microsoft.com/office/powerpoint/2010/main" val="26630229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3737" y="756295"/>
            <a:ext cx="7611492" cy="431800"/>
          </a:xfrm>
        </p:spPr>
        <p:txBody>
          <a:bodyPr/>
          <a:lstStyle/>
          <a:p>
            <a:r>
              <a:rPr lang="fr-CH" sz="2800" dirty="0" err="1">
                <a:latin typeface="Arial" pitchFamily="34" charset="0"/>
              </a:rPr>
              <a:t>Generalities</a:t>
            </a:r>
            <a:endParaRPr lang="fr-CH" sz="2800" dirty="0">
              <a:latin typeface="Arial" pitchFamily="34" charset="0"/>
            </a:endParaRPr>
          </a:p>
        </p:txBody>
      </p:sp>
      <p:sp>
        <p:nvSpPr>
          <p:cNvPr id="4099" name="Rectangle 3"/>
          <p:cNvSpPr>
            <a:spLocks noGrp="1" noChangeArrowheads="1"/>
          </p:cNvSpPr>
          <p:nvPr>
            <p:ph type="body" idx="1"/>
          </p:nvPr>
        </p:nvSpPr>
        <p:spPr>
          <a:xfrm>
            <a:off x="738188" y="1692399"/>
            <a:ext cx="9289032" cy="5218112"/>
          </a:xfrm>
        </p:spPr>
        <p:txBody>
          <a:bodyPr/>
          <a:lstStyle/>
          <a:p>
            <a:pPr marL="0" indent="0"/>
            <a:r>
              <a:rPr lang="en-US" b="0" kern="1200" dirty="0">
                <a:solidFill>
                  <a:srgbClr val="002060"/>
                </a:solidFill>
                <a:latin typeface="Arial"/>
                <a:cs typeface="Arial"/>
              </a:rPr>
              <a:t>Is this your first visit to the </a:t>
            </a:r>
            <a:r>
              <a:rPr lang="en-US" b="0" kern="1200" dirty="0" err="1">
                <a:solidFill>
                  <a:srgbClr val="002060"/>
                </a:solidFill>
                <a:latin typeface="Arial"/>
                <a:cs typeface="Arial"/>
              </a:rPr>
              <a:t>Ciments</a:t>
            </a:r>
            <a:r>
              <a:rPr lang="en-US" b="0" kern="1200" dirty="0">
                <a:solidFill>
                  <a:srgbClr val="002060"/>
                </a:solidFill>
                <a:latin typeface="Arial"/>
                <a:cs typeface="Arial"/>
              </a:rPr>
              <a:t> Vigier site in </a:t>
            </a:r>
            <a:r>
              <a:rPr lang="en-US" b="0" kern="1200" dirty="0" err="1">
                <a:solidFill>
                  <a:srgbClr val="002060"/>
                </a:solidFill>
                <a:latin typeface="Arial"/>
                <a:cs typeface="Arial"/>
              </a:rPr>
              <a:t>Péry</a:t>
            </a:r>
            <a:r>
              <a:rPr lang="en-US" b="0" kern="1200" dirty="0">
                <a:solidFill>
                  <a:srgbClr val="002060"/>
                </a:solidFill>
                <a:latin typeface="Arial"/>
                <a:cs typeface="Arial"/>
              </a:rPr>
              <a:t> to deliver materials? Please follow the instructions below.</a:t>
            </a:r>
          </a:p>
          <a:p>
            <a:pPr marL="0" indent="0"/>
            <a:endParaRPr lang="fr-CH" b="0" kern="1200" dirty="0">
              <a:solidFill>
                <a:srgbClr val="002060"/>
              </a:solidFill>
              <a:latin typeface="Arial"/>
              <a:cs typeface="Arial"/>
            </a:endParaRPr>
          </a:p>
          <a:p>
            <a:pPr marL="0" indent="0"/>
            <a:r>
              <a:rPr lang="en-US" b="0" kern="1200" dirty="0">
                <a:solidFill>
                  <a:srgbClr val="002060"/>
                </a:solidFill>
                <a:latin typeface="Arial"/>
                <a:cs typeface="Arial"/>
              </a:rPr>
              <a:t>At the entrance to the site, you'll find a weighing machine and 2 kiosks in operation 24/7, all of which are needed to register your </a:t>
            </a:r>
            <a:r>
              <a:rPr lang="en-US" b="0" kern="1200" dirty="0" err="1">
                <a:solidFill>
                  <a:srgbClr val="002060"/>
                </a:solidFill>
                <a:latin typeface="Arial"/>
                <a:cs typeface="Arial"/>
              </a:rPr>
              <a:t>delivery.The</a:t>
            </a:r>
            <a:r>
              <a:rPr lang="en-US" b="0" kern="1200" dirty="0">
                <a:solidFill>
                  <a:srgbClr val="002060"/>
                </a:solidFill>
                <a:latin typeface="Arial"/>
                <a:cs typeface="Arial"/>
              </a:rPr>
              <a:t> information you enter on the screen is very important from a legal point of view. That's why we're counting on you to make sure it's done in a rigorous way.</a:t>
            </a:r>
          </a:p>
          <a:p>
            <a:pPr marL="0" indent="0"/>
            <a:endParaRPr lang="fr-CH" b="0" kern="1200" dirty="0">
              <a:solidFill>
                <a:srgbClr val="002060"/>
              </a:solidFill>
              <a:latin typeface="Arial"/>
              <a:cs typeface="Arial"/>
            </a:endParaRPr>
          </a:p>
          <a:p>
            <a:pPr marL="0" indent="0"/>
            <a:r>
              <a:rPr lang="en-US" b="0" kern="1200" dirty="0">
                <a:solidFill>
                  <a:srgbClr val="002060"/>
                </a:solidFill>
                <a:latin typeface="Arial"/>
                <a:cs typeface="Arial"/>
              </a:rPr>
              <a:t>Before leaving the loading site, make sure you have a badge or badge number. This badge is pre-configured by us and contains information to identify its origin.</a:t>
            </a:r>
          </a:p>
          <a:p>
            <a:pPr marL="0" indent="0"/>
            <a:r>
              <a:rPr lang="en-US" b="0" kern="1200" dirty="0">
                <a:solidFill>
                  <a:srgbClr val="002060"/>
                </a:solidFill>
                <a:latin typeface="Arial"/>
                <a:cs typeface="Arial"/>
              </a:rPr>
              <a:t>If this is not the case, please contact </a:t>
            </a:r>
            <a:r>
              <a:rPr lang="en-US" b="0" kern="1200" dirty="0" err="1">
                <a:solidFill>
                  <a:srgbClr val="002060"/>
                </a:solidFill>
                <a:latin typeface="Arial"/>
                <a:cs typeface="Arial"/>
              </a:rPr>
              <a:t>Mr</a:t>
            </a:r>
            <a:r>
              <a:rPr lang="en-US" b="0" kern="1200" dirty="0">
                <a:solidFill>
                  <a:srgbClr val="002060"/>
                </a:solidFill>
                <a:latin typeface="Arial"/>
                <a:cs typeface="Arial"/>
              </a:rPr>
              <a:t> Béat </a:t>
            </a:r>
            <a:r>
              <a:rPr lang="en-US" b="0" kern="1200" dirty="0" err="1">
                <a:solidFill>
                  <a:srgbClr val="002060"/>
                </a:solidFill>
                <a:latin typeface="Arial"/>
                <a:cs typeface="Arial"/>
              </a:rPr>
              <a:t>Oppliger</a:t>
            </a:r>
            <a:r>
              <a:rPr lang="en-US" b="0" kern="1200" dirty="0">
                <a:solidFill>
                  <a:srgbClr val="002060"/>
                </a:solidFill>
                <a:latin typeface="Arial"/>
                <a:cs typeface="Arial"/>
              </a:rPr>
              <a:t> (</a:t>
            </a:r>
            <a:r>
              <a:rPr lang="en-US" b="0" kern="1200" dirty="0">
                <a:solidFill>
                  <a:srgbClr val="FF0000"/>
                </a:solidFill>
                <a:latin typeface="Arial"/>
                <a:cs typeface="Arial"/>
                <a:hlinkClick r:id="rId2"/>
              </a:rPr>
              <a:t>beat.oppliger@vigier.ch</a:t>
            </a:r>
            <a:r>
              <a:rPr lang="en-US" b="0" kern="1200" dirty="0">
                <a:solidFill>
                  <a:srgbClr val="FF0000"/>
                </a:solidFill>
                <a:latin typeface="Arial"/>
                <a:cs typeface="Arial"/>
              </a:rPr>
              <a:t> </a:t>
            </a:r>
            <a:r>
              <a:rPr lang="en-US" b="0" kern="1200" dirty="0">
                <a:solidFill>
                  <a:srgbClr val="002060"/>
                </a:solidFill>
                <a:latin typeface="Arial"/>
                <a:cs typeface="Arial"/>
              </a:rPr>
              <a:t>; +41 (0)79 284 52 05). A badge will be configured and sent to you when you arrive on site.</a:t>
            </a:r>
            <a:endParaRPr lang="fr-CH" b="0" kern="1200" dirty="0">
              <a:solidFill>
                <a:srgbClr val="002060"/>
              </a:solidFill>
              <a:latin typeface="Arial"/>
              <a:cs typeface="Arial"/>
            </a:endParaRPr>
          </a:p>
        </p:txBody>
      </p:sp>
      <p:pic>
        <p:nvPicPr>
          <p:cNvPr id="2" name="Image 1"/>
          <p:cNvPicPr>
            <a:picLocks noChangeAspect="1"/>
          </p:cNvPicPr>
          <p:nvPr/>
        </p:nvPicPr>
        <p:blipFill>
          <a:blip r:embed="rId3"/>
          <a:stretch>
            <a:fillRect/>
          </a:stretch>
        </p:blipFill>
        <p:spPr>
          <a:xfrm>
            <a:off x="7722964" y="5571237"/>
            <a:ext cx="894186" cy="1000720"/>
          </a:xfrm>
          <a:prstGeom prst="rect">
            <a:avLst/>
          </a:prstGeom>
        </p:spPr>
      </p:pic>
      <p:sp>
        <p:nvSpPr>
          <p:cNvPr id="3" name="ZoneTexte 2"/>
          <p:cNvSpPr txBox="1"/>
          <p:nvPr/>
        </p:nvSpPr>
        <p:spPr>
          <a:xfrm>
            <a:off x="6138788" y="5980835"/>
            <a:ext cx="792088" cy="338554"/>
          </a:xfrm>
          <a:prstGeom prst="rect">
            <a:avLst/>
          </a:prstGeom>
          <a:noFill/>
        </p:spPr>
        <p:txBody>
          <a:bodyPr wrap="square" rtlCol="0">
            <a:spAutoFit/>
          </a:bodyPr>
          <a:lstStyle/>
          <a:p>
            <a:r>
              <a:rPr lang="fr-CH" sz="1600" dirty="0"/>
              <a:t>Badge</a:t>
            </a:r>
          </a:p>
        </p:txBody>
      </p:sp>
      <p:sp>
        <p:nvSpPr>
          <p:cNvPr id="4" name="Flèche droite 3"/>
          <p:cNvSpPr/>
          <p:nvPr/>
        </p:nvSpPr>
        <p:spPr bwMode="auto">
          <a:xfrm>
            <a:off x="7002884" y="6087111"/>
            <a:ext cx="648072" cy="126002"/>
          </a:xfrm>
          <a:prstGeom prst="rightArrow">
            <a:avLst/>
          </a:prstGeom>
          <a:solidFill>
            <a:srgbClr val="131313"/>
          </a:solidFill>
          <a:ln w="12700" cap="flat" cmpd="sng" algn="ctr">
            <a:solidFill>
              <a:srgbClr val="131313"/>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17016945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2204" y="754771"/>
            <a:ext cx="7611492" cy="431800"/>
          </a:xfrm>
        </p:spPr>
        <p:txBody>
          <a:bodyPr/>
          <a:lstStyle/>
          <a:p>
            <a:r>
              <a:rPr lang="fr-CH" sz="2800" dirty="0" err="1"/>
              <a:t>Generalities</a:t>
            </a:r>
            <a:endParaRPr lang="fr-CH" sz="2800" dirty="0"/>
          </a:p>
        </p:txBody>
      </p:sp>
      <p:sp>
        <p:nvSpPr>
          <p:cNvPr id="3" name="Espace réservé du contenu 2"/>
          <p:cNvSpPr>
            <a:spLocks noGrp="1"/>
          </p:cNvSpPr>
          <p:nvPr>
            <p:ph idx="1"/>
          </p:nvPr>
        </p:nvSpPr>
        <p:spPr>
          <a:xfrm>
            <a:off x="738188" y="1692399"/>
            <a:ext cx="9452098" cy="5218112"/>
          </a:xfrm>
        </p:spPr>
        <p:txBody>
          <a:bodyPr/>
          <a:lstStyle/>
          <a:p>
            <a:pPr marL="0" indent="0"/>
            <a:r>
              <a:rPr lang="en-US" b="0" kern="1200" dirty="0">
                <a:solidFill>
                  <a:srgbClr val="002060"/>
                </a:solidFill>
                <a:latin typeface="Arial"/>
                <a:cs typeface="Arial"/>
              </a:rPr>
              <a:t>If you have any questions or encounter any difficulties throughout the procedure, go to the weighing room and use the telephone provided.</a:t>
            </a:r>
          </a:p>
          <a:p>
            <a:pPr marL="0" indent="0"/>
            <a:r>
              <a:rPr lang="en-US" b="0" kern="1200" dirty="0">
                <a:solidFill>
                  <a:srgbClr val="002060"/>
                </a:solidFill>
                <a:latin typeface="Arial"/>
                <a:cs typeface="Arial"/>
              </a:rPr>
              <a:t>Dial 939. A </a:t>
            </a:r>
            <a:r>
              <a:rPr lang="en-US" b="0" kern="1200" dirty="0" err="1">
                <a:solidFill>
                  <a:srgbClr val="002060"/>
                </a:solidFill>
                <a:latin typeface="Arial"/>
                <a:cs typeface="Arial"/>
              </a:rPr>
              <a:t>Ciments</a:t>
            </a:r>
            <a:r>
              <a:rPr lang="en-US" b="0" kern="1200" dirty="0">
                <a:solidFill>
                  <a:srgbClr val="002060"/>
                </a:solidFill>
                <a:latin typeface="Arial"/>
                <a:cs typeface="Arial"/>
              </a:rPr>
              <a:t> Vigier employee will answer and guide you or come and help you.</a:t>
            </a:r>
            <a:endParaRPr lang="fr-CH" b="0" kern="1200" dirty="0">
              <a:solidFill>
                <a:srgbClr val="002060"/>
              </a:solidFill>
              <a:latin typeface="Arial"/>
              <a:cs typeface="Arial"/>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endParaRPr lang="fr-CH" b="0" dirty="0">
              <a:latin typeface="Arial" pitchFamily="34" charset="0"/>
            </a:endParaRPr>
          </a:p>
          <a:p>
            <a:pPr marL="0" indent="0"/>
            <a:r>
              <a:rPr lang="en-US" b="0" kern="1200" dirty="0">
                <a:solidFill>
                  <a:srgbClr val="002060"/>
                </a:solidFill>
                <a:latin typeface="Arial"/>
                <a:cs typeface="Arial"/>
              </a:rPr>
              <a:t>You can also call +41 (0)79 159 50 61 from a mobile phone.</a:t>
            </a:r>
          </a:p>
          <a:p>
            <a:pPr marL="0" indent="0"/>
            <a:endParaRPr lang="fr-CH" b="0" kern="1200" dirty="0">
              <a:solidFill>
                <a:srgbClr val="002060"/>
              </a:solidFill>
              <a:latin typeface="Arial"/>
              <a:cs typeface="Arial"/>
            </a:endParaRPr>
          </a:p>
          <a:p>
            <a:pPr marL="0" indent="0"/>
            <a:r>
              <a:rPr lang="en-US" b="0" kern="1200" dirty="0">
                <a:solidFill>
                  <a:srgbClr val="002060"/>
                </a:solidFill>
                <a:latin typeface="Arial"/>
                <a:cs typeface="Arial"/>
              </a:rPr>
              <a:t>If you have any problems outside normal opening hours (6am-6pm), call the control </a:t>
            </a:r>
            <a:r>
              <a:rPr lang="en-US" b="0" kern="1200" dirty="0" err="1">
                <a:solidFill>
                  <a:srgbClr val="002060"/>
                </a:solidFill>
                <a:latin typeface="Arial"/>
                <a:cs typeface="Arial"/>
              </a:rPr>
              <a:t>centre</a:t>
            </a:r>
            <a:r>
              <a:rPr lang="en-US" b="0" kern="1200" dirty="0">
                <a:solidFill>
                  <a:srgbClr val="002060"/>
                </a:solidFill>
                <a:latin typeface="Arial"/>
                <a:cs typeface="Arial"/>
              </a:rPr>
              <a:t> on 400.</a:t>
            </a:r>
            <a:endParaRPr lang="fr-CH" b="0" dirty="0">
              <a:latin typeface="Arial" pitchFamily="34" charset="0"/>
            </a:endParaRPr>
          </a:p>
        </p:txBody>
      </p:sp>
      <p:pic>
        <p:nvPicPr>
          <p:cNvPr id="4" name="Image 3"/>
          <p:cNvPicPr>
            <a:picLocks noChangeAspect="1"/>
          </p:cNvPicPr>
          <p:nvPr/>
        </p:nvPicPr>
        <p:blipFill>
          <a:blip r:embed="rId2"/>
          <a:stretch>
            <a:fillRect/>
          </a:stretch>
        </p:blipFill>
        <p:spPr>
          <a:xfrm>
            <a:off x="1638288" y="3175291"/>
            <a:ext cx="3650095" cy="2252327"/>
          </a:xfrm>
          <a:prstGeom prst="rect">
            <a:avLst/>
          </a:prstGeom>
          <a:ln>
            <a:solidFill>
              <a:srgbClr val="131313"/>
            </a:solidFill>
          </a:ln>
        </p:spPr>
      </p:pic>
      <p:pic>
        <p:nvPicPr>
          <p:cNvPr id="5" name="Image 4"/>
          <p:cNvPicPr>
            <a:picLocks noChangeAspect="1"/>
          </p:cNvPicPr>
          <p:nvPr/>
        </p:nvPicPr>
        <p:blipFill>
          <a:blip r:embed="rId3"/>
          <a:stretch>
            <a:fillRect/>
          </a:stretch>
        </p:blipFill>
        <p:spPr>
          <a:xfrm>
            <a:off x="6286934" y="3175291"/>
            <a:ext cx="2014404" cy="2252327"/>
          </a:xfrm>
          <a:prstGeom prst="rect">
            <a:avLst/>
          </a:prstGeom>
          <a:ln>
            <a:solidFill>
              <a:srgbClr val="131313"/>
            </a:solidFill>
          </a:ln>
        </p:spPr>
      </p:pic>
      <p:sp>
        <p:nvSpPr>
          <p:cNvPr id="6" name="Flèche droite 5"/>
          <p:cNvSpPr/>
          <p:nvPr/>
        </p:nvSpPr>
        <p:spPr bwMode="auto">
          <a:xfrm rot="20119343">
            <a:off x="2661696" y="4400103"/>
            <a:ext cx="504056" cy="144016"/>
          </a:xfrm>
          <a:prstGeom prst="rightArrow">
            <a:avLst/>
          </a:prstGeom>
          <a:solidFill>
            <a:srgbClr val="FFFFFF"/>
          </a:solidFill>
          <a:ln w="12700" cap="flat" cmpd="sng" algn="ctr">
            <a:solidFill>
              <a:srgbClr val="131313"/>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17491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4212" y="759659"/>
            <a:ext cx="7611492" cy="431800"/>
          </a:xfrm>
        </p:spPr>
        <p:txBody>
          <a:bodyPr/>
          <a:lstStyle/>
          <a:p>
            <a:r>
              <a:rPr lang="fr-CH" sz="2800" dirty="0">
                <a:latin typeface="Arial" pitchFamily="34" charset="0"/>
              </a:rPr>
              <a:t>Delivery </a:t>
            </a:r>
            <a:r>
              <a:rPr lang="fr-CH" sz="2800" dirty="0" err="1">
                <a:latin typeface="Arial" pitchFamily="34" charset="0"/>
              </a:rPr>
              <a:t>procedure</a:t>
            </a:r>
            <a:r>
              <a:rPr lang="fr-CH" sz="2800" dirty="0">
                <a:latin typeface="Arial" pitchFamily="34" charset="0"/>
              </a:rPr>
              <a:t> </a:t>
            </a:r>
            <a:endParaRPr lang="fr-CH" sz="2800" dirty="0"/>
          </a:p>
        </p:txBody>
      </p:sp>
      <p:pic>
        <p:nvPicPr>
          <p:cNvPr id="14" name="Bild 1"/>
          <p:cNvPicPr/>
          <p:nvPr/>
        </p:nvPicPr>
        <p:blipFill>
          <a:blip r:embed="rId2" cstate="print"/>
          <a:srcRect/>
          <a:stretch>
            <a:fillRect/>
          </a:stretch>
        </p:blipFill>
        <p:spPr bwMode="auto">
          <a:xfrm>
            <a:off x="450157" y="1601917"/>
            <a:ext cx="4112508" cy="5707106"/>
          </a:xfrm>
          <a:prstGeom prst="rect">
            <a:avLst/>
          </a:prstGeom>
          <a:noFill/>
          <a:ln w="9525">
            <a:solidFill>
              <a:srgbClr val="131313"/>
            </a:solidFill>
            <a:miter lim="800000"/>
            <a:headEnd/>
            <a:tailEnd/>
          </a:ln>
        </p:spPr>
      </p:pic>
      <p:sp>
        <p:nvSpPr>
          <p:cNvPr id="15" name="Text Box 3"/>
          <p:cNvSpPr txBox="1">
            <a:spLocks noChangeArrowheads="1"/>
          </p:cNvSpPr>
          <p:nvPr/>
        </p:nvSpPr>
        <p:spPr bwMode="auto">
          <a:xfrm>
            <a:off x="6457063" y="2052439"/>
            <a:ext cx="2719678" cy="382393"/>
          </a:xfrm>
          <a:prstGeom prst="rect">
            <a:avLst/>
          </a:prstGeom>
          <a:solidFill>
            <a:schemeClr val="bg1">
              <a:lumMod val="100000"/>
              <a:lumOff val="0"/>
            </a:schemeClr>
          </a:solidFill>
          <a:ln w="9525">
            <a:noFill/>
            <a:miter lim="800000"/>
            <a:headEnd/>
            <a:tailEnd/>
          </a:ln>
        </p:spPr>
        <p:txBody>
          <a:bodyPr rot="0" vert="horz" wrap="square" lIns="91440" tIns="45720" rIns="91440" bIns="45720" anchor="t" anchorCtr="0" upright="1">
            <a:noAutofit/>
          </a:bodyPr>
          <a:lstStyle/>
          <a:p>
            <a:pPr algn="ctr">
              <a:spcAft>
                <a:spcPts val="0"/>
              </a:spcAft>
            </a:pPr>
            <a:r>
              <a:rPr lang="de-CH"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Supplier </a:t>
            </a:r>
            <a:r>
              <a:rPr lang="de-CH" sz="1600" b="1" dirty="0" err="1">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balance</a:t>
            </a:r>
            <a:endParaRPr lang="fr-CH"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6" name="AutoShape 9"/>
          <p:cNvCxnSpPr>
            <a:cxnSpLocks noChangeShapeType="1"/>
            <a:stCxn id="8" idx="1"/>
          </p:cNvCxnSpPr>
          <p:nvPr/>
        </p:nvCxnSpPr>
        <p:spPr bwMode="auto">
          <a:xfrm flipH="1" flipV="1">
            <a:off x="3402486" y="3204567"/>
            <a:ext cx="1303854" cy="144075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4" name="Image 3"/>
          <p:cNvPicPr>
            <a:picLocks noChangeAspect="1"/>
          </p:cNvPicPr>
          <p:nvPr/>
        </p:nvPicPr>
        <p:blipFill>
          <a:blip r:embed="rId3"/>
          <a:stretch>
            <a:fillRect/>
          </a:stretch>
        </p:blipFill>
        <p:spPr>
          <a:xfrm>
            <a:off x="7726375" y="2845706"/>
            <a:ext cx="2862435" cy="3599221"/>
          </a:xfrm>
          <a:prstGeom prst="rect">
            <a:avLst/>
          </a:prstGeom>
        </p:spPr>
      </p:pic>
      <p:sp>
        <p:nvSpPr>
          <p:cNvPr id="7" name="Flèche droite 6"/>
          <p:cNvSpPr/>
          <p:nvPr/>
        </p:nvSpPr>
        <p:spPr bwMode="auto">
          <a:xfrm rot="16200000">
            <a:off x="5917003" y="5040771"/>
            <a:ext cx="792088" cy="288032"/>
          </a:xfrm>
          <a:prstGeom prst="rightArrow">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Lucida Grande" charset="0"/>
              <a:ea typeface="Geneva" charset="0"/>
              <a:cs typeface="Geneva" charset="0"/>
            </a:endParaRPr>
          </a:p>
        </p:txBody>
      </p:sp>
      <p:sp>
        <p:nvSpPr>
          <p:cNvPr id="22" name="Flèche droite 21"/>
          <p:cNvSpPr/>
          <p:nvPr/>
        </p:nvSpPr>
        <p:spPr bwMode="auto">
          <a:xfrm rot="18092814">
            <a:off x="8319165" y="5447375"/>
            <a:ext cx="792088" cy="288032"/>
          </a:xfrm>
          <a:prstGeom prst="rightArrow">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Lucida Grande" charset="0"/>
              <a:ea typeface="Geneva" charset="0"/>
              <a:cs typeface="Geneva" charset="0"/>
            </a:endParaRPr>
          </a:p>
        </p:txBody>
      </p:sp>
      <p:pic>
        <p:nvPicPr>
          <p:cNvPr id="8" name="Image 7"/>
          <p:cNvPicPr>
            <a:picLocks noChangeAspect="1"/>
          </p:cNvPicPr>
          <p:nvPr/>
        </p:nvPicPr>
        <p:blipFill>
          <a:blip r:embed="rId4"/>
          <a:stretch>
            <a:fillRect/>
          </a:stretch>
        </p:blipFill>
        <p:spPr>
          <a:xfrm>
            <a:off x="4706340" y="2845706"/>
            <a:ext cx="2876359" cy="3599221"/>
          </a:xfrm>
          <a:prstGeom prst="rect">
            <a:avLst/>
          </a:prstGeom>
        </p:spPr>
      </p:pic>
      <p:sp>
        <p:nvSpPr>
          <p:cNvPr id="23" name="Flèche droite 22"/>
          <p:cNvSpPr/>
          <p:nvPr/>
        </p:nvSpPr>
        <p:spPr bwMode="auto">
          <a:xfrm rot="16447647">
            <a:off x="6486334" y="4932926"/>
            <a:ext cx="279743" cy="197939"/>
          </a:xfrm>
          <a:prstGeom prst="rightArrow">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Lucida Grande" charset="0"/>
              <a:ea typeface="Geneva" charset="0"/>
              <a:cs typeface="Geneva" charset="0"/>
            </a:endParaRPr>
          </a:p>
        </p:txBody>
      </p:sp>
      <p:sp>
        <p:nvSpPr>
          <p:cNvPr id="24" name="Flèche droite 23"/>
          <p:cNvSpPr/>
          <p:nvPr/>
        </p:nvSpPr>
        <p:spPr bwMode="auto">
          <a:xfrm rot="16447647">
            <a:off x="6460867" y="5313107"/>
            <a:ext cx="279743" cy="197939"/>
          </a:xfrm>
          <a:prstGeom prst="rightArrow">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Lucida Grande" charset="0"/>
              <a:ea typeface="Geneva" charset="0"/>
              <a:cs typeface="Geneva" charset="0"/>
            </a:endParaRPr>
          </a:p>
        </p:txBody>
      </p:sp>
      <p:sp>
        <p:nvSpPr>
          <p:cNvPr id="25" name="Flèche droite 24"/>
          <p:cNvSpPr/>
          <p:nvPr/>
        </p:nvSpPr>
        <p:spPr bwMode="auto">
          <a:xfrm rot="16447647">
            <a:off x="6425972" y="5723981"/>
            <a:ext cx="279743" cy="197939"/>
          </a:xfrm>
          <a:prstGeom prst="rightArrow">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3509980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66180" y="1476375"/>
            <a:ext cx="2376263" cy="2007659"/>
          </a:xfrm>
          <a:prstGeom prst="rect">
            <a:avLst/>
          </a:prstGeom>
          <a:ln>
            <a:solidFill>
              <a:srgbClr val="131313"/>
            </a:solidFill>
          </a:ln>
        </p:spPr>
      </p:pic>
      <p:pic>
        <p:nvPicPr>
          <p:cNvPr id="6" name="Image 5"/>
          <p:cNvPicPr>
            <a:picLocks noChangeAspect="1"/>
          </p:cNvPicPr>
          <p:nvPr/>
        </p:nvPicPr>
        <p:blipFill>
          <a:blip r:embed="rId3"/>
          <a:stretch>
            <a:fillRect/>
          </a:stretch>
        </p:blipFill>
        <p:spPr>
          <a:xfrm>
            <a:off x="666183" y="5508823"/>
            <a:ext cx="2376261" cy="1992384"/>
          </a:xfrm>
          <a:prstGeom prst="rect">
            <a:avLst/>
          </a:prstGeom>
          <a:ln>
            <a:solidFill>
              <a:srgbClr val="131313"/>
            </a:solidFill>
          </a:ln>
        </p:spPr>
      </p:pic>
      <p:sp>
        <p:nvSpPr>
          <p:cNvPr id="7" name="Rectangle 6"/>
          <p:cNvSpPr/>
          <p:nvPr/>
        </p:nvSpPr>
        <p:spPr bwMode="auto">
          <a:xfrm>
            <a:off x="3114450" y="1476375"/>
            <a:ext cx="7578950" cy="2007659"/>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lang="fr-CH" sz="1400" dirty="0">
              <a:solidFill>
                <a:schemeClr val="tx1"/>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lang="fr-CH" sz="1400" dirty="0">
              <a:solidFill>
                <a:schemeClr val="tx1"/>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Choose your preferred language and press ‘Enter badge’.</a:t>
            </a: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p:txBody>
      </p:sp>
      <p:sp>
        <p:nvSpPr>
          <p:cNvPr id="10" name="Ellipse 9"/>
          <p:cNvSpPr/>
          <p:nvPr/>
        </p:nvSpPr>
        <p:spPr bwMode="auto">
          <a:xfrm>
            <a:off x="208799" y="2052439"/>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CH" sz="2400" b="0" i="0" u="none" strike="noStrike" cap="none" normalizeH="0" baseline="0" dirty="0">
                <a:ln>
                  <a:noFill/>
                </a:ln>
                <a:solidFill>
                  <a:schemeClr val="bg1"/>
                </a:solidFill>
                <a:effectLst/>
                <a:latin typeface="Lucida Grande" charset="0"/>
                <a:ea typeface="Geneva" charset="0"/>
                <a:cs typeface="Geneva" charset="0"/>
              </a:rPr>
              <a:t>1</a:t>
            </a:r>
          </a:p>
        </p:txBody>
      </p:sp>
      <p:sp>
        <p:nvSpPr>
          <p:cNvPr id="12" name="Ellipse 11"/>
          <p:cNvSpPr/>
          <p:nvPr/>
        </p:nvSpPr>
        <p:spPr bwMode="auto">
          <a:xfrm>
            <a:off x="195080" y="6216983"/>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3</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sp>
        <p:nvSpPr>
          <p:cNvPr id="13" name="Rectangle 12"/>
          <p:cNvSpPr/>
          <p:nvPr/>
        </p:nvSpPr>
        <p:spPr bwMode="auto">
          <a:xfrm>
            <a:off x="3114452" y="3548633"/>
            <a:ext cx="7578950" cy="1904156"/>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Enter your badge number on the touch screen and press ‘Validate’ or ‘Validate’.</a:t>
            </a:r>
            <a:br>
              <a:rPr kumimoji="0" lang="en-US" sz="1400" b="0" i="0" u="none" strike="noStrike" cap="none" normalizeH="0" baseline="0" dirty="0">
                <a:ln>
                  <a:noFill/>
                </a:ln>
                <a:solidFill>
                  <a:srgbClr val="131313"/>
                </a:solidFill>
                <a:effectLst/>
                <a:latin typeface="Lucida Grande" charset="0"/>
                <a:ea typeface="Geneva" charset="0"/>
                <a:cs typeface="Geneva" charset="0"/>
              </a:rPr>
            </a:br>
            <a:r>
              <a:rPr kumimoji="0" lang="en-US" sz="1400" b="0" i="0" u="none" strike="noStrike" cap="none" normalizeH="0" baseline="0" dirty="0">
                <a:ln>
                  <a:noFill/>
                </a:ln>
                <a:solidFill>
                  <a:srgbClr val="131313"/>
                </a:solidFill>
                <a:effectLst/>
                <a:latin typeface="Lucida Grande" charset="0"/>
                <a:ea typeface="Geneva" charset="0"/>
                <a:cs typeface="Geneva" charset="0"/>
              </a:rPr>
              <a:t>You can correct your entry at any time using the yellow cross.</a:t>
            </a:r>
            <a:endParaRPr lang="fr-CH" sz="1400" baseline="0" dirty="0">
              <a:solidFill>
                <a:srgbClr val="131313"/>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dirty="0">
              <a:ln>
                <a:noFill/>
              </a:ln>
              <a:solidFill>
                <a:srgbClr val="FF0000"/>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lang="en-US" sz="1400" dirty="0">
                <a:solidFill>
                  <a:srgbClr val="FF0000"/>
                </a:solidFill>
                <a:latin typeface="Lucida Grande" charset="0"/>
                <a:ea typeface="Geneva" charset="0"/>
                <a:cs typeface="Geneva" charset="0"/>
              </a:rPr>
              <a:t>Important!</a:t>
            </a:r>
            <a:r>
              <a:rPr kumimoji="0" lang="en-US" sz="1400" b="0" i="0" u="none" strike="noStrike" cap="none" normalizeH="0" dirty="0">
                <a:ln>
                  <a:noFill/>
                </a:ln>
                <a:solidFill>
                  <a:srgbClr val="131313"/>
                </a:solidFill>
                <a:effectLst/>
                <a:latin typeface="Lucida Grande" charset="0"/>
                <a:ea typeface="Geneva" charset="0"/>
                <a:cs typeface="Geneva" charset="0"/>
              </a:rPr>
              <a:t> The same 2 badge numbers must never be used at the same time. If you only have one badge for several people, wait until your colleague has exited the site before using the number. Otherwise you will be blocked and a lot of time will be lost by everyone.</a:t>
            </a: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p:txBody>
      </p:sp>
      <p:sp>
        <p:nvSpPr>
          <p:cNvPr id="15" name="Rectangle 14"/>
          <p:cNvSpPr/>
          <p:nvPr/>
        </p:nvSpPr>
        <p:spPr bwMode="auto">
          <a:xfrm>
            <a:off x="1818308" y="2988543"/>
            <a:ext cx="864096" cy="36004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dirty="0">
              <a:ln>
                <a:noFill/>
              </a:ln>
              <a:solidFill>
                <a:schemeClr val="tx1"/>
              </a:solidFill>
              <a:effectLst/>
              <a:latin typeface="Lucida Grande" charset="0"/>
              <a:ea typeface="Geneva" charset="0"/>
              <a:cs typeface="Geneva" charset="0"/>
            </a:endParaRPr>
          </a:p>
        </p:txBody>
      </p:sp>
      <p:sp>
        <p:nvSpPr>
          <p:cNvPr id="16" name="Rectangle 15"/>
          <p:cNvSpPr/>
          <p:nvPr/>
        </p:nvSpPr>
        <p:spPr bwMode="auto">
          <a:xfrm>
            <a:off x="810196" y="2700511"/>
            <a:ext cx="594668" cy="288032"/>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dirty="0">
              <a:ln>
                <a:noFill/>
              </a:ln>
              <a:solidFill>
                <a:schemeClr val="tx1"/>
              </a:solidFill>
              <a:effectLst/>
              <a:latin typeface="Lucida Grande" charset="0"/>
              <a:ea typeface="Geneva" charset="0"/>
              <a:cs typeface="Geneva" charset="0"/>
            </a:endParaRPr>
          </a:p>
        </p:txBody>
      </p:sp>
      <p:sp>
        <p:nvSpPr>
          <p:cNvPr id="18" name="Rectangle 17"/>
          <p:cNvSpPr/>
          <p:nvPr/>
        </p:nvSpPr>
        <p:spPr bwMode="auto">
          <a:xfrm>
            <a:off x="3114450" y="5526286"/>
            <a:ext cx="7578950" cy="1974921"/>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lang="fr-CH" sz="1400" dirty="0">
              <a:solidFill>
                <a:schemeClr val="tx1"/>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lang="fr-CH" sz="1400" dirty="0">
              <a:solidFill>
                <a:schemeClr val="tx1"/>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Validate the weight of your vehicle</a:t>
            </a: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p:txBody>
      </p:sp>
      <p:pic>
        <p:nvPicPr>
          <p:cNvPr id="19" name="Image 18"/>
          <p:cNvPicPr>
            <a:picLocks noChangeAspect="1"/>
          </p:cNvPicPr>
          <p:nvPr/>
        </p:nvPicPr>
        <p:blipFill>
          <a:blip r:embed="rId4"/>
          <a:stretch>
            <a:fillRect/>
          </a:stretch>
        </p:blipFill>
        <p:spPr>
          <a:xfrm>
            <a:off x="8083004" y="4056357"/>
            <a:ext cx="153759" cy="156322"/>
          </a:xfrm>
          <a:prstGeom prst="rect">
            <a:avLst/>
          </a:prstGeom>
        </p:spPr>
      </p:pic>
      <p:sp>
        <p:nvSpPr>
          <p:cNvPr id="20" name="Rectangle 19"/>
          <p:cNvSpPr/>
          <p:nvPr/>
        </p:nvSpPr>
        <p:spPr bwMode="auto">
          <a:xfrm>
            <a:off x="2250356" y="7092999"/>
            <a:ext cx="648072" cy="24414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dirty="0">
              <a:ln>
                <a:noFill/>
              </a:ln>
              <a:solidFill>
                <a:schemeClr val="tx1"/>
              </a:solidFill>
              <a:effectLst/>
              <a:latin typeface="Lucida Grande" charset="0"/>
              <a:ea typeface="Geneva" charset="0"/>
              <a:cs typeface="Geneva" charset="0"/>
            </a:endParaRPr>
          </a:p>
        </p:txBody>
      </p:sp>
      <p:pic>
        <p:nvPicPr>
          <p:cNvPr id="3" name="Image 2"/>
          <p:cNvPicPr>
            <a:picLocks noChangeAspect="1"/>
          </p:cNvPicPr>
          <p:nvPr/>
        </p:nvPicPr>
        <p:blipFill>
          <a:blip r:embed="rId5"/>
          <a:stretch>
            <a:fillRect/>
          </a:stretch>
        </p:blipFill>
        <p:spPr>
          <a:xfrm>
            <a:off x="662825" y="3548633"/>
            <a:ext cx="2379617" cy="1904155"/>
          </a:xfrm>
          <a:prstGeom prst="rect">
            <a:avLst/>
          </a:prstGeom>
          <a:ln>
            <a:solidFill>
              <a:srgbClr val="131313"/>
            </a:solidFill>
          </a:ln>
        </p:spPr>
      </p:pic>
      <p:sp>
        <p:nvSpPr>
          <p:cNvPr id="11" name="Organigramme : Connecteur 10"/>
          <p:cNvSpPr/>
          <p:nvPr/>
        </p:nvSpPr>
        <p:spPr bwMode="auto">
          <a:xfrm>
            <a:off x="208799" y="4212679"/>
            <a:ext cx="504056" cy="576064"/>
          </a:xfrm>
          <a:prstGeom prst="flowChartConnector">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2</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sp>
        <p:nvSpPr>
          <p:cNvPr id="17" name="Titre 1"/>
          <p:cNvSpPr txBox="1">
            <a:spLocks/>
          </p:cNvSpPr>
          <p:nvPr/>
        </p:nvSpPr>
        <p:spPr bwMode="auto">
          <a:xfrm>
            <a:off x="882204" y="764984"/>
            <a:ext cx="7611492" cy="431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1042988" rtl="0" eaLnBrk="1" fontAlgn="base" hangingPunct="1">
              <a:spcBef>
                <a:spcPct val="0"/>
              </a:spcBef>
              <a:spcAft>
                <a:spcPct val="0"/>
              </a:spcAft>
              <a:defRPr sz="3200" b="1" baseline="0">
                <a:solidFill>
                  <a:srgbClr val="000000"/>
                </a:solidFill>
                <a:latin typeface="Arial" charset="0"/>
                <a:ea typeface="+mj-ea"/>
                <a:cs typeface="+mj-cs"/>
              </a:defRPr>
            </a:lvl1pPr>
            <a:lvl2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2pPr>
            <a:lvl3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3pPr>
            <a:lvl4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4pPr>
            <a:lvl5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5pPr>
            <a:lvl6pPr marL="4572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6pPr>
            <a:lvl7pPr marL="9144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7pPr>
            <a:lvl8pPr marL="13716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8pPr>
            <a:lvl9pPr marL="18288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9pPr>
          </a:lstStyle>
          <a:p>
            <a:r>
              <a:rPr lang="fr-CH" sz="2800" kern="0" dirty="0"/>
              <a:t>Entry </a:t>
            </a:r>
            <a:r>
              <a:rPr lang="fr-CH" sz="2800" kern="0" dirty="0" err="1"/>
              <a:t>procedure</a:t>
            </a:r>
            <a:endParaRPr lang="fr-CH" sz="2800" kern="0" dirty="0"/>
          </a:p>
        </p:txBody>
      </p:sp>
    </p:spTree>
    <p:extLst>
      <p:ext uri="{BB962C8B-B14F-4D97-AF65-F5344CB8AC3E}">
        <p14:creationId xmlns:p14="http://schemas.microsoft.com/office/powerpoint/2010/main" val="3858562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114450" y="3567785"/>
            <a:ext cx="7578950" cy="1941038"/>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At this stage, enter the delivery note number.</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Then press ‘Validate’ or ‘Validation’.</a:t>
            </a:r>
            <a:endParaRPr lang="fr-CH" sz="1400" dirty="0">
              <a:solidFill>
                <a:srgbClr val="131313"/>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p:txBody>
      </p:sp>
      <p:sp>
        <p:nvSpPr>
          <p:cNvPr id="18" name="Rectangle 17"/>
          <p:cNvSpPr/>
          <p:nvPr/>
        </p:nvSpPr>
        <p:spPr bwMode="auto">
          <a:xfrm>
            <a:off x="3114450" y="5540072"/>
            <a:ext cx="7578950" cy="1984975"/>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Once you have completed the last step, you will return to the home </a:t>
            </a:r>
            <a:r>
              <a:rPr kumimoji="0" lang="en-US" sz="1400" b="0" i="0" u="none" strike="noStrike" cap="none" normalizeH="0" baseline="0" dirty="0" err="1">
                <a:ln>
                  <a:noFill/>
                </a:ln>
                <a:solidFill>
                  <a:srgbClr val="131313"/>
                </a:solidFill>
                <a:effectLst/>
                <a:latin typeface="Lucida Grande" charset="0"/>
                <a:ea typeface="Geneva" charset="0"/>
                <a:cs typeface="Geneva" charset="0"/>
              </a:rPr>
              <a:t>screen.This</a:t>
            </a:r>
            <a:r>
              <a:rPr kumimoji="0" lang="en-US" sz="1400" b="0" i="0" u="none" strike="noStrike" cap="none" normalizeH="0" baseline="0" dirty="0">
                <a:ln>
                  <a:noFill/>
                </a:ln>
                <a:solidFill>
                  <a:srgbClr val="131313"/>
                </a:solidFill>
                <a:effectLst/>
                <a:latin typeface="Lucida Grande" charset="0"/>
                <a:ea typeface="Geneva" charset="0"/>
                <a:cs typeface="Geneva" charset="0"/>
              </a:rPr>
              <a:t> means that you have successfully completed your entry.</a:t>
            </a:r>
          </a:p>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a:p>
            <a:r>
              <a:rPr lang="en-US" sz="1400" dirty="0"/>
              <a:t>You can unload your goods </a:t>
            </a:r>
            <a:r>
              <a:rPr lang="en-US" sz="1400" dirty="0">
                <a:solidFill>
                  <a:srgbClr val="FF0000"/>
                </a:solidFill>
              </a:rPr>
              <a:t>in accordance with the instructions given by Beat </a:t>
            </a:r>
            <a:r>
              <a:rPr lang="en-US" sz="1400" dirty="0" err="1">
                <a:solidFill>
                  <a:srgbClr val="FF0000"/>
                </a:solidFill>
              </a:rPr>
              <a:t>Oppliger</a:t>
            </a:r>
            <a:r>
              <a:rPr lang="en-US" sz="1400" dirty="0">
                <a:solidFill>
                  <a:srgbClr val="FF0000"/>
                </a:solidFill>
              </a:rPr>
              <a:t> </a:t>
            </a:r>
            <a:r>
              <a:rPr lang="en-US" sz="1400" dirty="0"/>
              <a:t>(</a:t>
            </a:r>
            <a:r>
              <a:rPr lang="en-US" sz="1400" i="1" dirty="0">
                <a:solidFill>
                  <a:srgbClr val="0070C0"/>
                </a:solidFill>
              </a:rPr>
              <a:t>beat.oppliger@vigier.ch</a:t>
            </a:r>
            <a:r>
              <a:rPr lang="en-US" sz="1400" dirty="0"/>
              <a:t>; +41 (0)79 284 52 05).</a:t>
            </a:r>
            <a:r>
              <a:rPr lang="fr-CH" sz="1400" dirty="0"/>
              <a:t>  </a:t>
            </a:r>
          </a:p>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p:txBody>
      </p:sp>
      <p:pic>
        <p:nvPicPr>
          <p:cNvPr id="14" name="Image 13"/>
          <p:cNvPicPr>
            <a:picLocks noChangeAspect="1"/>
          </p:cNvPicPr>
          <p:nvPr/>
        </p:nvPicPr>
        <p:blipFill>
          <a:blip r:embed="rId2"/>
          <a:stretch>
            <a:fillRect/>
          </a:stretch>
        </p:blipFill>
        <p:spPr>
          <a:xfrm>
            <a:off x="666180" y="3567784"/>
            <a:ext cx="2397687" cy="1941039"/>
          </a:xfrm>
          <a:prstGeom prst="rect">
            <a:avLst/>
          </a:prstGeom>
          <a:ln>
            <a:solidFill>
              <a:srgbClr val="131313"/>
            </a:solidFill>
          </a:ln>
        </p:spPr>
      </p:pic>
      <p:pic>
        <p:nvPicPr>
          <p:cNvPr id="19" name="Image 18"/>
          <p:cNvPicPr>
            <a:picLocks noChangeAspect="1"/>
          </p:cNvPicPr>
          <p:nvPr/>
        </p:nvPicPr>
        <p:blipFill>
          <a:blip r:embed="rId3"/>
          <a:stretch>
            <a:fillRect/>
          </a:stretch>
        </p:blipFill>
        <p:spPr>
          <a:xfrm>
            <a:off x="666180" y="5540071"/>
            <a:ext cx="2397687" cy="1984976"/>
          </a:xfrm>
          <a:prstGeom prst="rect">
            <a:avLst/>
          </a:prstGeom>
          <a:ln>
            <a:solidFill>
              <a:srgbClr val="131313"/>
            </a:solidFill>
          </a:ln>
        </p:spPr>
      </p:pic>
      <p:sp>
        <p:nvSpPr>
          <p:cNvPr id="10" name="Ellipse 9"/>
          <p:cNvSpPr/>
          <p:nvPr/>
        </p:nvSpPr>
        <p:spPr bwMode="auto">
          <a:xfrm>
            <a:off x="208799" y="4108384"/>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5</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sp>
        <p:nvSpPr>
          <p:cNvPr id="20" name="Ellipse 19"/>
          <p:cNvSpPr/>
          <p:nvPr/>
        </p:nvSpPr>
        <p:spPr bwMode="auto">
          <a:xfrm>
            <a:off x="234132" y="6244527"/>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6</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sp>
        <p:nvSpPr>
          <p:cNvPr id="17" name="Rectangle 16"/>
          <p:cNvSpPr/>
          <p:nvPr/>
        </p:nvSpPr>
        <p:spPr bwMode="auto">
          <a:xfrm>
            <a:off x="3114452" y="1561429"/>
            <a:ext cx="7578950" cy="1931170"/>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chemeClr val="tx1"/>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You now need to select the vehicle that will be making the </a:t>
            </a:r>
            <a:r>
              <a:rPr kumimoji="0" lang="en-US" sz="1400" b="0" i="0" u="none" strike="noStrike" cap="none" normalizeH="0" baseline="0" dirty="0" err="1">
                <a:ln>
                  <a:noFill/>
                </a:ln>
                <a:solidFill>
                  <a:srgbClr val="131313"/>
                </a:solidFill>
                <a:effectLst/>
                <a:latin typeface="Lucida Grande" charset="0"/>
                <a:ea typeface="Geneva" charset="0"/>
                <a:cs typeface="Geneva" charset="0"/>
              </a:rPr>
              <a:t>delivery.If</a:t>
            </a:r>
            <a:r>
              <a:rPr kumimoji="0" lang="en-US" sz="1400" b="0" i="0" u="none" strike="noStrike" cap="none" normalizeH="0" baseline="0" dirty="0">
                <a:ln>
                  <a:noFill/>
                </a:ln>
                <a:solidFill>
                  <a:srgbClr val="131313"/>
                </a:solidFill>
                <a:effectLst/>
                <a:latin typeface="Lucida Grande" charset="0"/>
                <a:ea typeface="Geneva" charset="0"/>
                <a:cs typeface="Geneva" charset="0"/>
              </a:rPr>
              <a:t> your vehicle is already registered, look for it in the menu and click on it.</a:t>
            </a:r>
          </a:p>
          <a:p>
            <a:pPr marL="0" marR="0" indent="0" defTabSz="914400" rtl="0" eaLnBrk="0" fontAlgn="base" latinLnBrk="0" hangingPunct="0">
              <a:lnSpc>
                <a:spcPct val="100000"/>
              </a:lnSpc>
              <a:spcBef>
                <a:spcPct val="0"/>
              </a:spcBef>
              <a:spcAft>
                <a:spcPct val="0"/>
              </a:spcAft>
              <a:buClrTx/>
              <a:buSzTx/>
              <a:buFontTx/>
              <a:buNone/>
              <a:tabLst/>
            </a:pPr>
            <a:endParaRPr lang="en-US" sz="1400" dirty="0">
              <a:solidFill>
                <a:srgbClr val="131313"/>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If your vehicle has never been on the site before, go to the ‘next page’ arrow on the last page of the Menu. ‘arrow on the last page of the Menu. Click on ‘Other’ to enter your vehicle's registration number (tractor).</a:t>
            </a: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p:txBody>
      </p:sp>
      <p:pic>
        <p:nvPicPr>
          <p:cNvPr id="21" name="Image 20"/>
          <p:cNvPicPr>
            <a:picLocks noChangeAspect="1"/>
          </p:cNvPicPr>
          <p:nvPr/>
        </p:nvPicPr>
        <p:blipFill>
          <a:blip r:embed="rId4"/>
          <a:stretch>
            <a:fillRect/>
          </a:stretch>
        </p:blipFill>
        <p:spPr>
          <a:xfrm>
            <a:off x="666180" y="1560775"/>
            <a:ext cx="2400021" cy="1931823"/>
          </a:xfrm>
          <a:prstGeom prst="rect">
            <a:avLst/>
          </a:prstGeom>
          <a:ln>
            <a:solidFill>
              <a:srgbClr val="131313"/>
            </a:solidFill>
          </a:ln>
        </p:spPr>
      </p:pic>
      <p:sp>
        <p:nvSpPr>
          <p:cNvPr id="22" name="Ellipse 21"/>
          <p:cNvSpPr/>
          <p:nvPr/>
        </p:nvSpPr>
        <p:spPr bwMode="auto">
          <a:xfrm>
            <a:off x="234132" y="2252125"/>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4</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pic>
        <p:nvPicPr>
          <p:cNvPr id="15" name="Image 14"/>
          <p:cNvPicPr>
            <a:picLocks noChangeAspect="1"/>
          </p:cNvPicPr>
          <p:nvPr/>
        </p:nvPicPr>
        <p:blipFill>
          <a:blip r:embed="rId5"/>
          <a:stretch>
            <a:fillRect/>
          </a:stretch>
        </p:blipFill>
        <p:spPr>
          <a:xfrm>
            <a:off x="6786860" y="4108384"/>
            <a:ext cx="3524672" cy="1282877"/>
          </a:xfrm>
          <a:prstGeom prst="rect">
            <a:avLst/>
          </a:prstGeom>
          <a:ln>
            <a:solidFill>
              <a:srgbClr val="131313"/>
            </a:solidFill>
          </a:ln>
        </p:spPr>
      </p:pic>
      <p:sp>
        <p:nvSpPr>
          <p:cNvPr id="5" name="Rectangle 4"/>
          <p:cNvSpPr/>
          <p:nvPr/>
        </p:nvSpPr>
        <p:spPr bwMode="auto">
          <a:xfrm>
            <a:off x="9962331" y="4594806"/>
            <a:ext cx="360040" cy="144016"/>
          </a:xfrm>
          <a:prstGeom prst="rect">
            <a:avLst/>
          </a:prstGeom>
          <a:noFill/>
          <a:ln w="38100" cap="flat" cmpd="sng" algn="ctr">
            <a:solidFill>
              <a:srgbClr val="5BAC3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6" name="Titre 1"/>
          <p:cNvSpPr>
            <a:spLocks noGrp="1"/>
          </p:cNvSpPr>
          <p:nvPr>
            <p:ph type="title"/>
          </p:nvPr>
        </p:nvSpPr>
        <p:spPr>
          <a:xfrm>
            <a:off x="841624" y="764984"/>
            <a:ext cx="7611492" cy="431800"/>
          </a:xfrm>
        </p:spPr>
        <p:txBody>
          <a:bodyPr/>
          <a:lstStyle/>
          <a:p>
            <a:r>
              <a:rPr lang="fr-CH" sz="2800" kern="0" dirty="0"/>
              <a:t>Entry </a:t>
            </a:r>
            <a:r>
              <a:rPr lang="fr-CH" sz="2800" kern="0" dirty="0" err="1"/>
              <a:t>procedure</a:t>
            </a:r>
            <a:endParaRPr lang="fr-CH" sz="2800" kern="0" dirty="0"/>
          </a:p>
        </p:txBody>
      </p:sp>
    </p:spTree>
    <p:extLst>
      <p:ext uri="{BB962C8B-B14F-4D97-AF65-F5344CB8AC3E}">
        <p14:creationId xmlns:p14="http://schemas.microsoft.com/office/powerpoint/2010/main" val="342287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94371" y="5508823"/>
            <a:ext cx="1440160" cy="1700856"/>
          </a:xfrm>
          <a:prstGeom prst="rect">
            <a:avLst/>
          </a:prstGeom>
          <a:ln>
            <a:solidFill>
              <a:srgbClr val="131313"/>
            </a:solidFill>
          </a:ln>
        </p:spPr>
      </p:pic>
      <p:sp>
        <p:nvSpPr>
          <p:cNvPr id="5" name="Flèche droite 4"/>
          <p:cNvSpPr/>
          <p:nvPr/>
        </p:nvSpPr>
        <p:spPr bwMode="auto">
          <a:xfrm>
            <a:off x="2466379" y="6300911"/>
            <a:ext cx="648072" cy="216024"/>
          </a:xfrm>
          <a:prstGeom prst="rightArrow">
            <a:avLst/>
          </a:prstGeom>
          <a:solidFill>
            <a:srgbClr val="FFFFFF"/>
          </a:solidFill>
          <a:ln w="12700" cap="flat" cmpd="sng" algn="ctr">
            <a:solidFill>
              <a:srgbClr val="131313"/>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pic>
        <p:nvPicPr>
          <p:cNvPr id="3" name="Image 2"/>
          <p:cNvPicPr>
            <a:picLocks noChangeAspect="1"/>
          </p:cNvPicPr>
          <p:nvPr/>
        </p:nvPicPr>
        <p:blipFill>
          <a:blip r:embed="rId3"/>
          <a:stretch>
            <a:fillRect/>
          </a:stretch>
        </p:blipFill>
        <p:spPr>
          <a:xfrm>
            <a:off x="732256" y="1548383"/>
            <a:ext cx="2266496" cy="1816249"/>
          </a:xfrm>
          <a:prstGeom prst="rect">
            <a:avLst/>
          </a:prstGeom>
          <a:ln>
            <a:solidFill>
              <a:srgbClr val="131313"/>
            </a:solidFill>
          </a:ln>
        </p:spPr>
      </p:pic>
      <p:pic>
        <p:nvPicPr>
          <p:cNvPr id="6" name="Image 5"/>
          <p:cNvPicPr>
            <a:picLocks noChangeAspect="1"/>
          </p:cNvPicPr>
          <p:nvPr/>
        </p:nvPicPr>
        <p:blipFill>
          <a:blip r:embed="rId4"/>
          <a:stretch>
            <a:fillRect/>
          </a:stretch>
        </p:blipFill>
        <p:spPr>
          <a:xfrm>
            <a:off x="3114452" y="1546838"/>
            <a:ext cx="2238401" cy="1817794"/>
          </a:xfrm>
          <a:prstGeom prst="rect">
            <a:avLst/>
          </a:prstGeom>
          <a:ln>
            <a:solidFill>
              <a:srgbClr val="131313"/>
            </a:solidFill>
          </a:ln>
        </p:spPr>
      </p:pic>
      <p:pic>
        <p:nvPicPr>
          <p:cNvPr id="7" name="Image 6"/>
          <p:cNvPicPr>
            <a:picLocks noChangeAspect="1"/>
          </p:cNvPicPr>
          <p:nvPr/>
        </p:nvPicPr>
        <p:blipFill>
          <a:blip r:embed="rId5"/>
          <a:stretch>
            <a:fillRect/>
          </a:stretch>
        </p:blipFill>
        <p:spPr>
          <a:xfrm>
            <a:off x="732257" y="3479484"/>
            <a:ext cx="2266496" cy="1910856"/>
          </a:xfrm>
          <a:prstGeom prst="rect">
            <a:avLst/>
          </a:prstGeom>
          <a:ln>
            <a:solidFill>
              <a:srgbClr val="131313"/>
            </a:solidFill>
          </a:ln>
        </p:spPr>
      </p:pic>
      <p:pic>
        <p:nvPicPr>
          <p:cNvPr id="8" name="Image 7"/>
          <p:cNvPicPr>
            <a:picLocks noChangeAspect="1"/>
          </p:cNvPicPr>
          <p:nvPr/>
        </p:nvPicPr>
        <p:blipFill>
          <a:blip r:embed="rId6"/>
          <a:stretch>
            <a:fillRect/>
          </a:stretch>
        </p:blipFill>
        <p:spPr>
          <a:xfrm>
            <a:off x="3114451" y="3521363"/>
            <a:ext cx="2238402" cy="1868977"/>
          </a:xfrm>
          <a:prstGeom prst="rect">
            <a:avLst/>
          </a:prstGeom>
          <a:ln>
            <a:solidFill>
              <a:srgbClr val="131313"/>
            </a:solidFill>
          </a:ln>
        </p:spPr>
      </p:pic>
      <p:sp>
        <p:nvSpPr>
          <p:cNvPr id="9" name="Rectangle 8"/>
          <p:cNvSpPr/>
          <p:nvPr/>
        </p:nvSpPr>
        <p:spPr bwMode="auto">
          <a:xfrm>
            <a:off x="5468552" y="1561429"/>
            <a:ext cx="5263899" cy="1803203"/>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lang="fr-CH" sz="1400" dirty="0">
              <a:solidFill>
                <a:srgbClr val="131313"/>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Choose your language and/or enter your badge number</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Confirm</a:t>
            </a:r>
            <a:endParaRPr kumimoji="0" lang="fr-CH" sz="1400" b="0" i="0" u="none" strike="noStrike" cap="none" normalizeH="0" dirty="0">
              <a:ln>
                <a:noFill/>
              </a:ln>
              <a:solidFill>
                <a:srgbClr val="131313"/>
              </a:solidFill>
              <a:effectLst/>
              <a:latin typeface="Lucida Grande" charset="0"/>
              <a:ea typeface="Geneva" charset="0"/>
              <a:cs typeface="Geneva" charset="0"/>
            </a:endParaRPr>
          </a:p>
        </p:txBody>
      </p:sp>
      <p:sp>
        <p:nvSpPr>
          <p:cNvPr id="10" name="Rectangle 9"/>
          <p:cNvSpPr/>
          <p:nvPr/>
        </p:nvSpPr>
        <p:spPr bwMode="auto">
          <a:xfrm>
            <a:off x="5468552" y="3522286"/>
            <a:ext cx="5263899" cy="1868054"/>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fr-CH" sz="1400" b="0" i="0" u="none" strike="noStrike" cap="none" normalizeH="0" baseline="0" dirty="0">
              <a:ln>
                <a:noFill/>
              </a:ln>
              <a:solidFill>
                <a:srgbClr val="131313"/>
              </a:solidFill>
              <a:effectLst/>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endParaRPr lang="fr-CH" sz="1400" dirty="0">
              <a:solidFill>
                <a:srgbClr val="131313"/>
              </a:solidFill>
              <a:latin typeface="Lucida Grande" charset="0"/>
              <a:ea typeface="Geneva" charset="0"/>
              <a:cs typeface="Geneva"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Choose the number of receipts you want</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Wait for the ticket(s) to be issued</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A ticket will be issued as soon as the previous one has been collected</a:t>
            </a:r>
            <a:endParaRPr kumimoji="0" lang="fr-CH" sz="1400" b="0" i="0" u="none" strike="noStrike" cap="none" normalizeH="0" dirty="0">
              <a:ln>
                <a:noFill/>
              </a:ln>
              <a:solidFill>
                <a:srgbClr val="131313"/>
              </a:solidFill>
              <a:effectLst/>
              <a:latin typeface="Lucida Grande" charset="0"/>
              <a:ea typeface="Geneva" charset="0"/>
              <a:cs typeface="Geneva" charset="0"/>
            </a:endParaRPr>
          </a:p>
        </p:txBody>
      </p:sp>
      <p:sp>
        <p:nvSpPr>
          <p:cNvPr id="11" name="Rectangle 10"/>
          <p:cNvSpPr/>
          <p:nvPr/>
        </p:nvSpPr>
        <p:spPr bwMode="auto">
          <a:xfrm>
            <a:off x="5468552" y="5508824"/>
            <a:ext cx="5217724" cy="1700856"/>
          </a:xfrm>
          <a:prstGeom prst="rect">
            <a:avLst/>
          </a:prstGeom>
          <a:no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Sign at least one of the tickets</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131313"/>
                </a:solidFill>
                <a:effectLst/>
                <a:latin typeface="Lucida Grande" charset="0"/>
                <a:ea typeface="Geneva" charset="0"/>
                <a:cs typeface="Geneva" charset="0"/>
              </a:rPr>
              <a:t>Hang it with the delivery documents and place it in the letterbox next to the terminal.</a:t>
            </a:r>
          </a:p>
          <a:p>
            <a:pPr marL="0" marR="0" indent="0" defTabSz="914400" rtl="0" eaLnBrk="0" fontAlgn="base" latinLnBrk="0" hangingPunct="0">
              <a:lnSpc>
                <a:spcPct val="100000"/>
              </a:lnSpc>
              <a:spcBef>
                <a:spcPct val="0"/>
              </a:spcBef>
              <a:spcAft>
                <a:spcPct val="0"/>
              </a:spcAft>
              <a:buClrTx/>
              <a:buSzTx/>
              <a:buFontTx/>
              <a:buNone/>
              <a:tabLst/>
            </a:pPr>
            <a:endParaRPr lang="fr-CH" sz="1400" dirty="0"/>
          </a:p>
          <a:p>
            <a:r>
              <a:rPr lang="en-US" sz="1400" dirty="0">
                <a:latin typeface="Lucida Grande"/>
              </a:rPr>
              <a:t>You can now leave the site having followed the procedure correctly.</a:t>
            </a:r>
          </a:p>
          <a:p>
            <a:r>
              <a:rPr lang="en-US" sz="1400" dirty="0">
                <a:latin typeface="Lucida Grande"/>
              </a:rPr>
              <a:t>We wish you a pleasant journey!</a:t>
            </a:r>
            <a:endParaRPr kumimoji="0" lang="fr-CH" sz="1400" b="0" i="0" u="none" strike="noStrike" cap="none" normalizeH="0" dirty="0">
              <a:ln>
                <a:noFill/>
              </a:ln>
              <a:solidFill>
                <a:srgbClr val="131313"/>
              </a:solidFill>
              <a:effectLst/>
              <a:latin typeface="Lucida Grande"/>
              <a:ea typeface="Geneva" charset="0"/>
              <a:cs typeface="Geneva" charset="0"/>
            </a:endParaRPr>
          </a:p>
        </p:txBody>
      </p:sp>
      <p:sp>
        <p:nvSpPr>
          <p:cNvPr id="12" name="Ellipse 11"/>
          <p:cNvSpPr/>
          <p:nvPr/>
        </p:nvSpPr>
        <p:spPr bwMode="auto">
          <a:xfrm>
            <a:off x="208799" y="2052439"/>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CH" sz="2400" b="0" i="0" u="none" strike="noStrike" cap="none" normalizeH="0" baseline="0" dirty="0">
                <a:ln>
                  <a:noFill/>
                </a:ln>
                <a:solidFill>
                  <a:schemeClr val="bg1"/>
                </a:solidFill>
                <a:effectLst/>
                <a:latin typeface="Lucida Grande" charset="0"/>
                <a:ea typeface="Geneva" charset="0"/>
                <a:cs typeface="Geneva" charset="0"/>
              </a:rPr>
              <a:t>1</a:t>
            </a:r>
          </a:p>
        </p:txBody>
      </p:sp>
      <p:sp>
        <p:nvSpPr>
          <p:cNvPr id="13" name="Ellipse 12"/>
          <p:cNvSpPr/>
          <p:nvPr/>
        </p:nvSpPr>
        <p:spPr bwMode="auto">
          <a:xfrm>
            <a:off x="208799" y="4135855"/>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2</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sp>
        <p:nvSpPr>
          <p:cNvPr id="14" name="Ellipse 13"/>
          <p:cNvSpPr/>
          <p:nvPr/>
        </p:nvSpPr>
        <p:spPr bwMode="auto">
          <a:xfrm>
            <a:off x="208799" y="6175667"/>
            <a:ext cx="504056" cy="576064"/>
          </a:xfrm>
          <a:prstGeom prst="ellipse">
            <a:avLst/>
          </a:prstGeom>
          <a:solidFill>
            <a:srgbClr val="131313"/>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2400" dirty="0">
                <a:solidFill>
                  <a:schemeClr val="bg1"/>
                </a:solidFill>
                <a:latin typeface="Lucida Grande" charset="0"/>
                <a:ea typeface="Geneva" charset="0"/>
                <a:cs typeface="Geneva" charset="0"/>
              </a:rPr>
              <a:t>3</a:t>
            </a:r>
            <a:endParaRPr kumimoji="0" lang="fr-CH" sz="2400" b="0" i="0" u="none" strike="noStrike" cap="none" normalizeH="0" baseline="0" dirty="0">
              <a:ln>
                <a:noFill/>
              </a:ln>
              <a:solidFill>
                <a:schemeClr val="bg1"/>
              </a:solidFill>
              <a:effectLst/>
              <a:latin typeface="Lucida Grande" charset="0"/>
              <a:ea typeface="Geneva" charset="0"/>
              <a:cs typeface="Geneva" charset="0"/>
            </a:endParaRPr>
          </a:p>
        </p:txBody>
      </p:sp>
      <p:sp>
        <p:nvSpPr>
          <p:cNvPr id="15" name="Rectangle 14"/>
          <p:cNvSpPr/>
          <p:nvPr/>
        </p:nvSpPr>
        <p:spPr bwMode="auto">
          <a:xfrm>
            <a:off x="1785388" y="2925796"/>
            <a:ext cx="897015" cy="36004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6" name="Rectangle 15"/>
          <p:cNvSpPr/>
          <p:nvPr/>
        </p:nvSpPr>
        <p:spPr bwMode="auto">
          <a:xfrm>
            <a:off x="3978548" y="1944427"/>
            <a:ext cx="504056" cy="18002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7" name="Rectangle 16"/>
          <p:cNvSpPr/>
          <p:nvPr/>
        </p:nvSpPr>
        <p:spPr bwMode="auto">
          <a:xfrm>
            <a:off x="4536338" y="3015805"/>
            <a:ext cx="666345" cy="18876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8" name="Rectangle 17"/>
          <p:cNvSpPr/>
          <p:nvPr/>
        </p:nvSpPr>
        <p:spPr bwMode="auto">
          <a:xfrm>
            <a:off x="828555" y="2617474"/>
            <a:ext cx="841134" cy="36004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20" name="Titre 1"/>
          <p:cNvSpPr>
            <a:spLocks noGrp="1"/>
          </p:cNvSpPr>
          <p:nvPr>
            <p:ph type="title"/>
          </p:nvPr>
        </p:nvSpPr>
        <p:spPr>
          <a:xfrm>
            <a:off x="841624" y="764984"/>
            <a:ext cx="7611492" cy="431800"/>
          </a:xfrm>
        </p:spPr>
        <p:txBody>
          <a:bodyPr/>
          <a:lstStyle/>
          <a:p>
            <a:r>
              <a:rPr lang="fr-CH" sz="2800" dirty="0"/>
              <a:t>Exit </a:t>
            </a:r>
            <a:r>
              <a:rPr lang="fr-CH" sz="2800" dirty="0" err="1"/>
              <a:t>procedure</a:t>
            </a:r>
            <a:endParaRPr lang="fr-CH" sz="2800" dirty="0"/>
          </a:p>
        </p:txBody>
      </p:sp>
    </p:spTree>
    <p:extLst>
      <p:ext uri="{BB962C8B-B14F-4D97-AF65-F5344CB8AC3E}">
        <p14:creationId xmlns:p14="http://schemas.microsoft.com/office/powerpoint/2010/main" val="3825079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06140" y="1764407"/>
            <a:ext cx="10153128" cy="4851302"/>
          </a:xfrm>
          <a:prstGeom prst="rect">
            <a:avLst/>
          </a:prstGeom>
        </p:spPr>
      </p:pic>
      <p:sp>
        <p:nvSpPr>
          <p:cNvPr id="6" name="Titre 1"/>
          <p:cNvSpPr>
            <a:spLocks noGrp="1"/>
          </p:cNvSpPr>
          <p:nvPr>
            <p:ph type="title"/>
          </p:nvPr>
        </p:nvSpPr>
        <p:spPr>
          <a:xfrm>
            <a:off x="882204" y="540271"/>
            <a:ext cx="7702550" cy="864096"/>
          </a:xfrm>
        </p:spPr>
        <p:txBody>
          <a:bodyPr/>
          <a:lstStyle/>
          <a:p>
            <a:r>
              <a:rPr lang="fr-CH" sz="2800" dirty="0" err="1"/>
              <a:t>Thanks</a:t>
            </a:r>
            <a:r>
              <a:rPr lang="fr-CH" sz="2800" dirty="0"/>
              <a:t> for </a:t>
            </a:r>
            <a:r>
              <a:rPr lang="fr-CH" sz="2800" dirty="0" err="1"/>
              <a:t>your</a:t>
            </a:r>
            <a:r>
              <a:rPr lang="fr-CH" sz="2800" dirty="0"/>
              <a:t> attention</a:t>
            </a:r>
            <a:endParaRPr lang="fr-FR" sz="2800" dirty="0"/>
          </a:p>
        </p:txBody>
      </p:sp>
    </p:spTree>
    <p:extLst>
      <p:ext uri="{BB962C8B-B14F-4D97-AF65-F5344CB8AC3E}">
        <p14:creationId xmlns:p14="http://schemas.microsoft.com/office/powerpoint/2010/main" val="19640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0196" y="684287"/>
            <a:ext cx="7560840" cy="523220"/>
          </a:xfrm>
          <a:prstGeom prst="rect">
            <a:avLst/>
          </a:prstGeom>
        </p:spPr>
        <p:txBody>
          <a:bodyPr wrap="square">
            <a:spAutoFit/>
          </a:bodyPr>
          <a:lstStyle/>
          <a:p>
            <a:r>
              <a:rPr lang="en-US" sz="2800" b="1" dirty="0">
                <a:solidFill>
                  <a:srgbClr val="002060"/>
                </a:solidFill>
              </a:rPr>
              <a:t>Safety and environment for drivers</a:t>
            </a:r>
            <a:endParaRPr lang="fr-FR" b="1" dirty="0">
              <a:solidFill>
                <a:srgbClr val="002060"/>
              </a:solidFill>
            </a:endParaRPr>
          </a:p>
        </p:txBody>
      </p:sp>
      <p:pic>
        <p:nvPicPr>
          <p:cNvPr id="9" name="Image 8" descr="Une image contenant texte, journal&#10;&#10;Description générée automatiquement">
            <a:extLst>
              <a:ext uri="{FF2B5EF4-FFF2-40B4-BE49-F238E27FC236}">
                <a16:creationId xmlns:a16="http://schemas.microsoft.com/office/drawing/2014/main" id="{2E0D8A84-64E2-4E7D-A4CC-D467B99F0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25" y="1749694"/>
            <a:ext cx="7761182" cy="5323686"/>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590D64-29BB-62D3-A8CB-9A73CB9E3A91}"/>
              </a:ext>
            </a:extLst>
          </p:cNvPr>
          <p:cNvSpPr/>
          <p:nvPr/>
        </p:nvSpPr>
        <p:spPr>
          <a:xfrm>
            <a:off x="810196" y="684287"/>
            <a:ext cx="7560840" cy="523220"/>
          </a:xfrm>
          <a:prstGeom prst="rect">
            <a:avLst/>
          </a:prstGeom>
        </p:spPr>
        <p:txBody>
          <a:bodyPr wrap="square">
            <a:spAutoFit/>
          </a:bodyPr>
          <a:lstStyle/>
          <a:p>
            <a:r>
              <a:rPr lang="en-US" sz="2800" b="1" dirty="0">
                <a:solidFill>
                  <a:srgbClr val="002060"/>
                </a:solidFill>
              </a:rPr>
              <a:t>Safety and environment for drivers</a:t>
            </a:r>
            <a:endParaRPr lang="fr-FR" b="1" dirty="0">
              <a:solidFill>
                <a:srgbClr val="002060"/>
              </a:solidFill>
            </a:endParaRPr>
          </a:p>
        </p:txBody>
      </p:sp>
      <p:sp>
        <p:nvSpPr>
          <p:cNvPr id="3" name="Espace réservé du texte 4">
            <a:extLst>
              <a:ext uri="{FF2B5EF4-FFF2-40B4-BE49-F238E27FC236}">
                <a16:creationId xmlns:a16="http://schemas.microsoft.com/office/drawing/2014/main" id="{219D640F-C401-AD36-CCBB-F861BEB53DDC}"/>
              </a:ext>
            </a:extLst>
          </p:cNvPr>
          <p:cNvSpPr txBox="1">
            <a:spLocks/>
          </p:cNvSpPr>
          <p:nvPr/>
        </p:nvSpPr>
        <p:spPr>
          <a:xfrm>
            <a:off x="666180" y="1620391"/>
            <a:ext cx="9627270" cy="5544616"/>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Clr>
                <a:srgbClr val="FF9900"/>
              </a:buClr>
              <a:buFont typeface="Wingdings" panose="05000000000000000000" pitchFamily="2" charset="2"/>
              <a:buChar char="ü"/>
              <a:defRPr/>
            </a:pPr>
            <a:r>
              <a:rPr lang="en-US" sz="2200" dirty="0">
                <a:solidFill>
                  <a:srgbClr val="002060"/>
                </a:solidFill>
              </a:rPr>
              <a:t>In this presentation you will learn the following:</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Information on the traffic plan and risks,</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What to do in the event of an accident or fire,</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Location of living areas,</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The main safety rules applicable on the site,</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How the weighing and recording system </a:t>
            </a:r>
            <a:r>
              <a:rPr lang="en-US" altLang="fr-FR" sz="1700" dirty="0" err="1">
                <a:solidFill>
                  <a:srgbClr val="002060"/>
                </a:solidFill>
              </a:rPr>
              <a:t>works.e</a:t>
            </a:r>
            <a:endParaRPr lang="fr-CH" sz="2000" dirty="0">
              <a:solidFill>
                <a:srgbClr val="002060"/>
              </a:solidFill>
            </a:endParaRPr>
          </a:p>
          <a:p>
            <a:pPr lvl="0" fontAlgn="auto">
              <a:spcAft>
                <a:spcPts val="0"/>
              </a:spcAft>
              <a:buClr>
                <a:srgbClr val="FF9900"/>
              </a:buClr>
              <a:buFont typeface="Wingdings" panose="05000000000000000000" pitchFamily="2" charset="2"/>
              <a:buChar char="ü"/>
              <a:defRPr/>
            </a:pPr>
            <a:endParaRPr lang="fr-FR" dirty="0">
              <a:solidFill>
                <a:srgbClr val="002060"/>
              </a:solidFill>
            </a:endParaRPr>
          </a:p>
          <a:p>
            <a:pPr lvl="0" defTabSz="914400" fontAlgn="auto">
              <a:spcAft>
                <a:spcPts val="0"/>
              </a:spcAft>
              <a:buClr>
                <a:srgbClr val="FF9900"/>
              </a:buClr>
              <a:buFont typeface="Wingdings" panose="05000000000000000000" pitchFamily="2" charset="2"/>
              <a:buChar char="ü"/>
              <a:defRPr/>
            </a:pPr>
            <a:r>
              <a:rPr lang="en-US" altLang="fr-FR" sz="2200" dirty="0">
                <a:solidFill>
                  <a:srgbClr val="002060"/>
                </a:solidFill>
              </a:rPr>
              <a:t>Every employee is responsible for his own health and safety, as well as the health and safety of others.</a:t>
            </a:r>
          </a:p>
          <a:p>
            <a:pPr lvl="0" defTabSz="914400" fontAlgn="auto">
              <a:spcAft>
                <a:spcPts val="0"/>
              </a:spcAft>
              <a:buClr>
                <a:srgbClr val="FF9900"/>
              </a:buClr>
              <a:buFont typeface="Wingdings" panose="05000000000000000000" pitchFamily="2" charset="2"/>
              <a:buChar char="ü"/>
              <a:defRPr/>
            </a:pPr>
            <a:endParaRPr lang="de-CH" altLang="fr-FR" sz="2200" dirty="0">
              <a:solidFill>
                <a:srgbClr val="002060"/>
              </a:solidFill>
            </a:endParaRPr>
          </a:p>
          <a:p>
            <a:pPr marL="0" lvl="0" indent="0" algn="ctr" defTabSz="914400" fontAlgn="auto">
              <a:spcAft>
                <a:spcPts val="0"/>
              </a:spcAft>
              <a:buClr>
                <a:srgbClr val="FF9900"/>
              </a:buClr>
              <a:buNone/>
              <a:defRPr/>
            </a:pPr>
            <a:r>
              <a:rPr lang="en-US" altLang="fr-FR" sz="2200" b="1" dirty="0">
                <a:solidFill>
                  <a:srgbClr val="002060"/>
                </a:solidFill>
              </a:rPr>
              <a:t>“Setting a good example is not a way of exerting influence. </a:t>
            </a:r>
            <a:br>
              <a:rPr lang="en-US" altLang="fr-FR" sz="2200" b="1" dirty="0">
                <a:solidFill>
                  <a:srgbClr val="002060"/>
                </a:solidFill>
              </a:rPr>
            </a:br>
            <a:r>
              <a:rPr lang="en-US" altLang="fr-FR" sz="2200" b="1" dirty="0">
                <a:solidFill>
                  <a:srgbClr val="002060"/>
                </a:solidFill>
              </a:rPr>
              <a:t>It is the only one.” - Albert Schweitzer</a:t>
            </a:r>
            <a:endParaRPr lang="fr-FR" altLang="fr-FR" sz="2200" b="1" dirty="0">
              <a:solidFill>
                <a:srgbClr val="002060"/>
              </a:solidFill>
            </a:endParaRPr>
          </a:p>
        </p:txBody>
      </p:sp>
    </p:spTree>
    <p:extLst>
      <p:ext uri="{BB962C8B-B14F-4D97-AF65-F5344CB8AC3E}">
        <p14:creationId xmlns:p14="http://schemas.microsoft.com/office/powerpoint/2010/main" val="1823288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D9F16DD-D4D9-0736-B538-2E326AAE8DA8}"/>
              </a:ext>
            </a:extLst>
          </p:cNvPr>
          <p:cNvSpPr txBox="1"/>
          <p:nvPr/>
        </p:nvSpPr>
        <p:spPr>
          <a:xfrm>
            <a:off x="738188" y="691514"/>
            <a:ext cx="7560840" cy="523220"/>
          </a:xfrm>
          <a:prstGeom prst="rect">
            <a:avLst/>
          </a:prstGeom>
          <a:noFill/>
        </p:spPr>
        <p:txBody>
          <a:bodyPr wrap="square">
            <a:spAutoFit/>
          </a:bodyPr>
          <a:lstStyle/>
          <a:p>
            <a:r>
              <a:rPr lang="en-US" sz="2800" b="1" dirty="0">
                <a:solidFill>
                  <a:srgbClr val="002060"/>
                </a:solidFill>
              </a:rPr>
              <a:t>Safety and environment for drivers</a:t>
            </a:r>
            <a:endParaRPr lang="fr-FR" sz="2800" b="1" dirty="0">
              <a:solidFill>
                <a:srgbClr val="002060"/>
              </a:solidFill>
            </a:endParaRPr>
          </a:p>
        </p:txBody>
      </p:sp>
      <p:pic>
        <p:nvPicPr>
          <p:cNvPr id="4" name="Image 3">
            <a:extLst>
              <a:ext uri="{FF2B5EF4-FFF2-40B4-BE49-F238E27FC236}">
                <a16:creationId xmlns:a16="http://schemas.microsoft.com/office/drawing/2014/main" id="{E239F6A5-EC63-C0E7-6ED2-CC469F8B768F}"/>
              </a:ext>
            </a:extLst>
          </p:cNvPr>
          <p:cNvPicPr>
            <a:picLocks noChangeAspect="1"/>
          </p:cNvPicPr>
          <p:nvPr/>
        </p:nvPicPr>
        <p:blipFill>
          <a:blip r:embed="rId2"/>
          <a:stretch>
            <a:fillRect/>
          </a:stretch>
        </p:blipFill>
        <p:spPr>
          <a:xfrm>
            <a:off x="472883" y="1727709"/>
            <a:ext cx="4480390" cy="5544616"/>
          </a:xfrm>
          <a:prstGeom prst="rect">
            <a:avLst/>
          </a:prstGeom>
        </p:spPr>
      </p:pic>
      <p:pic>
        <p:nvPicPr>
          <p:cNvPr id="7" name="Image 6">
            <a:extLst>
              <a:ext uri="{FF2B5EF4-FFF2-40B4-BE49-F238E27FC236}">
                <a16:creationId xmlns:a16="http://schemas.microsoft.com/office/drawing/2014/main" id="{1F60B3FD-A2D9-F9B6-BBE7-330E40F588C2}"/>
              </a:ext>
            </a:extLst>
          </p:cNvPr>
          <p:cNvPicPr>
            <a:picLocks noChangeAspect="1"/>
          </p:cNvPicPr>
          <p:nvPr/>
        </p:nvPicPr>
        <p:blipFill>
          <a:blip r:embed="rId3"/>
          <a:stretch>
            <a:fillRect/>
          </a:stretch>
        </p:blipFill>
        <p:spPr>
          <a:xfrm>
            <a:off x="6174110" y="4326951"/>
            <a:ext cx="2971800" cy="2200275"/>
          </a:xfrm>
          <a:prstGeom prst="rect">
            <a:avLst/>
          </a:prstGeom>
        </p:spPr>
      </p:pic>
      <p:sp>
        <p:nvSpPr>
          <p:cNvPr id="8" name="Rectangle 7">
            <a:extLst>
              <a:ext uri="{FF2B5EF4-FFF2-40B4-BE49-F238E27FC236}">
                <a16:creationId xmlns:a16="http://schemas.microsoft.com/office/drawing/2014/main" id="{5BD5D3C3-97AF-78DA-FE13-70FA3F754BC0}"/>
              </a:ext>
            </a:extLst>
          </p:cNvPr>
          <p:cNvSpPr/>
          <p:nvPr/>
        </p:nvSpPr>
        <p:spPr>
          <a:xfrm>
            <a:off x="4986660" y="1495863"/>
            <a:ext cx="5346700" cy="1631216"/>
          </a:xfrm>
          <a:prstGeom prst="rect">
            <a:avLst/>
          </a:prstGeom>
        </p:spPr>
        <p:txBody>
          <a:bodyPr>
            <a:spAutoFit/>
          </a:bodyPr>
          <a:lstStyle/>
          <a:p>
            <a:r>
              <a:rPr lang="en-US" b="1" dirty="0"/>
              <a:t>The health and safety of employees is an absolute priority for </a:t>
            </a:r>
            <a:r>
              <a:rPr lang="en-US" b="1" dirty="0" err="1"/>
              <a:t>Vigier</a:t>
            </a:r>
            <a:r>
              <a:rPr lang="en-US" b="1" dirty="0"/>
              <a:t>: You must return home as healthy as you came to work.</a:t>
            </a:r>
          </a:p>
        </p:txBody>
      </p:sp>
      <p:sp>
        <p:nvSpPr>
          <p:cNvPr id="10" name="ZoneTexte 9">
            <a:extLst>
              <a:ext uri="{FF2B5EF4-FFF2-40B4-BE49-F238E27FC236}">
                <a16:creationId xmlns:a16="http://schemas.microsoft.com/office/drawing/2014/main" id="{9B3E1C5A-CE1F-7620-4315-9800FF3DDAE1}"/>
              </a:ext>
            </a:extLst>
          </p:cNvPr>
          <p:cNvSpPr txBox="1"/>
          <p:nvPr/>
        </p:nvSpPr>
        <p:spPr>
          <a:xfrm>
            <a:off x="6570836" y="3218575"/>
            <a:ext cx="3369833" cy="253916"/>
          </a:xfrm>
          <a:prstGeom prst="rect">
            <a:avLst/>
          </a:prstGeom>
          <a:noFill/>
        </p:spPr>
        <p:txBody>
          <a:bodyPr wrap="none" rtlCol="0">
            <a:spAutoFit/>
          </a:bodyPr>
          <a:lstStyle/>
          <a:p>
            <a:r>
              <a:rPr lang="en-US" sz="1050" i="1" dirty="0"/>
              <a:t>Extract from </a:t>
            </a:r>
            <a:r>
              <a:rPr lang="en-US" sz="1050" i="1" dirty="0" err="1"/>
              <a:t>Vigier's</a:t>
            </a:r>
            <a:r>
              <a:rPr lang="en-US" sz="1050" i="1" dirty="0"/>
              <a:t> commitment to safety and health</a:t>
            </a:r>
          </a:p>
        </p:txBody>
      </p:sp>
      <p:sp>
        <p:nvSpPr>
          <p:cNvPr id="11" name="Rectangle 10">
            <a:extLst>
              <a:ext uri="{FF2B5EF4-FFF2-40B4-BE49-F238E27FC236}">
                <a16:creationId xmlns:a16="http://schemas.microsoft.com/office/drawing/2014/main" id="{DC2EF2E5-9463-7E36-F73C-AEA55A87E0C7}"/>
              </a:ext>
            </a:extLst>
          </p:cNvPr>
          <p:cNvSpPr/>
          <p:nvPr/>
        </p:nvSpPr>
        <p:spPr bwMode="auto">
          <a:xfrm rot="21356240">
            <a:off x="6496490" y="5986388"/>
            <a:ext cx="2427632" cy="287761"/>
          </a:xfrm>
          <a:prstGeom prst="rect">
            <a:avLst/>
          </a:prstGeom>
          <a:solidFill>
            <a:srgbClr val="FFFFFF"/>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2" name="ZoneTexte 11">
            <a:extLst>
              <a:ext uri="{FF2B5EF4-FFF2-40B4-BE49-F238E27FC236}">
                <a16:creationId xmlns:a16="http://schemas.microsoft.com/office/drawing/2014/main" id="{CD9C4C27-BB54-353A-54F5-1CEE56308B41}"/>
              </a:ext>
            </a:extLst>
          </p:cNvPr>
          <p:cNvSpPr txBox="1"/>
          <p:nvPr/>
        </p:nvSpPr>
        <p:spPr>
          <a:xfrm rot="21320827">
            <a:off x="6428385" y="5030892"/>
            <a:ext cx="2463248" cy="1077218"/>
          </a:xfrm>
          <a:prstGeom prst="rect">
            <a:avLst/>
          </a:prstGeom>
          <a:solidFill>
            <a:srgbClr val="FFFFFF"/>
          </a:solidFill>
        </p:spPr>
        <p:txBody>
          <a:bodyPr wrap="square" rtlCol="0">
            <a:spAutoFit/>
          </a:bodyPr>
          <a:lstStyle/>
          <a:p>
            <a:pPr algn="ctr"/>
            <a:r>
              <a:rPr lang="pt-BR" sz="1600" b="1" dirty="0"/>
              <a:t>I HAVE THE RIGHT TO SAY </a:t>
            </a:r>
          </a:p>
          <a:p>
            <a:pPr algn="ctr"/>
            <a:r>
              <a:rPr lang="pt-BR" sz="1600" b="1" dirty="0">
                <a:solidFill>
                  <a:srgbClr val="FF0000"/>
                </a:solidFill>
              </a:rPr>
              <a:t>STOP</a:t>
            </a:r>
            <a:r>
              <a:rPr lang="pt-BR" sz="1600" b="1" dirty="0"/>
              <a:t> </a:t>
            </a:r>
          </a:p>
          <a:p>
            <a:pPr algn="ctr"/>
            <a:r>
              <a:rPr lang="pt-BR" sz="1600" b="1" dirty="0"/>
              <a:t>IN CASE OF DANGER</a:t>
            </a:r>
          </a:p>
        </p:txBody>
      </p:sp>
      <p:sp>
        <p:nvSpPr>
          <p:cNvPr id="13" name="ZoneTexte 12">
            <a:extLst>
              <a:ext uri="{FF2B5EF4-FFF2-40B4-BE49-F238E27FC236}">
                <a16:creationId xmlns:a16="http://schemas.microsoft.com/office/drawing/2014/main" id="{9A3BC24D-B436-7E08-A0A4-07D22D33AF7B}"/>
              </a:ext>
            </a:extLst>
          </p:cNvPr>
          <p:cNvSpPr txBox="1"/>
          <p:nvPr/>
        </p:nvSpPr>
        <p:spPr>
          <a:xfrm>
            <a:off x="1250970" y="3007635"/>
            <a:ext cx="3523075" cy="815608"/>
          </a:xfrm>
          <a:prstGeom prst="rect">
            <a:avLst/>
          </a:prstGeom>
          <a:solidFill>
            <a:schemeClr val="bg1"/>
          </a:solidFill>
        </p:spPr>
        <p:txBody>
          <a:bodyPr wrap="square" rtlCol="0">
            <a:spAutoFit/>
          </a:bodyPr>
          <a:lstStyle/>
          <a:p>
            <a:r>
              <a:rPr lang="fr-CH" sz="1100" b="1" dirty="0">
                <a:solidFill>
                  <a:srgbClr val="002060"/>
                </a:solidFill>
              </a:rPr>
              <a:t>PRIORITIZE</a:t>
            </a:r>
          </a:p>
          <a:p>
            <a:pPr algn="just"/>
            <a:r>
              <a:rPr lang="en-US" sz="900" dirty="0">
                <a:solidFill>
                  <a:srgbClr val="131313"/>
                </a:solidFill>
              </a:rPr>
              <a:t>I make safety at work a priority in all my activities. That's why I tell my superiors about any tasks that cannot be carried out safely. And I have the right to refuse work that cannot be done without compromising safety</a:t>
            </a:r>
            <a:r>
              <a:rPr lang="pt-BR" sz="900" dirty="0">
                <a:solidFill>
                  <a:srgbClr val="131313"/>
                </a:solidFill>
              </a:rPr>
              <a:t>.  </a:t>
            </a:r>
            <a:endParaRPr lang="fr-CH" sz="900" dirty="0">
              <a:solidFill>
                <a:srgbClr val="131313"/>
              </a:solidFill>
            </a:endParaRPr>
          </a:p>
        </p:txBody>
      </p:sp>
      <p:sp>
        <p:nvSpPr>
          <p:cNvPr id="14" name="ZoneTexte 13">
            <a:extLst>
              <a:ext uri="{FF2B5EF4-FFF2-40B4-BE49-F238E27FC236}">
                <a16:creationId xmlns:a16="http://schemas.microsoft.com/office/drawing/2014/main" id="{B40B8D06-AD98-DA01-4088-545236413FAE}"/>
              </a:ext>
            </a:extLst>
          </p:cNvPr>
          <p:cNvSpPr txBox="1"/>
          <p:nvPr/>
        </p:nvSpPr>
        <p:spPr>
          <a:xfrm>
            <a:off x="1250971" y="3927812"/>
            <a:ext cx="3523075" cy="954107"/>
          </a:xfrm>
          <a:prstGeom prst="rect">
            <a:avLst/>
          </a:prstGeom>
          <a:solidFill>
            <a:schemeClr val="bg1"/>
          </a:solidFill>
        </p:spPr>
        <p:txBody>
          <a:bodyPr wrap="square" rtlCol="0">
            <a:spAutoFit/>
          </a:bodyPr>
          <a:lstStyle/>
          <a:p>
            <a:r>
              <a:rPr lang="fr-CH" sz="1100" b="1" dirty="0">
                <a:solidFill>
                  <a:srgbClr val="002060"/>
                </a:solidFill>
              </a:rPr>
              <a:t>PLAN</a:t>
            </a:r>
          </a:p>
          <a:p>
            <a:pPr algn="just"/>
            <a:r>
              <a:rPr lang="en-US" sz="900" dirty="0">
                <a:solidFill>
                  <a:srgbClr val="131313"/>
                </a:solidFill>
              </a:rPr>
              <a:t>I carry out my work in such a way as not to endanger either myself or my colleagues. That's why, before taking any action, I think about the dangers involved. When I take on new tasks, I make sure beforehand that I have the necessary knowledge to carry them out. </a:t>
            </a:r>
            <a:endParaRPr lang="fr-CH" sz="900" dirty="0">
              <a:solidFill>
                <a:srgbClr val="131313"/>
              </a:solidFill>
            </a:endParaRPr>
          </a:p>
        </p:txBody>
      </p:sp>
      <p:sp>
        <p:nvSpPr>
          <p:cNvPr id="15" name="ZoneTexte 14">
            <a:extLst>
              <a:ext uri="{FF2B5EF4-FFF2-40B4-BE49-F238E27FC236}">
                <a16:creationId xmlns:a16="http://schemas.microsoft.com/office/drawing/2014/main" id="{7BB18083-B8C6-9BAB-2C7B-AD8CBA6CDA99}"/>
              </a:ext>
            </a:extLst>
          </p:cNvPr>
          <p:cNvSpPr txBox="1"/>
          <p:nvPr/>
        </p:nvSpPr>
        <p:spPr>
          <a:xfrm>
            <a:off x="1250970" y="4953983"/>
            <a:ext cx="3523075" cy="569387"/>
          </a:xfrm>
          <a:prstGeom prst="rect">
            <a:avLst/>
          </a:prstGeom>
          <a:solidFill>
            <a:schemeClr val="bg1"/>
          </a:solidFill>
        </p:spPr>
        <p:txBody>
          <a:bodyPr wrap="square" rtlCol="0">
            <a:spAutoFit/>
          </a:bodyPr>
          <a:lstStyle/>
          <a:p>
            <a:r>
              <a:rPr lang="fr-CH" sz="1100" b="1" dirty="0">
                <a:solidFill>
                  <a:srgbClr val="002060"/>
                </a:solidFill>
              </a:rPr>
              <a:t>PROTECT</a:t>
            </a:r>
          </a:p>
          <a:p>
            <a:pPr algn="just"/>
            <a:r>
              <a:rPr lang="en-US" sz="1000" dirty="0">
                <a:solidFill>
                  <a:srgbClr val="131313"/>
                </a:solidFill>
              </a:rPr>
              <a:t>I always wear the prescribed personal safety equipment and observe the company's safety instructions</a:t>
            </a:r>
            <a:r>
              <a:rPr lang="pt-BR" sz="1000" dirty="0">
                <a:solidFill>
                  <a:srgbClr val="131313"/>
                </a:solidFill>
              </a:rPr>
              <a:t>.</a:t>
            </a:r>
            <a:endParaRPr lang="fr-CH" sz="1000" dirty="0">
              <a:solidFill>
                <a:srgbClr val="131313"/>
              </a:solidFill>
            </a:endParaRPr>
          </a:p>
        </p:txBody>
      </p:sp>
      <p:sp>
        <p:nvSpPr>
          <p:cNvPr id="16" name="ZoneTexte 15">
            <a:extLst>
              <a:ext uri="{FF2B5EF4-FFF2-40B4-BE49-F238E27FC236}">
                <a16:creationId xmlns:a16="http://schemas.microsoft.com/office/drawing/2014/main" id="{2295E999-FE88-EEFF-4B7B-25E0921D1FE1}"/>
              </a:ext>
            </a:extLst>
          </p:cNvPr>
          <p:cNvSpPr txBox="1"/>
          <p:nvPr/>
        </p:nvSpPr>
        <p:spPr>
          <a:xfrm>
            <a:off x="1232540" y="5581505"/>
            <a:ext cx="3523075" cy="723275"/>
          </a:xfrm>
          <a:prstGeom prst="rect">
            <a:avLst/>
          </a:prstGeom>
          <a:solidFill>
            <a:schemeClr val="bg1"/>
          </a:solidFill>
        </p:spPr>
        <p:txBody>
          <a:bodyPr wrap="square" rtlCol="0">
            <a:spAutoFit/>
          </a:bodyPr>
          <a:lstStyle/>
          <a:p>
            <a:r>
              <a:rPr lang="fr-CH" sz="1100" b="1" dirty="0">
                <a:solidFill>
                  <a:srgbClr val="002060"/>
                </a:solidFill>
              </a:rPr>
              <a:t>ACT</a:t>
            </a:r>
          </a:p>
          <a:p>
            <a:pPr algn="just"/>
            <a:r>
              <a:rPr lang="en-US" sz="1000" dirty="0">
                <a:solidFill>
                  <a:srgbClr val="131313"/>
                </a:solidFill>
              </a:rPr>
              <a:t>I don't look away when my colleague is in danger. I point it out and help them to do their job safely.</a:t>
            </a:r>
          </a:p>
          <a:p>
            <a:pPr algn="just"/>
            <a:endParaRPr lang="fr-CH" sz="1000" dirty="0">
              <a:solidFill>
                <a:srgbClr val="131313"/>
              </a:solidFill>
            </a:endParaRPr>
          </a:p>
        </p:txBody>
      </p:sp>
      <p:sp>
        <p:nvSpPr>
          <p:cNvPr id="17" name="ZoneTexte 16">
            <a:extLst>
              <a:ext uri="{FF2B5EF4-FFF2-40B4-BE49-F238E27FC236}">
                <a16:creationId xmlns:a16="http://schemas.microsoft.com/office/drawing/2014/main" id="{7ED2A014-581D-0D65-A9BB-B6C7812D1E98}"/>
              </a:ext>
            </a:extLst>
          </p:cNvPr>
          <p:cNvSpPr txBox="1"/>
          <p:nvPr/>
        </p:nvSpPr>
        <p:spPr>
          <a:xfrm>
            <a:off x="1250970" y="6372689"/>
            <a:ext cx="3523075" cy="723275"/>
          </a:xfrm>
          <a:prstGeom prst="rect">
            <a:avLst/>
          </a:prstGeom>
          <a:solidFill>
            <a:schemeClr val="bg1"/>
          </a:solidFill>
        </p:spPr>
        <p:txBody>
          <a:bodyPr wrap="square" rtlCol="0">
            <a:spAutoFit/>
          </a:bodyPr>
          <a:lstStyle/>
          <a:p>
            <a:r>
              <a:rPr lang="fr-CH" sz="1100" b="1" dirty="0">
                <a:solidFill>
                  <a:srgbClr val="002060"/>
                </a:solidFill>
              </a:rPr>
              <a:t>REPORT</a:t>
            </a:r>
          </a:p>
          <a:p>
            <a:pPr algn="just"/>
            <a:r>
              <a:rPr lang="en-US" sz="1000" dirty="0">
                <a:solidFill>
                  <a:srgbClr val="131313"/>
                </a:solidFill>
              </a:rPr>
              <a:t>I report any dangerous situation or accident in the workplace to my superior without delay. I eliminate any risk immediately or make proposals for improvement. </a:t>
            </a:r>
            <a:endParaRPr lang="fr-CH" sz="1000" dirty="0">
              <a:solidFill>
                <a:srgbClr val="131313"/>
              </a:solidFill>
            </a:endParaRPr>
          </a:p>
        </p:txBody>
      </p:sp>
      <p:sp>
        <p:nvSpPr>
          <p:cNvPr id="18" name="Rectangle 17">
            <a:extLst>
              <a:ext uri="{FF2B5EF4-FFF2-40B4-BE49-F238E27FC236}">
                <a16:creationId xmlns:a16="http://schemas.microsoft.com/office/drawing/2014/main" id="{EA2304BD-ACB2-7C53-0E06-40B3896C9057}"/>
              </a:ext>
            </a:extLst>
          </p:cNvPr>
          <p:cNvSpPr/>
          <p:nvPr/>
        </p:nvSpPr>
        <p:spPr bwMode="auto">
          <a:xfrm>
            <a:off x="867121" y="3007634"/>
            <a:ext cx="461812" cy="809013"/>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9" name="Rectangle 18">
            <a:extLst>
              <a:ext uri="{FF2B5EF4-FFF2-40B4-BE49-F238E27FC236}">
                <a16:creationId xmlns:a16="http://schemas.microsoft.com/office/drawing/2014/main" id="{4BAB84B8-1D80-E24A-9872-02815C01FB28}"/>
              </a:ext>
            </a:extLst>
          </p:cNvPr>
          <p:cNvSpPr/>
          <p:nvPr/>
        </p:nvSpPr>
        <p:spPr bwMode="auto">
          <a:xfrm>
            <a:off x="865013" y="3927811"/>
            <a:ext cx="463921" cy="960705"/>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20" name="Rectangle 19">
            <a:extLst>
              <a:ext uri="{FF2B5EF4-FFF2-40B4-BE49-F238E27FC236}">
                <a16:creationId xmlns:a16="http://schemas.microsoft.com/office/drawing/2014/main" id="{6F683A76-FFF1-2FE0-6E8A-1C2815B8F679}"/>
              </a:ext>
            </a:extLst>
          </p:cNvPr>
          <p:cNvSpPr/>
          <p:nvPr/>
        </p:nvSpPr>
        <p:spPr bwMode="auto">
          <a:xfrm>
            <a:off x="867121" y="4953982"/>
            <a:ext cx="461812" cy="569388"/>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21" name="Rectangle 20">
            <a:extLst>
              <a:ext uri="{FF2B5EF4-FFF2-40B4-BE49-F238E27FC236}">
                <a16:creationId xmlns:a16="http://schemas.microsoft.com/office/drawing/2014/main" id="{EE5EE434-AB0E-38AE-7BBC-80880B40FB27}"/>
              </a:ext>
            </a:extLst>
          </p:cNvPr>
          <p:cNvSpPr/>
          <p:nvPr/>
        </p:nvSpPr>
        <p:spPr bwMode="auto">
          <a:xfrm>
            <a:off x="865013" y="5579062"/>
            <a:ext cx="463920" cy="728162"/>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22" name="Rectangle 21">
            <a:extLst>
              <a:ext uri="{FF2B5EF4-FFF2-40B4-BE49-F238E27FC236}">
                <a16:creationId xmlns:a16="http://schemas.microsoft.com/office/drawing/2014/main" id="{42A55131-EFD8-0825-DF03-96FCDE299B40}"/>
              </a:ext>
            </a:extLst>
          </p:cNvPr>
          <p:cNvSpPr/>
          <p:nvPr/>
        </p:nvSpPr>
        <p:spPr bwMode="auto">
          <a:xfrm>
            <a:off x="865013" y="6372689"/>
            <a:ext cx="463920" cy="723275"/>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23" name="ZoneTexte 22">
            <a:extLst>
              <a:ext uri="{FF2B5EF4-FFF2-40B4-BE49-F238E27FC236}">
                <a16:creationId xmlns:a16="http://schemas.microsoft.com/office/drawing/2014/main" id="{DE4AA3C2-ED82-31B8-249B-48961D002609}"/>
              </a:ext>
            </a:extLst>
          </p:cNvPr>
          <p:cNvSpPr txBox="1"/>
          <p:nvPr/>
        </p:nvSpPr>
        <p:spPr>
          <a:xfrm>
            <a:off x="848319" y="3007633"/>
            <a:ext cx="385957" cy="369332"/>
          </a:xfrm>
          <a:prstGeom prst="rect">
            <a:avLst/>
          </a:prstGeom>
          <a:solidFill>
            <a:srgbClr val="002060"/>
          </a:solidFill>
          <a:ln>
            <a:noFill/>
          </a:ln>
        </p:spPr>
        <p:txBody>
          <a:bodyPr wrap="square" rtlCol="0">
            <a:spAutoFit/>
          </a:bodyPr>
          <a:lstStyle/>
          <a:p>
            <a:r>
              <a:rPr lang="fr-CH" sz="1800" b="1" dirty="0">
                <a:solidFill>
                  <a:schemeClr val="bg1"/>
                </a:solidFill>
              </a:rPr>
              <a:t>1</a:t>
            </a:r>
          </a:p>
        </p:txBody>
      </p:sp>
      <p:sp>
        <p:nvSpPr>
          <p:cNvPr id="24" name="ZoneTexte 23">
            <a:extLst>
              <a:ext uri="{FF2B5EF4-FFF2-40B4-BE49-F238E27FC236}">
                <a16:creationId xmlns:a16="http://schemas.microsoft.com/office/drawing/2014/main" id="{B630A13D-0600-8FCC-DA93-57EC65834B6A}"/>
              </a:ext>
            </a:extLst>
          </p:cNvPr>
          <p:cNvSpPr txBox="1"/>
          <p:nvPr/>
        </p:nvSpPr>
        <p:spPr>
          <a:xfrm>
            <a:off x="865013" y="3921215"/>
            <a:ext cx="385957" cy="369332"/>
          </a:xfrm>
          <a:prstGeom prst="rect">
            <a:avLst/>
          </a:prstGeom>
          <a:solidFill>
            <a:srgbClr val="002060"/>
          </a:solidFill>
          <a:ln>
            <a:noFill/>
          </a:ln>
        </p:spPr>
        <p:txBody>
          <a:bodyPr wrap="square" rtlCol="0">
            <a:spAutoFit/>
          </a:bodyPr>
          <a:lstStyle/>
          <a:p>
            <a:r>
              <a:rPr lang="fr-CH" sz="1800" b="1" dirty="0">
                <a:solidFill>
                  <a:schemeClr val="bg1"/>
                </a:solidFill>
              </a:rPr>
              <a:t>2</a:t>
            </a:r>
          </a:p>
        </p:txBody>
      </p:sp>
      <p:sp>
        <p:nvSpPr>
          <p:cNvPr id="25" name="ZoneTexte 24">
            <a:extLst>
              <a:ext uri="{FF2B5EF4-FFF2-40B4-BE49-F238E27FC236}">
                <a16:creationId xmlns:a16="http://schemas.microsoft.com/office/drawing/2014/main" id="{7CA78F66-C4B2-CE22-5569-3B240B531313}"/>
              </a:ext>
            </a:extLst>
          </p:cNvPr>
          <p:cNvSpPr txBox="1"/>
          <p:nvPr/>
        </p:nvSpPr>
        <p:spPr>
          <a:xfrm>
            <a:off x="865013" y="4942498"/>
            <a:ext cx="385957" cy="369332"/>
          </a:xfrm>
          <a:prstGeom prst="rect">
            <a:avLst/>
          </a:prstGeom>
          <a:solidFill>
            <a:srgbClr val="002060"/>
          </a:solidFill>
          <a:ln>
            <a:noFill/>
          </a:ln>
        </p:spPr>
        <p:txBody>
          <a:bodyPr wrap="square" rtlCol="0">
            <a:spAutoFit/>
          </a:bodyPr>
          <a:lstStyle/>
          <a:p>
            <a:r>
              <a:rPr lang="fr-CH" sz="1800" b="1" dirty="0">
                <a:solidFill>
                  <a:schemeClr val="bg1"/>
                </a:solidFill>
              </a:rPr>
              <a:t>3</a:t>
            </a:r>
          </a:p>
        </p:txBody>
      </p:sp>
      <p:sp>
        <p:nvSpPr>
          <p:cNvPr id="26" name="ZoneTexte 25">
            <a:extLst>
              <a:ext uri="{FF2B5EF4-FFF2-40B4-BE49-F238E27FC236}">
                <a16:creationId xmlns:a16="http://schemas.microsoft.com/office/drawing/2014/main" id="{6BDA06A5-5B7C-4E58-3837-29B44255B284}"/>
              </a:ext>
            </a:extLst>
          </p:cNvPr>
          <p:cNvSpPr txBox="1"/>
          <p:nvPr/>
        </p:nvSpPr>
        <p:spPr>
          <a:xfrm>
            <a:off x="865013" y="5579062"/>
            <a:ext cx="385957" cy="369332"/>
          </a:xfrm>
          <a:prstGeom prst="rect">
            <a:avLst/>
          </a:prstGeom>
          <a:solidFill>
            <a:srgbClr val="002060"/>
          </a:solidFill>
          <a:ln>
            <a:noFill/>
          </a:ln>
        </p:spPr>
        <p:txBody>
          <a:bodyPr wrap="square" rtlCol="0">
            <a:spAutoFit/>
          </a:bodyPr>
          <a:lstStyle/>
          <a:p>
            <a:r>
              <a:rPr lang="fr-CH" sz="1800" b="1" dirty="0">
                <a:solidFill>
                  <a:schemeClr val="bg1"/>
                </a:solidFill>
              </a:rPr>
              <a:t>4</a:t>
            </a:r>
          </a:p>
        </p:txBody>
      </p:sp>
      <p:sp>
        <p:nvSpPr>
          <p:cNvPr id="27" name="ZoneTexte 26">
            <a:extLst>
              <a:ext uri="{FF2B5EF4-FFF2-40B4-BE49-F238E27FC236}">
                <a16:creationId xmlns:a16="http://schemas.microsoft.com/office/drawing/2014/main" id="{6B947DE3-79DA-BDB5-F7F8-535C7395C5B9}"/>
              </a:ext>
            </a:extLst>
          </p:cNvPr>
          <p:cNvSpPr txBox="1"/>
          <p:nvPr/>
        </p:nvSpPr>
        <p:spPr>
          <a:xfrm>
            <a:off x="865013" y="6372689"/>
            <a:ext cx="385957" cy="369332"/>
          </a:xfrm>
          <a:prstGeom prst="rect">
            <a:avLst/>
          </a:prstGeom>
          <a:solidFill>
            <a:srgbClr val="002060"/>
          </a:solidFill>
          <a:ln>
            <a:noFill/>
          </a:ln>
        </p:spPr>
        <p:txBody>
          <a:bodyPr wrap="square" rtlCol="0">
            <a:spAutoFit/>
          </a:bodyPr>
          <a:lstStyle/>
          <a:p>
            <a:r>
              <a:rPr lang="fr-CH" sz="1800" b="1" dirty="0">
                <a:solidFill>
                  <a:schemeClr val="bg1"/>
                </a:solidFill>
              </a:rPr>
              <a:t>5</a:t>
            </a:r>
          </a:p>
        </p:txBody>
      </p:sp>
      <p:sp>
        <p:nvSpPr>
          <p:cNvPr id="28" name="ZoneTexte 27">
            <a:extLst>
              <a:ext uri="{FF2B5EF4-FFF2-40B4-BE49-F238E27FC236}">
                <a16:creationId xmlns:a16="http://schemas.microsoft.com/office/drawing/2014/main" id="{753B9E3C-2630-4B36-6814-F75F0BA0828D}"/>
              </a:ext>
            </a:extLst>
          </p:cNvPr>
          <p:cNvSpPr txBox="1"/>
          <p:nvPr/>
        </p:nvSpPr>
        <p:spPr>
          <a:xfrm>
            <a:off x="826764" y="1951412"/>
            <a:ext cx="2808312" cy="307777"/>
          </a:xfrm>
          <a:prstGeom prst="rect">
            <a:avLst/>
          </a:prstGeom>
          <a:solidFill>
            <a:schemeClr val="bg1"/>
          </a:solidFill>
        </p:spPr>
        <p:txBody>
          <a:bodyPr wrap="square" rtlCol="0">
            <a:spAutoFit/>
          </a:bodyPr>
          <a:lstStyle/>
          <a:p>
            <a:r>
              <a:rPr lang="fr-CH" sz="1400" b="1" dirty="0">
                <a:solidFill>
                  <a:srgbClr val="002060"/>
                </a:solidFill>
              </a:rPr>
              <a:t>SAFETY IN THE WORKPLACE</a:t>
            </a:r>
          </a:p>
        </p:txBody>
      </p:sp>
      <p:sp>
        <p:nvSpPr>
          <p:cNvPr id="29" name="ZoneTexte 28">
            <a:extLst>
              <a:ext uri="{FF2B5EF4-FFF2-40B4-BE49-F238E27FC236}">
                <a16:creationId xmlns:a16="http://schemas.microsoft.com/office/drawing/2014/main" id="{D6C2975A-FB3B-849A-2F6C-5B76E8D420CC}"/>
              </a:ext>
            </a:extLst>
          </p:cNvPr>
          <p:cNvSpPr txBox="1"/>
          <p:nvPr/>
        </p:nvSpPr>
        <p:spPr>
          <a:xfrm>
            <a:off x="1795447" y="2228893"/>
            <a:ext cx="1839629" cy="307777"/>
          </a:xfrm>
          <a:prstGeom prst="rect">
            <a:avLst/>
          </a:prstGeom>
          <a:solidFill>
            <a:schemeClr val="bg1"/>
          </a:solidFill>
        </p:spPr>
        <p:txBody>
          <a:bodyPr wrap="square" rtlCol="0">
            <a:spAutoFit/>
          </a:bodyPr>
          <a:lstStyle/>
          <a:p>
            <a:r>
              <a:rPr lang="fr-CH" sz="1400" b="1" dirty="0">
                <a:solidFill>
                  <a:srgbClr val="002060"/>
                </a:solidFill>
              </a:rPr>
              <a:t>5 BASIC RULES</a:t>
            </a:r>
          </a:p>
        </p:txBody>
      </p:sp>
    </p:spTree>
    <p:extLst>
      <p:ext uri="{BB962C8B-B14F-4D97-AF65-F5344CB8AC3E}">
        <p14:creationId xmlns:p14="http://schemas.microsoft.com/office/powerpoint/2010/main" val="414093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F78C7DE-A854-4222-376F-D856C36429D7}"/>
              </a:ext>
            </a:extLst>
          </p:cNvPr>
          <p:cNvPicPr>
            <a:picLocks noGrp="1" noChangeAspect="1"/>
          </p:cNvPicPr>
          <p:nvPr>
            <p:ph idx="1"/>
          </p:nvPr>
        </p:nvPicPr>
        <p:blipFill>
          <a:blip r:embed="rId2"/>
          <a:stretch>
            <a:fillRect/>
          </a:stretch>
        </p:blipFill>
        <p:spPr>
          <a:xfrm>
            <a:off x="237232" y="1495425"/>
            <a:ext cx="10456168" cy="5421952"/>
          </a:xfrm>
        </p:spPr>
      </p:pic>
      <p:sp>
        <p:nvSpPr>
          <p:cNvPr id="2" name="Titre 1">
            <a:extLst>
              <a:ext uri="{FF2B5EF4-FFF2-40B4-BE49-F238E27FC236}">
                <a16:creationId xmlns:a16="http://schemas.microsoft.com/office/drawing/2014/main" id="{CDBF6E54-2C8B-7A99-CEA7-11E26FA9C6B3}"/>
              </a:ext>
            </a:extLst>
          </p:cNvPr>
          <p:cNvSpPr>
            <a:spLocks noGrp="1"/>
          </p:cNvSpPr>
          <p:nvPr>
            <p:ph type="title"/>
          </p:nvPr>
        </p:nvSpPr>
        <p:spPr>
          <a:xfrm>
            <a:off x="738188" y="759972"/>
            <a:ext cx="7652286" cy="431800"/>
          </a:xfrm>
        </p:spPr>
        <p:txBody>
          <a:bodyPr/>
          <a:lstStyle/>
          <a:p>
            <a:r>
              <a:rPr lang="en-US" sz="3400" dirty="0"/>
              <a:t>Traffic plan of the site</a:t>
            </a:r>
            <a:endParaRPr lang="fr-CH" sz="3400" dirty="0"/>
          </a:p>
        </p:txBody>
      </p:sp>
      <p:sp>
        <p:nvSpPr>
          <p:cNvPr id="9" name="Heptagone 8">
            <a:extLst>
              <a:ext uri="{FF2B5EF4-FFF2-40B4-BE49-F238E27FC236}">
                <a16:creationId xmlns:a16="http://schemas.microsoft.com/office/drawing/2014/main" id="{CE040231-2F0B-F762-6D12-085142C2086E}"/>
              </a:ext>
            </a:extLst>
          </p:cNvPr>
          <p:cNvSpPr/>
          <p:nvPr/>
        </p:nvSpPr>
        <p:spPr>
          <a:xfrm>
            <a:off x="6099493" y="3623151"/>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1</a:t>
            </a:r>
            <a:endParaRPr lang="fr-CH" sz="1100">
              <a:effectLst/>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67DB19E8-B570-1205-6625-6E847E03E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56" y="3159601"/>
            <a:ext cx="175260" cy="175260"/>
          </a:xfrm>
          <a:prstGeom prst="rect">
            <a:avLst/>
          </a:prstGeom>
        </p:spPr>
      </p:pic>
      <p:pic>
        <p:nvPicPr>
          <p:cNvPr id="11" name="Image 10">
            <a:extLst>
              <a:ext uri="{FF2B5EF4-FFF2-40B4-BE49-F238E27FC236}">
                <a16:creationId xmlns:a16="http://schemas.microsoft.com/office/drawing/2014/main" id="{49368389-97AF-ED16-A4DE-E86EFAF24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10000">
            <a:off x="5132997" y="2703226"/>
            <a:ext cx="194310" cy="194310"/>
          </a:xfrm>
          <a:prstGeom prst="rect">
            <a:avLst/>
          </a:prstGeom>
        </p:spPr>
      </p:pic>
      <p:sp>
        <p:nvSpPr>
          <p:cNvPr id="13" name="Heptagone 12">
            <a:extLst>
              <a:ext uri="{FF2B5EF4-FFF2-40B4-BE49-F238E27FC236}">
                <a16:creationId xmlns:a16="http://schemas.microsoft.com/office/drawing/2014/main" id="{993D4C24-E3C3-915D-28FD-7510D99C4D24}"/>
              </a:ext>
            </a:extLst>
          </p:cNvPr>
          <p:cNvSpPr/>
          <p:nvPr/>
        </p:nvSpPr>
        <p:spPr>
          <a:xfrm>
            <a:off x="8301513" y="3812857"/>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2</a:t>
            </a:r>
            <a:endParaRPr lang="fr-CH" sz="1100">
              <a:effectLst/>
              <a:ea typeface="Calibri" panose="020F0502020204030204" pitchFamily="34" charset="0"/>
              <a:cs typeface="Times New Roman" panose="02020603050405020304" pitchFamily="18" charset="0"/>
            </a:endParaRPr>
          </a:p>
        </p:txBody>
      </p:sp>
      <p:sp>
        <p:nvSpPr>
          <p:cNvPr id="14" name="Heptagone 13">
            <a:extLst>
              <a:ext uri="{FF2B5EF4-FFF2-40B4-BE49-F238E27FC236}">
                <a16:creationId xmlns:a16="http://schemas.microsoft.com/office/drawing/2014/main" id="{38049F1B-8426-0DEA-76B6-0F6EE6A84138}"/>
              </a:ext>
            </a:extLst>
          </p:cNvPr>
          <p:cNvSpPr/>
          <p:nvPr/>
        </p:nvSpPr>
        <p:spPr>
          <a:xfrm>
            <a:off x="2975292" y="3159601"/>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3</a:t>
            </a:r>
            <a:endParaRPr lang="fr-CH" sz="1100">
              <a:effectLst/>
              <a:ea typeface="Calibri" panose="020F0502020204030204" pitchFamily="34" charset="0"/>
              <a:cs typeface="Times New Roman" panose="02020603050405020304" pitchFamily="18" charset="0"/>
            </a:endParaRPr>
          </a:p>
        </p:txBody>
      </p:sp>
      <p:sp>
        <p:nvSpPr>
          <p:cNvPr id="15" name="Heptagone 14">
            <a:extLst>
              <a:ext uri="{FF2B5EF4-FFF2-40B4-BE49-F238E27FC236}">
                <a16:creationId xmlns:a16="http://schemas.microsoft.com/office/drawing/2014/main" id="{F2B2E2A5-586F-0F86-3C04-E54A48E21C2D}"/>
              </a:ext>
            </a:extLst>
          </p:cNvPr>
          <p:cNvSpPr/>
          <p:nvPr/>
        </p:nvSpPr>
        <p:spPr>
          <a:xfrm>
            <a:off x="6826915" y="5496089"/>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4</a:t>
            </a:r>
            <a:endParaRPr lang="fr-CH" sz="1100">
              <a:effectLst/>
              <a:ea typeface="Calibri" panose="020F0502020204030204" pitchFamily="34" charset="0"/>
              <a:cs typeface="Times New Roman" panose="02020603050405020304" pitchFamily="18" charset="0"/>
            </a:endParaRPr>
          </a:p>
        </p:txBody>
      </p:sp>
      <p:sp>
        <p:nvSpPr>
          <p:cNvPr id="16" name="Heptagone 15">
            <a:extLst>
              <a:ext uri="{FF2B5EF4-FFF2-40B4-BE49-F238E27FC236}">
                <a16:creationId xmlns:a16="http://schemas.microsoft.com/office/drawing/2014/main" id="{7602A3C5-9031-3981-5A91-310D306859E3}"/>
              </a:ext>
            </a:extLst>
          </p:cNvPr>
          <p:cNvSpPr/>
          <p:nvPr/>
        </p:nvSpPr>
        <p:spPr>
          <a:xfrm>
            <a:off x="6612156" y="4406742"/>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dirty="0">
                <a:solidFill>
                  <a:srgbClr val="FFFFFF"/>
                </a:solidFill>
                <a:effectLst/>
                <a:ea typeface="Calibri" panose="020F0502020204030204" pitchFamily="34" charset="0"/>
                <a:cs typeface="Times New Roman" panose="02020603050405020304" pitchFamily="18" charset="0"/>
              </a:rPr>
              <a:t>5</a:t>
            </a:r>
            <a:endParaRPr lang="fr-CH" sz="1100" dirty="0">
              <a:effectLst/>
              <a:ea typeface="Calibri" panose="020F0502020204030204" pitchFamily="34" charset="0"/>
              <a:cs typeface="Times New Roman" panose="02020603050405020304" pitchFamily="18" charset="0"/>
            </a:endParaRPr>
          </a:p>
        </p:txBody>
      </p:sp>
      <p:pic>
        <p:nvPicPr>
          <p:cNvPr id="17" name="Image 16">
            <a:extLst>
              <a:ext uri="{FF2B5EF4-FFF2-40B4-BE49-F238E27FC236}">
                <a16:creationId xmlns:a16="http://schemas.microsoft.com/office/drawing/2014/main" id="{E8231EC5-DE3B-666B-75FC-04238091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8196" y="4640422"/>
            <a:ext cx="269240" cy="269240"/>
          </a:xfrm>
          <a:prstGeom prst="rect">
            <a:avLst/>
          </a:prstGeom>
        </p:spPr>
      </p:pic>
      <p:pic>
        <p:nvPicPr>
          <p:cNvPr id="18" name="Image 17">
            <a:extLst>
              <a:ext uri="{FF2B5EF4-FFF2-40B4-BE49-F238E27FC236}">
                <a16:creationId xmlns:a16="http://schemas.microsoft.com/office/drawing/2014/main" id="{6F0C4915-B7A3-144A-E1BB-6F4FBB008D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5351" y="4338003"/>
            <a:ext cx="194310" cy="194310"/>
          </a:xfrm>
          <a:prstGeom prst="rect">
            <a:avLst/>
          </a:prstGeom>
        </p:spPr>
      </p:pic>
      <p:cxnSp>
        <p:nvCxnSpPr>
          <p:cNvPr id="23" name="AutoShape 34">
            <a:extLst>
              <a:ext uri="{FF2B5EF4-FFF2-40B4-BE49-F238E27FC236}">
                <a16:creationId xmlns:a16="http://schemas.microsoft.com/office/drawing/2014/main" id="{109A1F64-EB09-FA2D-1B2D-568E4A653BC4}"/>
              </a:ext>
            </a:extLst>
          </p:cNvPr>
          <p:cNvCxnSpPr>
            <a:cxnSpLocks noChangeShapeType="1"/>
          </p:cNvCxnSpPr>
          <p:nvPr/>
        </p:nvCxnSpPr>
        <p:spPr bwMode="auto">
          <a:xfrm flipH="1">
            <a:off x="4664870" y="3030378"/>
            <a:ext cx="340753" cy="59277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22" name="Image 21">
            <a:extLst>
              <a:ext uri="{FF2B5EF4-FFF2-40B4-BE49-F238E27FC236}">
                <a16:creationId xmlns:a16="http://schemas.microsoft.com/office/drawing/2014/main" id="{E45F1EF0-2DBA-6CD8-BC52-778B109B8A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58747">
            <a:off x="4772277" y="3225958"/>
            <a:ext cx="194310" cy="194310"/>
          </a:xfrm>
          <a:prstGeom prst="rect">
            <a:avLst/>
          </a:prstGeom>
        </p:spPr>
      </p:pic>
      <p:cxnSp>
        <p:nvCxnSpPr>
          <p:cNvPr id="25" name="AutoShape 36">
            <a:extLst>
              <a:ext uri="{FF2B5EF4-FFF2-40B4-BE49-F238E27FC236}">
                <a16:creationId xmlns:a16="http://schemas.microsoft.com/office/drawing/2014/main" id="{5E5E4982-2DF5-4335-CCC6-DFCD88E46F71}"/>
              </a:ext>
            </a:extLst>
          </p:cNvPr>
          <p:cNvCxnSpPr>
            <a:cxnSpLocks noChangeShapeType="1"/>
          </p:cNvCxnSpPr>
          <p:nvPr/>
        </p:nvCxnSpPr>
        <p:spPr bwMode="auto">
          <a:xfrm flipH="1">
            <a:off x="5000576" y="2917198"/>
            <a:ext cx="167640" cy="647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6" name="AutoShape 6">
            <a:extLst>
              <a:ext uri="{FF2B5EF4-FFF2-40B4-BE49-F238E27FC236}">
                <a16:creationId xmlns:a16="http://schemas.microsoft.com/office/drawing/2014/main" id="{F17CA9B6-71F8-E349-6DE7-4271076DE719}"/>
              </a:ext>
            </a:extLst>
          </p:cNvPr>
          <p:cNvCxnSpPr>
            <a:cxnSpLocks noChangeShapeType="1"/>
          </p:cNvCxnSpPr>
          <p:nvPr/>
        </p:nvCxnSpPr>
        <p:spPr bwMode="auto">
          <a:xfrm flipH="1" flipV="1">
            <a:off x="3583405" y="2244632"/>
            <a:ext cx="653913" cy="238951"/>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7" name="AutoShape 5">
            <a:extLst>
              <a:ext uri="{FF2B5EF4-FFF2-40B4-BE49-F238E27FC236}">
                <a16:creationId xmlns:a16="http://schemas.microsoft.com/office/drawing/2014/main" id="{14558EE5-7F1F-C9FA-A78B-760231F0E1F9}"/>
              </a:ext>
            </a:extLst>
          </p:cNvPr>
          <p:cNvCxnSpPr>
            <a:cxnSpLocks noChangeShapeType="1"/>
          </p:cNvCxnSpPr>
          <p:nvPr/>
        </p:nvCxnSpPr>
        <p:spPr bwMode="auto">
          <a:xfrm flipH="1" flipV="1">
            <a:off x="5866765" y="3195637"/>
            <a:ext cx="845185" cy="41719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8" name="AutoShape 4">
            <a:extLst>
              <a:ext uri="{FF2B5EF4-FFF2-40B4-BE49-F238E27FC236}">
                <a16:creationId xmlns:a16="http://schemas.microsoft.com/office/drawing/2014/main" id="{9F07B084-6662-F9BE-D7D4-9CB2D9FC17F2}"/>
              </a:ext>
            </a:extLst>
          </p:cNvPr>
          <p:cNvCxnSpPr>
            <a:cxnSpLocks noChangeShapeType="1"/>
          </p:cNvCxnSpPr>
          <p:nvPr/>
        </p:nvCxnSpPr>
        <p:spPr bwMode="auto">
          <a:xfrm flipH="1" flipV="1">
            <a:off x="6727907" y="3619023"/>
            <a:ext cx="1077913" cy="427514"/>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1" name="AutoShape 2">
            <a:extLst>
              <a:ext uri="{FF2B5EF4-FFF2-40B4-BE49-F238E27FC236}">
                <a16:creationId xmlns:a16="http://schemas.microsoft.com/office/drawing/2014/main" id="{9E806FE7-A6C2-26B2-0B8C-297DA0DBA763}"/>
              </a:ext>
            </a:extLst>
          </p:cNvPr>
          <p:cNvCxnSpPr>
            <a:cxnSpLocks noChangeShapeType="1"/>
          </p:cNvCxnSpPr>
          <p:nvPr/>
        </p:nvCxnSpPr>
        <p:spPr bwMode="auto">
          <a:xfrm flipH="1" flipV="1">
            <a:off x="7877332" y="4091147"/>
            <a:ext cx="1038225" cy="20002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2" name="AutoShape 37">
            <a:extLst>
              <a:ext uri="{FF2B5EF4-FFF2-40B4-BE49-F238E27FC236}">
                <a16:creationId xmlns:a16="http://schemas.microsoft.com/office/drawing/2014/main" id="{6A62BD52-78A5-C705-AAC1-3EB55B19A2AA}"/>
              </a:ext>
            </a:extLst>
          </p:cNvPr>
          <p:cNvCxnSpPr>
            <a:cxnSpLocks noChangeShapeType="1"/>
          </p:cNvCxnSpPr>
          <p:nvPr/>
        </p:nvCxnSpPr>
        <p:spPr bwMode="auto">
          <a:xfrm>
            <a:off x="5227426" y="3020116"/>
            <a:ext cx="394335" cy="18986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4" name="AutoShape 34">
            <a:extLst>
              <a:ext uri="{FF2B5EF4-FFF2-40B4-BE49-F238E27FC236}">
                <a16:creationId xmlns:a16="http://schemas.microsoft.com/office/drawing/2014/main" id="{1FD64786-37AA-810F-6B67-F209CE02C63B}"/>
              </a:ext>
            </a:extLst>
          </p:cNvPr>
          <p:cNvCxnSpPr>
            <a:cxnSpLocks noChangeShapeType="1"/>
          </p:cNvCxnSpPr>
          <p:nvPr/>
        </p:nvCxnSpPr>
        <p:spPr bwMode="auto">
          <a:xfrm flipH="1">
            <a:off x="4292674" y="3679649"/>
            <a:ext cx="346795" cy="69758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7" name="AutoShape 17">
            <a:extLst>
              <a:ext uri="{FF2B5EF4-FFF2-40B4-BE49-F238E27FC236}">
                <a16:creationId xmlns:a16="http://schemas.microsoft.com/office/drawing/2014/main" id="{B2BAAE3C-9211-AAA6-BB91-CE8E58135778}"/>
              </a:ext>
            </a:extLst>
          </p:cNvPr>
          <p:cNvCxnSpPr>
            <a:cxnSpLocks noChangeShapeType="1"/>
          </p:cNvCxnSpPr>
          <p:nvPr/>
        </p:nvCxnSpPr>
        <p:spPr bwMode="auto">
          <a:xfrm flipH="1" flipV="1">
            <a:off x="3206246" y="3910363"/>
            <a:ext cx="1026160" cy="480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8" name="AutoShape 16">
            <a:extLst>
              <a:ext uri="{FF2B5EF4-FFF2-40B4-BE49-F238E27FC236}">
                <a16:creationId xmlns:a16="http://schemas.microsoft.com/office/drawing/2014/main" id="{3E4E9EF4-A705-F4C6-2979-D7D022187E3F}"/>
              </a:ext>
            </a:extLst>
          </p:cNvPr>
          <p:cNvCxnSpPr>
            <a:cxnSpLocks noChangeShapeType="1"/>
          </p:cNvCxnSpPr>
          <p:nvPr/>
        </p:nvCxnSpPr>
        <p:spPr bwMode="auto">
          <a:xfrm flipH="1" flipV="1">
            <a:off x="2659950" y="3323113"/>
            <a:ext cx="538854" cy="58145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0" name="AutoShape 15">
            <a:extLst>
              <a:ext uri="{FF2B5EF4-FFF2-40B4-BE49-F238E27FC236}">
                <a16:creationId xmlns:a16="http://schemas.microsoft.com/office/drawing/2014/main" id="{136B2704-7F79-3A1C-BDA7-9CD8D309BF5A}"/>
              </a:ext>
            </a:extLst>
          </p:cNvPr>
          <p:cNvCxnSpPr>
            <a:cxnSpLocks noChangeShapeType="1"/>
          </p:cNvCxnSpPr>
          <p:nvPr/>
        </p:nvCxnSpPr>
        <p:spPr bwMode="auto">
          <a:xfrm flipH="1" flipV="1">
            <a:off x="2061796" y="2929629"/>
            <a:ext cx="569718" cy="38637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2" name="AutoShape 14">
            <a:extLst>
              <a:ext uri="{FF2B5EF4-FFF2-40B4-BE49-F238E27FC236}">
                <a16:creationId xmlns:a16="http://schemas.microsoft.com/office/drawing/2014/main" id="{7D02E830-5EDC-66CA-1226-76B1B2AF75EF}"/>
              </a:ext>
            </a:extLst>
          </p:cNvPr>
          <p:cNvCxnSpPr>
            <a:cxnSpLocks noChangeShapeType="1"/>
          </p:cNvCxnSpPr>
          <p:nvPr/>
        </p:nvCxnSpPr>
        <p:spPr bwMode="auto">
          <a:xfrm flipH="1" flipV="1">
            <a:off x="1315806" y="2697774"/>
            <a:ext cx="711200" cy="226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3" name="AutoShape 13">
            <a:extLst>
              <a:ext uri="{FF2B5EF4-FFF2-40B4-BE49-F238E27FC236}">
                <a16:creationId xmlns:a16="http://schemas.microsoft.com/office/drawing/2014/main" id="{4C2B5953-B93B-D40D-D317-70B0BFF2B129}"/>
              </a:ext>
            </a:extLst>
          </p:cNvPr>
          <p:cNvCxnSpPr>
            <a:cxnSpLocks noChangeShapeType="1"/>
          </p:cNvCxnSpPr>
          <p:nvPr/>
        </p:nvCxnSpPr>
        <p:spPr bwMode="auto">
          <a:xfrm flipV="1">
            <a:off x="1400492" y="2161195"/>
            <a:ext cx="62865" cy="4838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4" name="AutoShape 12">
            <a:extLst>
              <a:ext uri="{FF2B5EF4-FFF2-40B4-BE49-F238E27FC236}">
                <a16:creationId xmlns:a16="http://schemas.microsoft.com/office/drawing/2014/main" id="{8D7B9AC6-532D-2A0B-2C61-450B96A0C724}"/>
              </a:ext>
            </a:extLst>
          </p:cNvPr>
          <p:cNvCxnSpPr>
            <a:cxnSpLocks noChangeShapeType="1"/>
          </p:cNvCxnSpPr>
          <p:nvPr/>
        </p:nvCxnSpPr>
        <p:spPr bwMode="auto">
          <a:xfrm flipV="1">
            <a:off x="1463357" y="1835440"/>
            <a:ext cx="58420" cy="32575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5" name="AutoShape 11">
            <a:extLst>
              <a:ext uri="{FF2B5EF4-FFF2-40B4-BE49-F238E27FC236}">
                <a16:creationId xmlns:a16="http://schemas.microsoft.com/office/drawing/2014/main" id="{F6F58CCA-D866-F4F8-7B75-FB2473624C8E}"/>
              </a:ext>
            </a:extLst>
          </p:cNvPr>
          <p:cNvCxnSpPr>
            <a:cxnSpLocks noChangeShapeType="1"/>
          </p:cNvCxnSpPr>
          <p:nvPr/>
        </p:nvCxnSpPr>
        <p:spPr bwMode="auto">
          <a:xfrm flipV="1">
            <a:off x="1541866" y="1795467"/>
            <a:ext cx="129540" cy="3997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7" name="AutoShape 10">
            <a:extLst>
              <a:ext uri="{FF2B5EF4-FFF2-40B4-BE49-F238E27FC236}">
                <a16:creationId xmlns:a16="http://schemas.microsoft.com/office/drawing/2014/main" id="{E9FEF116-EB2B-BF69-2AAC-D1D106F5A833}"/>
              </a:ext>
            </a:extLst>
          </p:cNvPr>
          <p:cNvCxnSpPr>
            <a:cxnSpLocks noChangeShapeType="1"/>
          </p:cNvCxnSpPr>
          <p:nvPr/>
        </p:nvCxnSpPr>
        <p:spPr bwMode="auto">
          <a:xfrm>
            <a:off x="1691495" y="1814659"/>
            <a:ext cx="804055" cy="128866"/>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9" name="AutoShape 8">
            <a:extLst>
              <a:ext uri="{FF2B5EF4-FFF2-40B4-BE49-F238E27FC236}">
                <a16:creationId xmlns:a16="http://schemas.microsoft.com/office/drawing/2014/main" id="{F6C9ED56-FE20-4EC0-8819-1D10740061D7}"/>
              </a:ext>
            </a:extLst>
          </p:cNvPr>
          <p:cNvCxnSpPr>
            <a:cxnSpLocks noChangeShapeType="1"/>
          </p:cNvCxnSpPr>
          <p:nvPr/>
        </p:nvCxnSpPr>
        <p:spPr bwMode="auto">
          <a:xfrm>
            <a:off x="2509651" y="1952256"/>
            <a:ext cx="696595" cy="23477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0" name="AutoShape 7">
            <a:extLst>
              <a:ext uri="{FF2B5EF4-FFF2-40B4-BE49-F238E27FC236}">
                <a16:creationId xmlns:a16="http://schemas.microsoft.com/office/drawing/2014/main" id="{4E5D1B06-9A03-EAD3-9183-924224AED768}"/>
              </a:ext>
            </a:extLst>
          </p:cNvPr>
          <p:cNvCxnSpPr>
            <a:cxnSpLocks noChangeShapeType="1"/>
          </p:cNvCxnSpPr>
          <p:nvPr/>
        </p:nvCxnSpPr>
        <p:spPr bwMode="auto">
          <a:xfrm>
            <a:off x="3276172" y="2187031"/>
            <a:ext cx="1724404" cy="68314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5" name="AutoShape 40">
            <a:extLst>
              <a:ext uri="{FF2B5EF4-FFF2-40B4-BE49-F238E27FC236}">
                <a16:creationId xmlns:a16="http://schemas.microsoft.com/office/drawing/2014/main" id="{12206C92-59E7-AF51-8B04-84401928FDE0}"/>
              </a:ext>
            </a:extLst>
          </p:cNvPr>
          <p:cNvCxnSpPr>
            <a:cxnSpLocks noChangeShapeType="1"/>
          </p:cNvCxnSpPr>
          <p:nvPr/>
        </p:nvCxnSpPr>
        <p:spPr bwMode="auto">
          <a:xfrm>
            <a:off x="5648366" y="3217068"/>
            <a:ext cx="714375" cy="35242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6" name="AutoShape 41">
            <a:extLst>
              <a:ext uri="{FF2B5EF4-FFF2-40B4-BE49-F238E27FC236}">
                <a16:creationId xmlns:a16="http://schemas.microsoft.com/office/drawing/2014/main" id="{338FA362-6C5A-9847-23AE-144B167473DE}"/>
              </a:ext>
            </a:extLst>
          </p:cNvPr>
          <p:cNvCxnSpPr>
            <a:cxnSpLocks noChangeShapeType="1"/>
          </p:cNvCxnSpPr>
          <p:nvPr/>
        </p:nvCxnSpPr>
        <p:spPr bwMode="auto">
          <a:xfrm>
            <a:off x="6422148" y="3586002"/>
            <a:ext cx="725805" cy="34925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7" name="AutoShape 42">
            <a:extLst>
              <a:ext uri="{FF2B5EF4-FFF2-40B4-BE49-F238E27FC236}">
                <a16:creationId xmlns:a16="http://schemas.microsoft.com/office/drawing/2014/main" id="{C570D826-85AC-7B9D-E85C-612A03DFC2D0}"/>
              </a:ext>
            </a:extLst>
          </p:cNvPr>
          <p:cNvCxnSpPr>
            <a:cxnSpLocks noChangeShapeType="1"/>
          </p:cNvCxnSpPr>
          <p:nvPr/>
        </p:nvCxnSpPr>
        <p:spPr bwMode="auto">
          <a:xfrm>
            <a:off x="7159269" y="3928271"/>
            <a:ext cx="952310" cy="35480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9" name="AutoShape 43">
            <a:extLst>
              <a:ext uri="{FF2B5EF4-FFF2-40B4-BE49-F238E27FC236}">
                <a16:creationId xmlns:a16="http://schemas.microsoft.com/office/drawing/2014/main" id="{21659451-D1D9-70C3-3750-414444533422}"/>
              </a:ext>
            </a:extLst>
          </p:cNvPr>
          <p:cNvCxnSpPr>
            <a:cxnSpLocks noChangeShapeType="1"/>
          </p:cNvCxnSpPr>
          <p:nvPr/>
        </p:nvCxnSpPr>
        <p:spPr bwMode="auto">
          <a:xfrm>
            <a:off x="8150292" y="4288473"/>
            <a:ext cx="563245" cy="14668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 name="AutoShape 24">
            <a:extLst>
              <a:ext uri="{FF2B5EF4-FFF2-40B4-BE49-F238E27FC236}">
                <a16:creationId xmlns:a16="http://schemas.microsoft.com/office/drawing/2014/main" id="{5288B82C-9C2D-D5E2-BBF3-8BD0FEA9C1B6}"/>
              </a:ext>
            </a:extLst>
          </p:cNvPr>
          <p:cNvCxnSpPr>
            <a:cxnSpLocks noChangeShapeType="1"/>
          </p:cNvCxnSpPr>
          <p:nvPr/>
        </p:nvCxnSpPr>
        <p:spPr bwMode="auto">
          <a:xfrm>
            <a:off x="6802062" y="4592322"/>
            <a:ext cx="1309517" cy="711518"/>
          </a:xfrm>
          <a:prstGeom prst="straightConnector1">
            <a:avLst/>
          </a:prstGeom>
          <a:noFill/>
          <a:ln w="28575" cap="flat">
            <a:solidFill>
              <a:srgbClr val="C0000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7" name="Zone de texte 2">
            <a:extLst>
              <a:ext uri="{FF2B5EF4-FFF2-40B4-BE49-F238E27FC236}">
                <a16:creationId xmlns:a16="http://schemas.microsoft.com/office/drawing/2014/main" id="{31366F0B-2FFD-2D4F-6ED5-F82E6D3ABA56}"/>
              </a:ext>
            </a:extLst>
          </p:cNvPr>
          <p:cNvSpPr txBox="1">
            <a:spLocks noChangeArrowheads="1"/>
          </p:cNvSpPr>
          <p:nvPr/>
        </p:nvSpPr>
        <p:spPr bwMode="auto">
          <a:xfrm>
            <a:off x="804070" y="6887270"/>
            <a:ext cx="2361087" cy="2857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Access for unloading Fluff in reverse</a:t>
            </a:r>
          </a:p>
        </p:txBody>
      </p:sp>
      <p:cxnSp>
        <p:nvCxnSpPr>
          <p:cNvPr id="24" name="AutoShape 24">
            <a:extLst>
              <a:ext uri="{FF2B5EF4-FFF2-40B4-BE49-F238E27FC236}">
                <a16:creationId xmlns:a16="http://schemas.microsoft.com/office/drawing/2014/main" id="{73F40862-C45F-6FB1-0707-C53EBE4F6C82}"/>
              </a:ext>
            </a:extLst>
          </p:cNvPr>
          <p:cNvCxnSpPr>
            <a:cxnSpLocks noChangeShapeType="1"/>
          </p:cNvCxnSpPr>
          <p:nvPr/>
        </p:nvCxnSpPr>
        <p:spPr bwMode="auto">
          <a:xfrm>
            <a:off x="375236" y="7011095"/>
            <a:ext cx="488364" cy="15053"/>
          </a:xfrm>
          <a:prstGeom prst="straightConnector1">
            <a:avLst/>
          </a:prstGeom>
          <a:noFill/>
          <a:ln w="28575" cap="flat">
            <a:solidFill>
              <a:srgbClr val="C0000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0" name="AutoShape 17">
            <a:extLst>
              <a:ext uri="{FF2B5EF4-FFF2-40B4-BE49-F238E27FC236}">
                <a16:creationId xmlns:a16="http://schemas.microsoft.com/office/drawing/2014/main" id="{3A6AE9BA-EFDC-7489-3E74-99F8BA0AE80D}"/>
              </a:ext>
            </a:extLst>
          </p:cNvPr>
          <p:cNvCxnSpPr>
            <a:cxnSpLocks noChangeShapeType="1"/>
          </p:cNvCxnSpPr>
          <p:nvPr/>
        </p:nvCxnSpPr>
        <p:spPr bwMode="auto">
          <a:xfrm flipH="1" flipV="1">
            <a:off x="4356352" y="4460682"/>
            <a:ext cx="1026160" cy="480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5" name="AutoShape 7">
            <a:extLst>
              <a:ext uri="{FF2B5EF4-FFF2-40B4-BE49-F238E27FC236}">
                <a16:creationId xmlns:a16="http://schemas.microsoft.com/office/drawing/2014/main" id="{405C5573-32CE-DAA2-165E-FD0B090F6C73}"/>
              </a:ext>
            </a:extLst>
          </p:cNvPr>
          <p:cNvCxnSpPr>
            <a:cxnSpLocks noChangeShapeType="1"/>
          </p:cNvCxnSpPr>
          <p:nvPr/>
        </p:nvCxnSpPr>
        <p:spPr bwMode="auto">
          <a:xfrm>
            <a:off x="4359237" y="4608722"/>
            <a:ext cx="1005614" cy="45984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1" name="AutoShape 7">
            <a:extLst>
              <a:ext uri="{FF2B5EF4-FFF2-40B4-BE49-F238E27FC236}">
                <a16:creationId xmlns:a16="http://schemas.microsoft.com/office/drawing/2014/main" id="{C204549C-3F80-5F4E-B6A1-90D41EB87DDE}"/>
              </a:ext>
            </a:extLst>
          </p:cNvPr>
          <p:cNvCxnSpPr>
            <a:cxnSpLocks noChangeShapeType="1"/>
          </p:cNvCxnSpPr>
          <p:nvPr/>
        </p:nvCxnSpPr>
        <p:spPr bwMode="auto">
          <a:xfrm>
            <a:off x="5377686" y="5073919"/>
            <a:ext cx="1137414" cy="75778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8" name="AutoShape 7">
            <a:extLst>
              <a:ext uri="{FF2B5EF4-FFF2-40B4-BE49-F238E27FC236}">
                <a16:creationId xmlns:a16="http://schemas.microsoft.com/office/drawing/2014/main" id="{C80BE978-AD99-DB77-1C7E-D24527FD34E4}"/>
              </a:ext>
            </a:extLst>
          </p:cNvPr>
          <p:cNvCxnSpPr>
            <a:cxnSpLocks noChangeShapeType="1"/>
          </p:cNvCxnSpPr>
          <p:nvPr/>
        </p:nvCxnSpPr>
        <p:spPr bwMode="auto">
          <a:xfrm>
            <a:off x="6522423" y="5836336"/>
            <a:ext cx="1192827" cy="749006"/>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52" name="Image 51">
            <a:extLst>
              <a:ext uri="{FF2B5EF4-FFF2-40B4-BE49-F238E27FC236}">
                <a16:creationId xmlns:a16="http://schemas.microsoft.com/office/drawing/2014/main" id="{9918BD3C-3B8A-1AD7-3BE3-FFF0A1C71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8995" y="6288317"/>
            <a:ext cx="194310" cy="194310"/>
          </a:xfrm>
          <a:prstGeom prst="rect">
            <a:avLst/>
          </a:prstGeom>
        </p:spPr>
      </p:pic>
      <p:cxnSp>
        <p:nvCxnSpPr>
          <p:cNvPr id="53" name="AutoShape 24">
            <a:extLst>
              <a:ext uri="{FF2B5EF4-FFF2-40B4-BE49-F238E27FC236}">
                <a16:creationId xmlns:a16="http://schemas.microsoft.com/office/drawing/2014/main" id="{F4B287E6-2045-E516-E006-3C16EEE46470}"/>
              </a:ext>
            </a:extLst>
          </p:cNvPr>
          <p:cNvCxnSpPr>
            <a:cxnSpLocks noChangeShapeType="1"/>
          </p:cNvCxnSpPr>
          <p:nvPr/>
        </p:nvCxnSpPr>
        <p:spPr bwMode="auto">
          <a:xfrm flipV="1">
            <a:off x="7763557" y="6463954"/>
            <a:ext cx="456518" cy="146494"/>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4" name="AutoShape 24">
            <a:extLst>
              <a:ext uri="{FF2B5EF4-FFF2-40B4-BE49-F238E27FC236}">
                <a16:creationId xmlns:a16="http://schemas.microsoft.com/office/drawing/2014/main" id="{A53CB24E-6582-EF46-9C8D-92C1F6CDE153}"/>
              </a:ext>
            </a:extLst>
          </p:cNvPr>
          <p:cNvCxnSpPr>
            <a:cxnSpLocks noChangeShapeType="1"/>
          </p:cNvCxnSpPr>
          <p:nvPr/>
        </p:nvCxnSpPr>
        <p:spPr bwMode="auto">
          <a:xfrm flipH="1" flipV="1">
            <a:off x="7906150" y="6157025"/>
            <a:ext cx="263992" cy="24439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7" name="AutoShape 24">
            <a:extLst>
              <a:ext uri="{FF2B5EF4-FFF2-40B4-BE49-F238E27FC236}">
                <a16:creationId xmlns:a16="http://schemas.microsoft.com/office/drawing/2014/main" id="{677DB0FA-208B-844F-E775-FDA5C0881CF5}"/>
              </a:ext>
            </a:extLst>
          </p:cNvPr>
          <p:cNvCxnSpPr>
            <a:cxnSpLocks noChangeShapeType="1"/>
          </p:cNvCxnSpPr>
          <p:nvPr/>
        </p:nvCxnSpPr>
        <p:spPr bwMode="auto">
          <a:xfrm flipH="1" flipV="1">
            <a:off x="7266863" y="6094489"/>
            <a:ext cx="610469" cy="5039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9" name="AutoShape 17">
            <a:extLst>
              <a:ext uri="{FF2B5EF4-FFF2-40B4-BE49-F238E27FC236}">
                <a16:creationId xmlns:a16="http://schemas.microsoft.com/office/drawing/2014/main" id="{200F5D6E-6110-AA58-380A-2C40C6AFBC40}"/>
              </a:ext>
            </a:extLst>
          </p:cNvPr>
          <p:cNvCxnSpPr>
            <a:cxnSpLocks noChangeShapeType="1"/>
          </p:cNvCxnSpPr>
          <p:nvPr/>
        </p:nvCxnSpPr>
        <p:spPr bwMode="auto">
          <a:xfrm flipH="1" flipV="1">
            <a:off x="6194425" y="5543023"/>
            <a:ext cx="1072438" cy="52281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71" name="AutoShape 17">
            <a:extLst>
              <a:ext uri="{FF2B5EF4-FFF2-40B4-BE49-F238E27FC236}">
                <a16:creationId xmlns:a16="http://schemas.microsoft.com/office/drawing/2014/main" id="{5F9A8754-CC38-1D19-80E8-29C7ACA86F43}"/>
              </a:ext>
            </a:extLst>
          </p:cNvPr>
          <p:cNvCxnSpPr>
            <a:cxnSpLocks noChangeShapeType="1"/>
          </p:cNvCxnSpPr>
          <p:nvPr/>
        </p:nvCxnSpPr>
        <p:spPr bwMode="auto">
          <a:xfrm flipH="1" flipV="1">
            <a:off x="5424593" y="4966707"/>
            <a:ext cx="788292" cy="57027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73" name="Connecteur droit 72">
            <a:extLst>
              <a:ext uri="{FF2B5EF4-FFF2-40B4-BE49-F238E27FC236}">
                <a16:creationId xmlns:a16="http://schemas.microsoft.com/office/drawing/2014/main" id="{E15D228E-CE4A-E0BA-8BB5-617B2A7F4459}"/>
              </a:ext>
            </a:extLst>
          </p:cNvPr>
          <p:cNvCxnSpPr/>
          <p:nvPr/>
        </p:nvCxnSpPr>
        <p:spPr>
          <a:xfrm>
            <a:off x="4277218" y="4340216"/>
            <a:ext cx="112395" cy="78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AutoShape 34">
            <a:extLst>
              <a:ext uri="{FF2B5EF4-FFF2-40B4-BE49-F238E27FC236}">
                <a16:creationId xmlns:a16="http://schemas.microsoft.com/office/drawing/2014/main" id="{2BA28146-15B6-25E5-42D0-55E9D254E3CA}"/>
              </a:ext>
            </a:extLst>
          </p:cNvPr>
          <p:cNvCxnSpPr>
            <a:cxnSpLocks noChangeShapeType="1"/>
          </p:cNvCxnSpPr>
          <p:nvPr/>
        </p:nvCxnSpPr>
        <p:spPr bwMode="auto">
          <a:xfrm flipH="1">
            <a:off x="8117624" y="4488873"/>
            <a:ext cx="392531" cy="85998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77" name="AutoShape 34">
            <a:extLst>
              <a:ext uri="{FF2B5EF4-FFF2-40B4-BE49-F238E27FC236}">
                <a16:creationId xmlns:a16="http://schemas.microsoft.com/office/drawing/2014/main" id="{8A6D9F0F-18A5-5832-AD75-0E8383EB8705}"/>
              </a:ext>
            </a:extLst>
          </p:cNvPr>
          <p:cNvCxnSpPr>
            <a:cxnSpLocks noChangeShapeType="1"/>
          </p:cNvCxnSpPr>
          <p:nvPr/>
        </p:nvCxnSpPr>
        <p:spPr bwMode="auto">
          <a:xfrm>
            <a:off x="8605587" y="5765082"/>
            <a:ext cx="1455509" cy="70920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79" name="Forme libre : forme 78">
            <a:extLst>
              <a:ext uri="{FF2B5EF4-FFF2-40B4-BE49-F238E27FC236}">
                <a16:creationId xmlns:a16="http://schemas.microsoft.com/office/drawing/2014/main" id="{A331C423-28DB-2311-2BAE-F82BE2F95CB2}"/>
              </a:ext>
            </a:extLst>
          </p:cNvPr>
          <p:cNvSpPr/>
          <p:nvPr/>
        </p:nvSpPr>
        <p:spPr bwMode="auto">
          <a:xfrm>
            <a:off x="8111579" y="5443065"/>
            <a:ext cx="495300" cy="323850"/>
          </a:xfrm>
          <a:custGeom>
            <a:avLst/>
            <a:gdLst>
              <a:gd name="connsiteX0" fmla="*/ 0 w 495300"/>
              <a:gd name="connsiteY0" fmla="*/ 0 h 323850"/>
              <a:gd name="connsiteX1" fmla="*/ 180975 w 495300"/>
              <a:gd name="connsiteY1" fmla="*/ 209550 h 323850"/>
              <a:gd name="connsiteX2" fmla="*/ 495300 w 495300"/>
              <a:gd name="connsiteY2" fmla="*/ 323850 h 323850"/>
              <a:gd name="connsiteX3" fmla="*/ 495300 w 4953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495300" h="323850">
                <a:moveTo>
                  <a:pt x="0" y="0"/>
                </a:moveTo>
                <a:cubicBezTo>
                  <a:pt x="49212" y="77787"/>
                  <a:pt x="98425" y="155575"/>
                  <a:pt x="180975" y="209550"/>
                </a:cubicBezTo>
                <a:cubicBezTo>
                  <a:pt x="263525" y="263525"/>
                  <a:pt x="495300" y="323850"/>
                  <a:pt x="495300" y="323850"/>
                </a:cubicBezTo>
                <a:lnTo>
                  <a:pt x="495300" y="323850"/>
                </a:lnTo>
              </a:path>
            </a:pathLst>
          </a:custGeom>
          <a:noFill/>
          <a:ln w="38100" cap="flat" cmpd="sng" algn="ctr">
            <a:solidFill>
              <a:srgbClr val="00B0F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81" name="AutoShape 7">
            <a:extLst>
              <a:ext uri="{FF2B5EF4-FFF2-40B4-BE49-F238E27FC236}">
                <a16:creationId xmlns:a16="http://schemas.microsoft.com/office/drawing/2014/main" id="{AC77E32A-352C-3A37-A571-4AA351C1913D}"/>
              </a:ext>
            </a:extLst>
          </p:cNvPr>
          <p:cNvCxnSpPr>
            <a:cxnSpLocks noChangeShapeType="1"/>
          </p:cNvCxnSpPr>
          <p:nvPr/>
        </p:nvCxnSpPr>
        <p:spPr bwMode="auto">
          <a:xfrm>
            <a:off x="10188905" y="6517450"/>
            <a:ext cx="449548" cy="13578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83" name="AutoShape 7">
            <a:extLst>
              <a:ext uri="{FF2B5EF4-FFF2-40B4-BE49-F238E27FC236}">
                <a16:creationId xmlns:a16="http://schemas.microsoft.com/office/drawing/2014/main" id="{B79A0EF0-AE82-2AA4-7CFD-0081AEBF4B2D}"/>
              </a:ext>
            </a:extLst>
          </p:cNvPr>
          <p:cNvCxnSpPr>
            <a:cxnSpLocks noChangeShapeType="1"/>
          </p:cNvCxnSpPr>
          <p:nvPr/>
        </p:nvCxnSpPr>
        <p:spPr bwMode="auto">
          <a:xfrm flipH="1" flipV="1">
            <a:off x="10154481" y="6376359"/>
            <a:ext cx="421676" cy="110561"/>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87" name="AutoShape 34">
            <a:extLst>
              <a:ext uri="{FF2B5EF4-FFF2-40B4-BE49-F238E27FC236}">
                <a16:creationId xmlns:a16="http://schemas.microsoft.com/office/drawing/2014/main" id="{5F2AA83F-FEBB-D2D9-0DFF-E2E7BC768D77}"/>
              </a:ext>
            </a:extLst>
          </p:cNvPr>
          <p:cNvCxnSpPr>
            <a:cxnSpLocks noChangeShapeType="1"/>
          </p:cNvCxnSpPr>
          <p:nvPr/>
        </p:nvCxnSpPr>
        <p:spPr bwMode="auto">
          <a:xfrm flipH="1">
            <a:off x="9741428" y="6427045"/>
            <a:ext cx="322744" cy="72686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89" name="AutoShape 34">
            <a:extLst>
              <a:ext uri="{FF2B5EF4-FFF2-40B4-BE49-F238E27FC236}">
                <a16:creationId xmlns:a16="http://schemas.microsoft.com/office/drawing/2014/main" id="{6FA461AF-DED0-E0F3-E1A0-02B0D7E38656}"/>
              </a:ext>
            </a:extLst>
          </p:cNvPr>
          <p:cNvCxnSpPr>
            <a:cxnSpLocks noChangeShapeType="1"/>
          </p:cNvCxnSpPr>
          <p:nvPr/>
        </p:nvCxnSpPr>
        <p:spPr bwMode="auto">
          <a:xfrm flipV="1">
            <a:off x="9889330" y="6479103"/>
            <a:ext cx="273774" cy="69391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4" name="AutoShape 17">
            <a:extLst>
              <a:ext uri="{FF2B5EF4-FFF2-40B4-BE49-F238E27FC236}">
                <a16:creationId xmlns:a16="http://schemas.microsoft.com/office/drawing/2014/main" id="{9BFADAD0-2DFE-2EC4-185F-1C8E31263ED8}"/>
              </a:ext>
            </a:extLst>
          </p:cNvPr>
          <p:cNvCxnSpPr>
            <a:cxnSpLocks noChangeShapeType="1"/>
          </p:cNvCxnSpPr>
          <p:nvPr/>
        </p:nvCxnSpPr>
        <p:spPr bwMode="auto">
          <a:xfrm flipH="1" flipV="1">
            <a:off x="8220075" y="6427045"/>
            <a:ext cx="1493864" cy="68043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6" name="AutoShape 34">
            <a:extLst>
              <a:ext uri="{FF2B5EF4-FFF2-40B4-BE49-F238E27FC236}">
                <a16:creationId xmlns:a16="http://schemas.microsoft.com/office/drawing/2014/main" id="{F8195785-0DDB-C8DC-0A21-9AD493A7401F}"/>
              </a:ext>
            </a:extLst>
          </p:cNvPr>
          <p:cNvCxnSpPr>
            <a:cxnSpLocks noChangeShapeType="1"/>
          </p:cNvCxnSpPr>
          <p:nvPr/>
        </p:nvCxnSpPr>
        <p:spPr bwMode="auto">
          <a:xfrm>
            <a:off x="8192586" y="6510813"/>
            <a:ext cx="1521353" cy="6834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98" name="Image 97" descr="Une image contenant texte, graphiques vectoriels, clipart&#10;&#10;Description générée automatiquement">
            <a:extLst>
              <a:ext uri="{FF2B5EF4-FFF2-40B4-BE49-F238E27FC236}">
                <a16:creationId xmlns:a16="http://schemas.microsoft.com/office/drawing/2014/main" id="{9F2595B8-ACC4-4DA3-4D3A-527EF0546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2056" y="6104143"/>
            <a:ext cx="431344" cy="213392"/>
          </a:xfrm>
          <a:prstGeom prst="rect">
            <a:avLst/>
          </a:prstGeom>
        </p:spPr>
      </p:pic>
      <p:cxnSp>
        <p:nvCxnSpPr>
          <p:cNvPr id="104" name="AutoShape 24">
            <a:extLst>
              <a:ext uri="{FF2B5EF4-FFF2-40B4-BE49-F238E27FC236}">
                <a16:creationId xmlns:a16="http://schemas.microsoft.com/office/drawing/2014/main" id="{47C74924-CD64-F09F-AA02-7CA4BC461DCC}"/>
              </a:ext>
            </a:extLst>
          </p:cNvPr>
          <p:cNvCxnSpPr>
            <a:cxnSpLocks noChangeShapeType="1"/>
          </p:cNvCxnSpPr>
          <p:nvPr/>
        </p:nvCxnSpPr>
        <p:spPr bwMode="auto">
          <a:xfrm flipH="1" flipV="1">
            <a:off x="7343775" y="5886404"/>
            <a:ext cx="540880" cy="25848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106" name="Image 105">
            <a:extLst>
              <a:ext uri="{FF2B5EF4-FFF2-40B4-BE49-F238E27FC236}">
                <a16:creationId xmlns:a16="http://schemas.microsoft.com/office/drawing/2014/main" id="{017204E8-0951-995A-1A36-15385B448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616" y="2761740"/>
            <a:ext cx="269240" cy="269240"/>
          </a:xfrm>
          <a:prstGeom prst="rect">
            <a:avLst/>
          </a:prstGeom>
        </p:spPr>
      </p:pic>
      <p:pic>
        <p:nvPicPr>
          <p:cNvPr id="19" name="Image 18">
            <a:extLst>
              <a:ext uri="{FF2B5EF4-FFF2-40B4-BE49-F238E27FC236}">
                <a16:creationId xmlns:a16="http://schemas.microsoft.com/office/drawing/2014/main" id="{A76A5E76-E504-CE81-0205-58FDD8FE3A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3677533" y="4076669"/>
            <a:ext cx="194310" cy="194310"/>
          </a:xfrm>
          <a:prstGeom prst="rect">
            <a:avLst/>
          </a:prstGeom>
        </p:spPr>
      </p:pic>
      <p:pic>
        <p:nvPicPr>
          <p:cNvPr id="109" name="Image 108">
            <a:extLst>
              <a:ext uri="{FF2B5EF4-FFF2-40B4-BE49-F238E27FC236}">
                <a16:creationId xmlns:a16="http://schemas.microsoft.com/office/drawing/2014/main" id="{83540E21-32AA-7287-3253-E26B547C4E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49804">
            <a:off x="1352160" y="2181164"/>
            <a:ext cx="194310" cy="194310"/>
          </a:xfrm>
          <a:prstGeom prst="rect">
            <a:avLst/>
          </a:prstGeom>
        </p:spPr>
      </p:pic>
      <p:pic>
        <p:nvPicPr>
          <p:cNvPr id="110" name="Image 109">
            <a:extLst>
              <a:ext uri="{FF2B5EF4-FFF2-40B4-BE49-F238E27FC236}">
                <a16:creationId xmlns:a16="http://schemas.microsoft.com/office/drawing/2014/main" id="{7F0DD35C-B74D-EE41-5DE8-6AD9E9EF22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3890075" y="2362159"/>
            <a:ext cx="194310" cy="194310"/>
          </a:xfrm>
          <a:prstGeom prst="rect">
            <a:avLst/>
          </a:prstGeom>
        </p:spPr>
      </p:pic>
      <p:pic>
        <p:nvPicPr>
          <p:cNvPr id="111" name="Image 110">
            <a:extLst>
              <a:ext uri="{FF2B5EF4-FFF2-40B4-BE49-F238E27FC236}">
                <a16:creationId xmlns:a16="http://schemas.microsoft.com/office/drawing/2014/main" id="{CC3BBFB4-E62F-EABD-30A4-0720F194DB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5961870" y="5179391"/>
            <a:ext cx="194310" cy="194310"/>
          </a:xfrm>
          <a:prstGeom prst="rect">
            <a:avLst/>
          </a:prstGeom>
        </p:spPr>
      </p:pic>
      <p:pic>
        <p:nvPicPr>
          <p:cNvPr id="112" name="Image 111">
            <a:extLst>
              <a:ext uri="{FF2B5EF4-FFF2-40B4-BE49-F238E27FC236}">
                <a16:creationId xmlns:a16="http://schemas.microsoft.com/office/drawing/2014/main" id="{0A5C5D03-3EA2-9B7D-0406-E5C496641E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5492972" y="5139624"/>
            <a:ext cx="194310" cy="194310"/>
          </a:xfrm>
          <a:prstGeom prst="rect">
            <a:avLst/>
          </a:prstGeom>
        </p:spPr>
      </p:pic>
      <p:pic>
        <p:nvPicPr>
          <p:cNvPr id="113" name="Image 112">
            <a:extLst>
              <a:ext uri="{FF2B5EF4-FFF2-40B4-BE49-F238E27FC236}">
                <a16:creationId xmlns:a16="http://schemas.microsoft.com/office/drawing/2014/main" id="{4879C036-9EC9-79D8-5A85-E30458CFAD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6666155" y="5943168"/>
            <a:ext cx="194310" cy="194310"/>
          </a:xfrm>
          <a:prstGeom prst="rect">
            <a:avLst/>
          </a:prstGeom>
        </p:spPr>
      </p:pic>
      <p:pic>
        <p:nvPicPr>
          <p:cNvPr id="114" name="Image 113">
            <a:extLst>
              <a:ext uri="{FF2B5EF4-FFF2-40B4-BE49-F238E27FC236}">
                <a16:creationId xmlns:a16="http://schemas.microsoft.com/office/drawing/2014/main" id="{8C357FD9-2025-5CB0-5212-B7A0ABC1C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6014446" y="3356850"/>
            <a:ext cx="194310" cy="194310"/>
          </a:xfrm>
          <a:prstGeom prst="rect">
            <a:avLst/>
          </a:prstGeom>
        </p:spPr>
      </p:pic>
      <p:pic>
        <p:nvPicPr>
          <p:cNvPr id="115" name="Image 114">
            <a:extLst>
              <a:ext uri="{FF2B5EF4-FFF2-40B4-BE49-F238E27FC236}">
                <a16:creationId xmlns:a16="http://schemas.microsoft.com/office/drawing/2014/main" id="{CB7D5C23-30DA-1D4C-92AE-18C0767E1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6666823" y="3531743"/>
            <a:ext cx="194310" cy="194310"/>
          </a:xfrm>
          <a:prstGeom prst="rect">
            <a:avLst/>
          </a:prstGeom>
        </p:spPr>
      </p:pic>
      <p:cxnSp>
        <p:nvCxnSpPr>
          <p:cNvPr id="116" name="AutoShape 14">
            <a:extLst>
              <a:ext uri="{FF2B5EF4-FFF2-40B4-BE49-F238E27FC236}">
                <a16:creationId xmlns:a16="http://schemas.microsoft.com/office/drawing/2014/main" id="{E1AF5B0A-B1B6-3637-21D8-B4271C41309C}"/>
              </a:ext>
            </a:extLst>
          </p:cNvPr>
          <p:cNvCxnSpPr>
            <a:cxnSpLocks noChangeShapeType="1"/>
          </p:cNvCxnSpPr>
          <p:nvPr/>
        </p:nvCxnSpPr>
        <p:spPr bwMode="auto">
          <a:xfrm flipH="1">
            <a:off x="229681" y="2754663"/>
            <a:ext cx="1070483" cy="404938"/>
          </a:xfrm>
          <a:prstGeom prst="straightConnector1">
            <a:avLst/>
          </a:prstGeom>
          <a:noFill/>
          <a:ln w="28575" cap="flat">
            <a:solidFill>
              <a:srgbClr val="FFC000"/>
            </a:solidFill>
            <a:prstDash val="sysDot"/>
            <a:round/>
            <a:headEnd type="none" w="med" len="med"/>
            <a:tailEnd type="triangle" w="med" len="lg"/>
          </a:ln>
          <a:extLst>
            <a:ext uri="{909E8E84-426E-40DD-AFC4-6F175D3DCCD1}">
              <a14:hiddenFill xmlns:a14="http://schemas.microsoft.com/office/drawing/2010/main">
                <a:noFill/>
              </a14:hiddenFill>
            </a:ext>
          </a:extLst>
        </p:spPr>
      </p:cxnSp>
      <p:sp>
        <p:nvSpPr>
          <p:cNvPr id="118" name="ZoneTexte 117">
            <a:extLst>
              <a:ext uri="{FF2B5EF4-FFF2-40B4-BE49-F238E27FC236}">
                <a16:creationId xmlns:a16="http://schemas.microsoft.com/office/drawing/2014/main" id="{5CC19E74-870E-9533-3187-BABE95F369DF}"/>
              </a:ext>
            </a:extLst>
          </p:cNvPr>
          <p:cNvSpPr txBox="1"/>
          <p:nvPr/>
        </p:nvSpPr>
        <p:spPr>
          <a:xfrm rot="20336139">
            <a:off x="277956" y="3026545"/>
            <a:ext cx="939553" cy="584775"/>
          </a:xfrm>
          <a:prstGeom prst="rect">
            <a:avLst/>
          </a:prstGeom>
          <a:noFill/>
        </p:spPr>
        <p:txBody>
          <a:bodyPr wrap="none" rtlCol="0">
            <a:spAutoFit/>
          </a:bodyPr>
          <a:lstStyle/>
          <a:p>
            <a:r>
              <a:rPr lang="fr-CH" sz="1600" b="1" dirty="0">
                <a:solidFill>
                  <a:srgbClr val="FFC000"/>
                </a:solidFill>
                <a:latin typeface="Calibri" panose="020F0502020204030204" pitchFamily="34" charset="0"/>
                <a:cs typeface="Calibri" panose="020F0502020204030204" pitchFamily="34" charset="0"/>
              </a:rPr>
              <a:t>Parking</a:t>
            </a:r>
          </a:p>
          <a:p>
            <a:r>
              <a:rPr lang="fr-CH" sz="1600" b="1" dirty="0">
                <a:solidFill>
                  <a:srgbClr val="FFC000"/>
                </a:solidFill>
                <a:latin typeface="Calibri" panose="020F0502020204030204" pitchFamily="34" charset="0"/>
                <a:cs typeface="Calibri" panose="020F0502020204030204" pitchFamily="34" charset="0"/>
              </a:rPr>
              <a:t>révisions</a:t>
            </a:r>
          </a:p>
        </p:txBody>
      </p:sp>
      <p:cxnSp>
        <p:nvCxnSpPr>
          <p:cNvPr id="119" name="AutoShape 24">
            <a:extLst>
              <a:ext uri="{FF2B5EF4-FFF2-40B4-BE49-F238E27FC236}">
                <a16:creationId xmlns:a16="http://schemas.microsoft.com/office/drawing/2014/main" id="{23B10294-58C8-1031-8611-E96A94E91EC9}"/>
              </a:ext>
            </a:extLst>
          </p:cNvPr>
          <p:cNvCxnSpPr>
            <a:cxnSpLocks noChangeShapeType="1"/>
          </p:cNvCxnSpPr>
          <p:nvPr/>
        </p:nvCxnSpPr>
        <p:spPr bwMode="auto">
          <a:xfrm flipH="1" flipV="1">
            <a:off x="9716720" y="7221928"/>
            <a:ext cx="266700" cy="95541"/>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121" name="AutoShape 24">
            <a:extLst>
              <a:ext uri="{FF2B5EF4-FFF2-40B4-BE49-F238E27FC236}">
                <a16:creationId xmlns:a16="http://schemas.microsoft.com/office/drawing/2014/main" id="{5196C663-971A-9757-6FBE-E80CFBF8480F}"/>
              </a:ext>
            </a:extLst>
          </p:cNvPr>
          <p:cNvCxnSpPr>
            <a:cxnSpLocks noChangeShapeType="1"/>
          </p:cNvCxnSpPr>
          <p:nvPr/>
        </p:nvCxnSpPr>
        <p:spPr bwMode="auto">
          <a:xfrm>
            <a:off x="9795674" y="7143977"/>
            <a:ext cx="257887" cy="10061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1028" name="Picture 4" descr="Panneau de signalisation Interdiction de Tourner à droite PNG transparents  - StickPNG">
            <a:extLst>
              <a:ext uri="{FF2B5EF4-FFF2-40B4-BE49-F238E27FC236}">
                <a16:creationId xmlns:a16="http://schemas.microsoft.com/office/drawing/2014/main" id="{7D90A0D4-A4DF-CC0D-A155-352BFD16FF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1658" y="4327171"/>
            <a:ext cx="194970" cy="19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nneau stop en France — Wikipédia">
            <a:extLst>
              <a:ext uri="{FF2B5EF4-FFF2-40B4-BE49-F238E27FC236}">
                <a16:creationId xmlns:a16="http://schemas.microsoft.com/office/drawing/2014/main" id="{5B5561C6-7BF1-C331-0FC0-D7E4E2979A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7789" y="414077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nneau d'interdiction aux véhicules affectés au transport de marchandises  en France — Wikipédia">
            <a:extLst>
              <a:ext uri="{FF2B5EF4-FFF2-40B4-BE49-F238E27FC236}">
                <a16:creationId xmlns:a16="http://schemas.microsoft.com/office/drawing/2014/main" id="{7FCC84D1-D9DF-CC3A-C025-AE3CC79A26B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9741" y="2436142"/>
            <a:ext cx="194400" cy="19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Panneau d'interdiction aux véhicules affectés au transport de marchandises  en France — Wikipédia">
            <a:extLst>
              <a:ext uri="{FF2B5EF4-FFF2-40B4-BE49-F238E27FC236}">
                <a16:creationId xmlns:a16="http://schemas.microsoft.com/office/drawing/2014/main" id="{B1BED491-0978-F453-E784-2C95DF299E5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2593" y="4229690"/>
            <a:ext cx="194400" cy="194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AutoShape 17">
            <a:extLst>
              <a:ext uri="{FF2B5EF4-FFF2-40B4-BE49-F238E27FC236}">
                <a16:creationId xmlns:a16="http://schemas.microsoft.com/office/drawing/2014/main" id="{F201E3DD-1EA4-F82C-4C15-5C9AF1C9EA8C}"/>
              </a:ext>
            </a:extLst>
          </p:cNvPr>
          <p:cNvCxnSpPr>
            <a:cxnSpLocks noChangeShapeType="1"/>
          </p:cNvCxnSpPr>
          <p:nvPr/>
        </p:nvCxnSpPr>
        <p:spPr bwMode="auto">
          <a:xfrm flipH="1" flipV="1">
            <a:off x="8599316" y="5648242"/>
            <a:ext cx="1493864" cy="68043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21" name="Forme libre : forme 20">
            <a:extLst>
              <a:ext uri="{FF2B5EF4-FFF2-40B4-BE49-F238E27FC236}">
                <a16:creationId xmlns:a16="http://schemas.microsoft.com/office/drawing/2014/main" id="{6A1BA3C5-DE18-90D7-313D-BC854569C5FE}"/>
              </a:ext>
            </a:extLst>
          </p:cNvPr>
          <p:cNvSpPr/>
          <p:nvPr/>
        </p:nvSpPr>
        <p:spPr bwMode="auto">
          <a:xfrm>
            <a:off x="8236396" y="5292481"/>
            <a:ext cx="495300" cy="323850"/>
          </a:xfrm>
          <a:custGeom>
            <a:avLst/>
            <a:gdLst>
              <a:gd name="connsiteX0" fmla="*/ 0 w 495300"/>
              <a:gd name="connsiteY0" fmla="*/ 0 h 323850"/>
              <a:gd name="connsiteX1" fmla="*/ 180975 w 495300"/>
              <a:gd name="connsiteY1" fmla="*/ 209550 h 323850"/>
              <a:gd name="connsiteX2" fmla="*/ 495300 w 495300"/>
              <a:gd name="connsiteY2" fmla="*/ 323850 h 323850"/>
              <a:gd name="connsiteX3" fmla="*/ 495300 w 4953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495300" h="323850">
                <a:moveTo>
                  <a:pt x="0" y="0"/>
                </a:moveTo>
                <a:cubicBezTo>
                  <a:pt x="49212" y="77787"/>
                  <a:pt x="98425" y="155575"/>
                  <a:pt x="180975" y="209550"/>
                </a:cubicBezTo>
                <a:cubicBezTo>
                  <a:pt x="263525" y="263525"/>
                  <a:pt x="495300" y="323850"/>
                  <a:pt x="495300" y="323850"/>
                </a:cubicBezTo>
                <a:lnTo>
                  <a:pt x="495300" y="323850"/>
                </a:lnTo>
              </a:path>
            </a:pathLst>
          </a:custGeom>
          <a:noFill/>
          <a:ln w="38100" cap="flat" cmpd="sng" algn="ctr">
            <a:solidFill>
              <a:srgbClr val="00B0F0"/>
            </a:solidFill>
            <a:prstDash val="dash"/>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29" name="AutoShape 34">
            <a:extLst>
              <a:ext uri="{FF2B5EF4-FFF2-40B4-BE49-F238E27FC236}">
                <a16:creationId xmlns:a16="http://schemas.microsoft.com/office/drawing/2014/main" id="{D8B32D98-15C4-49EF-F796-92A331BF4E09}"/>
              </a:ext>
            </a:extLst>
          </p:cNvPr>
          <p:cNvCxnSpPr>
            <a:cxnSpLocks noChangeShapeType="1"/>
          </p:cNvCxnSpPr>
          <p:nvPr/>
        </p:nvCxnSpPr>
        <p:spPr bwMode="auto">
          <a:xfrm flipH="1">
            <a:off x="8239232" y="4518926"/>
            <a:ext cx="348964" cy="780712"/>
          </a:xfrm>
          <a:prstGeom prst="straightConnector1">
            <a:avLst/>
          </a:prstGeom>
          <a:noFill/>
          <a:ln w="28575" cap="flat">
            <a:solidFill>
              <a:srgbClr val="00B0F0"/>
            </a:solidFill>
            <a:prstDash val="dash"/>
            <a:round/>
            <a:headEnd type="triangle" w="med" len="med"/>
            <a:tailEnd type="none" w="med" len="lg"/>
          </a:ln>
          <a:extLst>
            <a:ext uri="{909E8E84-426E-40DD-AFC4-6F175D3DCCD1}">
              <a14:hiddenFill xmlns:a14="http://schemas.microsoft.com/office/drawing/2010/main">
                <a:noFill/>
              </a14:hiddenFill>
            </a:ext>
          </a:extLst>
        </p:spPr>
      </p:cxnSp>
      <p:pic>
        <p:nvPicPr>
          <p:cNvPr id="1026" name="Picture 2" descr="Panneau de cédez le passage à la circulation venant en sens inverse en  France — Wikipédia">
            <a:extLst>
              <a:ext uri="{FF2B5EF4-FFF2-40B4-BE49-F238E27FC236}">
                <a16:creationId xmlns:a16="http://schemas.microsoft.com/office/drawing/2014/main" id="{1EFAAD4D-AA1D-F6F9-7FEC-3BE5CF4D367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590996">
            <a:off x="9065538" y="5875958"/>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anneau de cédez le passage à la circulation venant en sens inverse en  France — Wikipédia">
            <a:extLst>
              <a:ext uri="{FF2B5EF4-FFF2-40B4-BE49-F238E27FC236}">
                <a16:creationId xmlns:a16="http://schemas.microsoft.com/office/drawing/2014/main" id="{8536FE41-0A6B-94D0-2AAF-DC9D7203D98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5882">
            <a:off x="8184953" y="4917185"/>
            <a:ext cx="216000"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AutoShape 6">
            <a:extLst>
              <a:ext uri="{FF2B5EF4-FFF2-40B4-BE49-F238E27FC236}">
                <a16:creationId xmlns:a16="http://schemas.microsoft.com/office/drawing/2014/main" id="{9BEFB6C7-B566-8C34-C34D-34581660227F}"/>
              </a:ext>
            </a:extLst>
          </p:cNvPr>
          <p:cNvCxnSpPr>
            <a:cxnSpLocks noChangeShapeType="1"/>
          </p:cNvCxnSpPr>
          <p:nvPr/>
        </p:nvCxnSpPr>
        <p:spPr bwMode="auto">
          <a:xfrm flipH="1" flipV="1">
            <a:off x="4482604" y="2577827"/>
            <a:ext cx="594360" cy="266700"/>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1" name="AutoShape 6">
            <a:extLst>
              <a:ext uri="{FF2B5EF4-FFF2-40B4-BE49-F238E27FC236}">
                <a16:creationId xmlns:a16="http://schemas.microsoft.com/office/drawing/2014/main" id="{59A5FFC9-4ABD-6A8E-1B1C-06EBE672C817}"/>
              </a:ext>
            </a:extLst>
          </p:cNvPr>
          <p:cNvCxnSpPr>
            <a:cxnSpLocks noChangeShapeType="1"/>
          </p:cNvCxnSpPr>
          <p:nvPr/>
        </p:nvCxnSpPr>
        <p:spPr bwMode="auto">
          <a:xfrm flipH="1" flipV="1">
            <a:off x="5237039" y="2922344"/>
            <a:ext cx="594360" cy="26670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8" name="AutoShape 6">
            <a:extLst>
              <a:ext uri="{FF2B5EF4-FFF2-40B4-BE49-F238E27FC236}">
                <a16:creationId xmlns:a16="http://schemas.microsoft.com/office/drawing/2014/main" id="{FE5CAB2D-F5BD-2479-DB6B-D2CBA576B147}"/>
              </a:ext>
            </a:extLst>
          </p:cNvPr>
          <p:cNvCxnSpPr>
            <a:cxnSpLocks noChangeShapeType="1"/>
          </p:cNvCxnSpPr>
          <p:nvPr/>
        </p:nvCxnSpPr>
        <p:spPr bwMode="auto">
          <a:xfrm flipH="1" flipV="1">
            <a:off x="2789120" y="1959067"/>
            <a:ext cx="743014" cy="274218"/>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1" name="AutoShape 6">
            <a:extLst>
              <a:ext uri="{FF2B5EF4-FFF2-40B4-BE49-F238E27FC236}">
                <a16:creationId xmlns:a16="http://schemas.microsoft.com/office/drawing/2014/main" id="{C355D03E-F9C6-3D2E-C76D-B67CAD32C5FB}"/>
              </a:ext>
            </a:extLst>
          </p:cNvPr>
          <p:cNvCxnSpPr>
            <a:cxnSpLocks noChangeShapeType="1"/>
          </p:cNvCxnSpPr>
          <p:nvPr/>
        </p:nvCxnSpPr>
        <p:spPr bwMode="auto">
          <a:xfrm flipH="1" flipV="1">
            <a:off x="1339734" y="1675350"/>
            <a:ext cx="1408168" cy="279900"/>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1030" name="Picture 6" descr="Panneau d'interdiction de tourner à droite ou à gauche en France — Wikipédia">
            <a:extLst>
              <a:ext uri="{FF2B5EF4-FFF2-40B4-BE49-F238E27FC236}">
                <a16:creationId xmlns:a16="http://schemas.microsoft.com/office/drawing/2014/main" id="{0D8F5023-83FB-82F5-2018-1E7E604168A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1536872" y="1613295"/>
            <a:ext cx="194400" cy="194400"/>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AutoShape 6">
            <a:extLst>
              <a:ext uri="{FF2B5EF4-FFF2-40B4-BE49-F238E27FC236}">
                <a16:creationId xmlns:a16="http://schemas.microsoft.com/office/drawing/2014/main" id="{A1E5D941-DA85-9D05-9318-772A16E8DC91}"/>
              </a:ext>
            </a:extLst>
          </p:cNvPr>
          <p:cNvCxnSpPr>
            <a:cxnSpLocks noChangeShapeType="1"/>
          </p:cNvCxnSpPr>
          <p:nvPr/>
        </p:nvCxnSpPr>
        <p:spPr bwMode="auto">
          <a:xfrm flipV="1">
            <a:off x="4386332" y="3869921"/>
            <a:ext cx="246037" cy="484538"/>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108" name="Image 107">
            <a:extLst>
              <a:ext uri="{FF2B5EF4-FFF2-40B4-BE49-F238E27FC236}">
                <a16:creationId xmlns:a16="http://schemas.microsoft.com/office/drawing/2014/main" id="{0DABED3E-8BA6-6FD4-5A8E-1BD365DF18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58747">
            <a:off x="4399185" y="3903910"/>
            <a:ext cx="194310" cy="194310"/>
          </a:xfrm>
          <a:prstGeom prst="rect">
            <a:avLst/>
          </a:prstGeom>
        </p:spPr>
      </p:pic>
      <p:cxnSp>
        <p:nvCxnSpPr>
          <p:cNvPr id="75" name="AutoShape 6">
            <a:extLst>
              <a:ext uri="{FF2B5EF4-FFF2-40B4-BE49-F238E27FC236}">
                <a16:creationId xmlns:a16="http://schemas.microsoft.com/office/drawing/2014/main" id="{2F309CEC-9B06-5543-9A47-27DB8C483AC7}"/>
              </a:ext>
            </a:extLst>
          </p:cNvPr>
          <p:cNvCxnSpPr>
            <a:cxnSpLocks noChangeShapeType="1"/>
          </p:cNvCxnSpPr>
          <p:nvPr/>
        </p:nvCxnSpPr>
        <p:spPr bwMode="auto">
          <a:xfrm flipV="1">
            <a:off x="4740247" y="3001551"/>
            <a:ext cx="340502" cy="658429"/>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grpSp>
        <p:nvGrpSpPr>
          <p:cNvPr id="33" name="Groupe 32">
            <a:extLst>
              <a:ext uri="{FF2B5EF4-FFF2-40B4-BE49-F238E27FC236}">
                <a16:creationId xmlns:a16="http://schemas.microsoft.com/office/drawing/2014/main" id="{09862158-F888-6060-733E-96A1E26F5465}"/>
              </a:ext>
            </a:extLst>
          </p:cNvPr>
          <p:cNvGrpSpPr/>
          <p:nvPr/>
        </p:nvGrpSpPr>
        <p:grpSpPr>
          <a:xfrm>
            <a:off x="3708684" y="6324382"/>
            <a:ext cx="2345261" cy="552282"/>
            <a:chOff x="4101366" y="6139478"/>
            <a:chExt cx="2345261" cy="552282"/>
          </a:xfrm>
        </p:grpSpPr>
        <p:sp>
          <p:nvSpPr>
            <p:cNvPr id="39" name="Rectangle 38">
              <a:extLst>
                <a:ext uri="{FF2B5EF4-FFF2-40B4-BE49-F238E27FC236}">
                  <a16:creationId xmlns:a16="http://schemas.microsoft.com/office/drawing/2014/main" id="{ABB246C6-EFAC-AE27-2CC3-EC90CF25E1FD}"/>
                </a:ext>
              </a:extLst>
            </p:cNvPr>
            <p:cNvSpPr/>
            <p:nvPr/>
          </p:nvSpPr>
          <p:spPr bwMode="auto">
            <a:xfrm>
              <a:off x="4101366" y="6139478"/>
              <a:ext cx="2345261" cy="55228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1800" dirty="0">
                  <a:solidFill>
                    <a:schemeClr val="tx1"/>
                  </a:solidFill>
                  <a:latin typeface="Lucida Grande" charset="0"/>
                  <a:ea typeface="Geneva" charset="0"/>
                  <a:cs typeface="Geneva" charset="0"/>
                </a:rPr>
                <a:t>       </a:t>
              </a:r>
              <a:r>
                <a:rPr lang="fr-CH" sz="1200" b="1" dirty="0">
                  <a:solidFill>
                    <a:schemeClr val="tx1"/>
                  </a:solidFill>
                  <a:latin typeface="Lucida Grande" charset="0"/>
                  <a:ea typeface="Geneva" charset="0"/>
                  <a:cs typeface="Geneva" charset="0"/>
                </a:rPr>
                <a:t>Trucks</a:t>
              </a:r>
            </a:p>
            <a:p>
              <a:pPr marL="0" marR="0" indent="0" algn="l" defTabSz="914400" rtl="0" eaLnBrk="0" fontAlgn="base" latinLnBrk="0" hangingPunct="0">
                <a:lnSpc>
                  <a:spcPct val="100000"/>
                </a:lnSpc>
                <a:spcBef>
                  <a:spcPct val="0"/>
                </a:spcBef>
                <a:spcAft>
                  <a:spcPct val="0"/>
                </a:spcAft>
                <a:buClrTx/>
                <a:buSzTx/>
                <a:buFontTx/>
                <a:buNone/>
                <a:tabLst/>
              </a:pPr>
              <a:r>
                <a:rPr kumimoji="0" lang="fr-CH" sz="1200" b="1" i="0" u="none" strike="noStrike" cap="none" normalizeH="0" baseline="0" dirty="0">
                  <a:ln>
                    <a:noFill/>
                  </a:ln>
                  <a:solidFill>
                    <a:schemeClr val="tx1"/>
                  </a:solidFill>
                  <a:effectLst/>
                  <a:latin typeface="Lucida Grande" charset="0"/>
                  <a:ea typeface="Geneva" charset="0"/>
                  <a:cs typeface="Geneva" charset="0"/>
                </a:rPr>
                <a:t>       </a:t>
              </a:r>
              <a:r>
                <a:rPr lang="fr-CH" sz="1200" b="1" dirty="0">
                  <a:solidFill>
                    <a:schemeClr val="tx1"/>
                  </a:solidFill>
                  <a:latin typeface="Lucida Grande" charset="0"/>
                  <a:ea typeface="Geneva" charset="0"/>
                  <a:cs typeface="Geneva" charset="0"/>
                </a:rPr>
                <a:t>   Light </a:t>
              </a:r>
              <a:r>
                <a:rPr lang="fr-CH" sz="1200" b="1" dirty="0" err="1">
                  <a:solidFill>
                    <a:schemeClr val="tx1"/>
                  </a:solidFill>
                  <a:latin typeface="Lucida Grande" charset="0"/>
                  <a:ea typeface="Geneva" charset="0"/>
                  <a:cs typeface="Geneva" charset="0"/>
                </a:rPr>
                <a:t>vehicles</a:t>
              </a:r>
              <a:r>
                <a:rPr lang="fr-CH" sz="1200" b="1" dirty="0">
                  <a:solidFill>
                    <a:schemeClr val="tx1"/>
                  </a:solidFill>
                  <a:latin typeface="Lucida Grande" charset="0"/>
                  <a:ea typeface="Geneva" charset="0"/>
                  <a:cs typeface="Geneva" charset="0"/>
                </a:rPr>
                <a:t> </a:t>
              </a:r>
              <a:r>
                <a:rPr lang="fr-CH" sz="1200" b="1" dirty="0" err="1">
                  <a:solidFill>
                    <a:schemeClr val="tx1"/>
                  </a:solidFill>
                  <a:latin typeface="Lucida Grande" charset="0"/>
                  <a:ea typeface="Geneva" charset="0"/>
                  <a:cs typeface="Geneva" charset="0"/>
                </a:rPr>
                <a:t>only</a:t>
              </a:r>
              <a:endParaRPr kumimoji="0" lang="fr-CH" sz="1800" b="1" i="0" u="none" strike="noStrike" cap="none" normalizeH="0" baseline="0" dirty="0">
                <a:ln>
                  <a:noFill/>
                </a:ln>
                <a:solidFill>
                  <a:schemeClr val="tx1"/>
                </a:solidFill>
                <a:effectLst/>
                <a:latin typeface="Lucida Grande" charset="0"/>
                <a:ea typeface="Geneva" charset="0"/>
                <a:cs typeface="Geneva" charset="0"/>
              </a:endParaRPr>
            </a:p>
          </p:txBody>
        </p:sp>
        <p:cxnSp>
          <p:nvCxnSpPr>
            <p:cNvPr id="54" name="AutoShape 14">
              <a:extLst>
                <a:ext uri="{FF2B5EF4-FFF2-40B4-BE49-F238E27FC236}">
                  <a16:creationId xmlns:a16="http://schemas.microsoft.com/office/drawing/2014/main" id="{E2A81FB8-5EA3-2EF9-4662-AF218E5FF24F}"/>
                </a:ext>
              </a:extLst>
            </p:cNvPr>
            <p:cNvCxnSpPr>
              <a:cxnSpLocks noChangeShapeType="1"/>
            </p:cNvCxnSpPr>
            <p:nvPr/>
          </p:nvCxnSpPr>
          <p:spPr bwMode="auto">
            <a:xfrm>
              <a:off x="4156876" y="6292451"/>
              <a:ext cx="325728" cy="1283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0" name="AutoShape 6">
              <a:extLst>
                <a:ext uri="{FF2B5EF4-FFF2-40B4-BE49-F238E27FC236}">
                  <a16:creationId xmlns:a16="http://schemas.microsoft.com/office/drawing/2014/main" id="{67EBFF1A-5617-EE9E-AE7D-0AFBC1B3E5F5}"/>
                </a:ext>
              </a:extLst>
            </p:cNvPr>
            <p:cNvCxnSpPr>
              <a:cxnSpLocks noChangeShapeType="1"/>
            </p:cNvCxnSpPr>
            <p:nvPr/>
          </p:nvCxnSpPr>
          <p:spPr bwMode="auto">
            <a:xfrm>
              <a:off x="4189356" y="6496075"/>
              <a:ext cx="260767" cy="12909"/>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grpSp>
      <p:sp>
        <p:nvSpPr>
          <p:cNvPr id="62" name="ZoneTexte 61">
            <a:extLst>
              <a:ext uri="{FF2B5EF4-FFF2-40B4-BE49-F238E27FC236}">
                <a16:creationId xmlns:a16="http://schemas.microsoft.com/office/drawing/2014/main" id="{FCF3BDE0-A7AD-748B-86E3-399EFD6AAF9B}"/>
              </a:ext>
            </a:extLst>
          </p:cNvPr>
          <p:cNvSpPr txBox="1"/>
          <p:nvPr/>
        </p:nvSpPr>
        <p:spPr>
          <a:xfrm>
            <a:off x="244890" y="5585810"/>
            <a:ext cx="3384376" cy="1323439"/>
          </a:xfrm>
          <a:prstGeom prst="rect">
            <a:avLst/>
          </a:prstGeom>
          <a:solidFill>
            <a:srgbClr val="7E7E7E"/>
          </a:solidFill>
        </p:spPr>
        <p:txBody>
          <a:bodyPr wrap="square" rtlCol="0">
            <a:spAutoFit/>
          </a:bodyPr>
          <a:lstStyle/>
          <a:p>
            <a:pPr marL="228600" indent="-228600">
              <a:spcBef>
                <a:spcPts val="600"/>
              </a:spcBef>
              <a:buAutoNum type="arabicParenR"/>
            </a:pPr>
            <a:r>
              <a:rPr lang="fr-CH" sz="1200" b="1" dirty="0" err="1">
                <a:solidFill>
                  <a:srgbClr val="002060"/>
                </a:solidFill>
              </a:rPr>
              <a:t>Reception</a:t>
            </a:r>
            <a:endParaRPr lang="fr-CH" sz="1200" b="1" dirty="0">
              <a:solidFill>
                <a:srgbClr val="002060"/>
              </a:solidFill>
            </a:endParaRPr>
          </a:p>
          <a:p>
            <a:pPr marL="228600" indent="-228600">
              <a:spcBef>
                <a:spcPts val="600"/>
              </a:spcBef>
              <a:buAutoNum type="arabicParenR"/>
            </a:pPr>
            <a:r>
              <a:rPr lang="fr-CH" sz="1200" b="1" dirty="0" err="1">
                <a:solidFill>
                  <a:srgbClr val="002060"/>
                </a:solidFill>
              </a:rPr>
              <a:t>Logistics</a:t>
            </a:r>
            <a:r>
              <a:rPr lang="fr-CH" sz="1200" b="1" dirty="0">
                <a:solidFill>
                  <a:srgbClr val="002060"/>
                </a:solidFill>
              </a:rPr>
              <a:t> / Shipping </a:t>
            </a:r>
          </a:p>
          <a:p>
            <a:pPr marL="228600" indent="-228600">
              <a:spcBef>
                <a:spcPts val="600"/>
              </a:spcBef>
              <a:buAutoNum type="arabicParenR"/>
            </a:pPr>
            <a:r>
              <a:rPr lang="fr-CH" sz="1200" b="1" dirty="0">
                <a:solidFill>
                  <a:srgbClr val="002060"/>
                </a:solidFill>
              </a:rPr>
              <a:t>Wood hall </a:t>
            </a:r>
          </a:p>
          <a:p>
            <a:pPr marL="228600" indent="-228600">
              <a:spcBef>
                <a:spcPts val="600"/>
              </a:spcBef>
              <a:buAutoNum type="arabicParenR"/>
            </a:pPr>
            <a:r>
              <a:rPr lang="fr-CH" sz="1200" b="1" dirty="0" err="1">
                <a:solidFill>
                  <a:srgbClr val="002060"/>
                </a:solidFill>
              </a:rPr>
              <a:t>Oils</a:t>
            </a:r>
            <a:r>
              <a:rPr lang="fr-CH" sz="1200" b="1" dirty="0">
                <a:solidFill>
                  <a:srgbClr val="002060"/>
                </a:solidFill>
              </a:rPr>
              <a:t> – </a:t>
            </a:r>
            <a:r>
              <a:rPr lang="fr-CH" sz="1200" b="1" dirty="0" err="1">
                <a:solidFill>
                  <a:srgbClr val="002060"/>
                </a:solidFill>
              </a:rPr>
              <a:t>contaminated</a:t>
            </a:r>
            <a:r>
              <a:rPr lang="fr-CH" sz="1200" b="1" dirty="0">
                <a:solidFill>
                  <a:srgbClr val="002060"/>
                </a:solidFill>
              </a:rPr>
              <a:t> water </a:t>
            </a:r>
          </a:p>
          <a:p>
            <a:pPr marL="228600" indent="-228600">
              <a:spcBef>
                <a:spcPts val="600"/>
              </a:spcBef>
              <a:buAutoNum type="arabicParenR"/>
            </a:pPr>
            <a:r>
              <a:rPr lang="fr-CH" sz="1200" b="1" dirty="0">
                <a:solidFill>
                  <a:srgbClr val="002060"/>
                </a:solidFill>
              </a:rPr>
              <a:t>FLUFF (</a:t>
            </a:r>
            <a:r>
              <a:rPr lang="fr-CH" sz="1200" b="1" dirty="0" err="1">
                <a:solidFill>
                  <a:srgbClr val="002060"/>
                </a:solidFill>
              </a:rPr>
              <a:t>secondary</a:t>
            </a:r>
            <a:r>
              <a:rPr lang="fr-CH" sz="1200" b="1" dirty="0">
                <a:solidFill>
                  <a:srgbClr val="002060"/>
                </a:solidFill>
              </a:rPr>
              <a:t> fuel)</a:t>
            </a:r>
          </a:p>
        </p:txBody>
      </p:sp>
      <p:sp>
        <p:nvSpPr>
          <p:cNvPr id="65" name="ZoneTexte 64">
            <a:extLst>
              <a:ext uri="{FF2B5EF4-FFF2-40B4-BE49-F238E27FC236}">
                <a16:creationId xmlns:a16="http://schemas.microsoft.com/office/drawing/2014/main" id="{EA892A27-8348-F188-C752-F9780F9889A3}"/>
              </a:ext>
            </a:extLst>
          </p:cNvPr>
          <p:cNvSpPr txBox="1"/>
          <p:nvPr/>
        </p:nvSpPr>
        <p:spPr>
          <a:xfrm>
            <a:off x="10010909" y="6957089"/>
            <a:ext cx="682491" cy="461665"/>
          </a:xfrm>
          <a:prstGeom prst="rect">
            <a:avLst/>
          </a:prstGeom>
          <a:solidFill>
            <a:srgbClr val="FFFFFF"/>
          </a:solidFill>
        </p:spPr>
        <p:txBody>
          <a:bodyPr wrap="square" rtlCol="0">
            <a:spAutoFit/>
          </a:bodyPr>
          <a:lstStyle/>
          <a:p>
            <a:r>
              <a:rPr lang="fr-CH" sz="1200" b="1" dirty="0">
                <a:solidFill>
                  <a:srgbClr val="0070C0"/>
                </a:solidFill>
              </a:rPr>
              <a:t>Stone </a:t>
            </a:r>
            <a:r>
              <a:rPr lang="fr-CH" sz="1200" b="1" dirty="0" err="1">
                <a:solidFill>
                  <a:srgbClr val="0070C0"/>
                </a:solidFill>
              </a:rPr>
              <a:t>quarry</a:t>
            </a:r>
            <a:endParaRPr lang="fr-CH" sz="1200" b="1" dirty="0">
              <a:solidFill>
                <a:srgbClr val="0070C0"/>
              </a:solidFill>
            </a:endParaRPr>
          </a:p>
        </p:txBody>
      </p:sp>
    </p:spTree>
    <p:extLst>
      <p:ext uri="{BB962C8B-B14F-4D97-AF65-F5344CB8AC3E}">
        <p14:creationId xmlns:p14="http://schemas.microsoft.com/office/powerpoint/2010/main" val="317705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2204" y="555461"/>
            <a:ext cx="7683500" cy="864096"/>
          </a:xfrm>
        </p:spPr>
        <p:txBody>
          <a:bodyPr/>
          <a:lstStyle/>
          <a:p>
            <a:r>
              <a:rPr lang="fr-CH" sz="2800" dirty="0"/>
              <a:t>Circulation</a:t>
            </a:r>
            <a:endParaRPr lang="fr-FR" sz="2800" dirty="0"/>
          </a:p>
        </p:txBody>
      </p:sp>
      <p:sp>
        <p:nvSpPr>
          <p:cNvPr id="4" name="Espace réservé du texte 2"/>
          <p:cNvSpPr txBox="1">
            <a:spLocks/>
          </p:cNvSpPr>
          <p:nvPr/>
        </p:nvSpPr>
        <p:spPr>
          <a:xfrm>
            <a:off x="1423156" y="1643634"/>
            <a:ext cx="7326332" cy="5904656"/>
          </a:xfrm>
          <a:prstGeom prst="rect">
            <a:avLst/>
          </a:prstGeom>
          <a:solidFill>
            <a:schemeClr val="bg1"/>
          </a:solidFill>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auto">
              <a:spcAft>
                <a:spcPts val="0"/>
              </a:spcAft>
              <a:defRPr/>
            </a:pPr>
            <a:r>
              <a:rPr lang="en-US" altLang="fr-FR" sz="1800" dirty="0">
                <a:solidFill>
                  <a:srgbClr val="002060"/>
                </a:solidFill>
              </a:rPr>
              <a:t>No parking in front of building entrances, fire hydrants and electrical rooms.</a:t>
            </a:r>
            <a:endParaRPr lang="fr-FR" altLang="fr-FR" sz="1800" b="1"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lang="fr-CH" altLang="fr-FR" sz="1800"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lang="fr-FR" altLang="fr-FR" sz="1800" dirty="0">
              <a:solidFill>
                <a:srgbClr val="002060"/>
              </a:solidFil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lang="fr-FR" altLang="fr-FR" sz="1800" dirty="0">
                <a:solidFill>
                  <a:srgbClr val="002060"/>
                </a:solidFill>
              </a:rPr>
              <a:t>Be </a:t>
            </a:r>
            <a:r>
              <a:rPr lang="fr-FR" altLang="fr-FR" sz="1800" dirty="0" err="1">
                <a:solidFill>
                  <a:srgbClr val="002060"/>
                </a:solidFill>
              </a:rPr>
              <a:t>careful</a:t>
            </a:r>
            <a:r>
              <a:rPr lang="fr-FR" altLang="fr-FR" sz="1800" dirty="0">
                <a:solidFill>
                  <a:srgbClr val="002060"/>
                </a:solidFill>
              </a:rPr>
              <a:t> </a:t>
            </a:r>
            <a:r>
              <a:rPr lang="fr-FR" altLang="fr-FR" sz="1800" dirty="0" err="1">
                <a:solidFill>
                  <a:srgbClr val="002060"/>
                </a:solidFill>
              </a:rPr>
              <a:t>when</a:t>
            </a:r>
            <a:r>
              <a:rPr lang="fr-FR" altLang="fr-FR" sz="1800" dirty="0">
                <a:solidFill>
                  <a:srgbClr val="002060"/>
                </a:solidFill>
              </a:rPr>
              <a:t> </a:t>
            </a:r>
            <a:r>
              <a:rPr lang="fr-FR" altLang="fr-FR" sz="1800" dirty="0" err="1">
                <a:solidFill>
                  <a:srgbClr val="002060"/>
                </a:solidFill>
              </a:rPr>
              <a:t>walking</a:t>
            </a:r>
            <a:endParaRPr lang="fr-FR" altLang="fr-FR" sz="1800"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lang="fr-FR" sz="1800" dirty="0">
              <a:solidFill>
                <a:srgbClr val="002060"/>
              </a:solidFil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lang="fr-FR" sz="1800"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lang="fr-FR" sz="1800"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lang="fr-FR" sz="1800"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lang="fr-FR" sz="1800" dirty="0">
              <a:solidFill>
                <a:srgbClr val="002060"/>
              </a:solidFil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lang="en-US" sz="1800" dirty="0">
                <a:solidFill>
                  <a:srgbClr val="002060"/>
                </a:solidFill>
              </a:rPr>
              <a:t>Caution with vehicles, machines and trains</a:t>
            </a:r>
            <a:endParaRPr lang="fr-FR" sz="1800" dirty="0">
              <a:solidFill>
                <a:srgbClr val="002060"/>
              </a:solidFill>
            </a:endParaRP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lang="fr-FR" sz="1800" dirty="0">
              <a:solidFill>
                <a:srgbClr val="002060"/>
              </a:solidFil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lang="en-US" sz="1800" dirty="0">
                <a:solidFill>
                  <a:srgbClr val="002060"/>
                </a:solidFill>
              </a:rPr>
              <a:t>Watch out for moving vehicles - you do not have priority over trains and site machinery</a:t>
            </a:r>
            <a:br>
              <a:rPr lang="en-US" sz="1800" dirty="0">
                <a:solidFill>
                  <a:srgbClr val="002060"/>
                </a:solidFill>
              </a:rPr>
            </a:br>
            <a:endParaRPr lang="fr-FR" sz="1800" dirty="0">
              <a:solidFill>
                <a:srgbClr val="002060"/>
              </a:solidFil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lang="en-US" sz="1800" dirty="0">
                <a:solidFill>
                  <a:srgbClr val="002060"/>
                </a:solidFill>
              </a:rPr>
              <a:t>Make yourself known to the drivers and wait for their approval before passing through</a:t>
            </a:r>
            <a:endParaRPr lang="fr-FR" sz="1800" dirty="0">
              <a:solidFill>
                <a:srgbClr val="002060"/>
              </a:solidFill>
            </a:endParaRPr>
          </a:p>
          <a:p>
            <a:pPr marL="357188" marR="0" lvl="1"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sz="2000" b="0" i="0" u="none" strike="noStrike" kern="0" cap="none" spc="0" normalizeH="0" baseline="0" noProof="0" dirty="0">
              <a:ln>
                <a:noFill/>
              </a:ln>
              <a:solidFill>
                <a:sysClr val="windowText" lastClr="000000"/>
              </a:solidFill>
              <a:effectLst/>
              <a:uLnTx/>
              <a:uFillTx/>
              <a:latin typeface="Arial"/>
              <a:ea typeface="ＭＳ Ｐゴシック"/>
              <a:cs typeface="Arial"/>
            </a:endParaRPr>
          </a:p>
          <a:p>
            <a:pPr marL="357188" marR="0" lvl="1"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0563" y="3467549"/>
            <a:ext cx="115714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34332" y="3467549"/>
            <a:ext cx="1097143"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5"/>
          <a:stretch>
            <a:fillRect/>
          </a:stretch>
        </p:blipFill>
        <p:spPr>
          <a:xfrm>
            <a:off x="128373" y="6358600"/>
            <a:ext cx="1555104" cy="1139553"/>
          </a:xfrm>
          <a:prstGeom prst="rect">
            <a:avLst/>
          </a:prstGeom>
        </p:spPr>
      </p:pic>
      <p:pic>
        <p:nvPicPr>
          <p:cNvPr id="3" name="Image 2"/>
          <p:cNvPicPr>
            <a:picLocks noChangeAspect="1"/>
          </p:cNvPicPr>
          <p:nvPr/>
        </p:nvPicPr>
        <p:blipFill>
          <a:blip r:embed="rId6"/>
          <a:stretch>
            <a:fillRect/>
          </a:stretch>
        </p:blipFill>
        <p:spPr>
          <a:xfrm>
            <a:off x="-3621" y="5244804"/>
            <a:ext cx="1810483" cy="1063659"/>
          </a:xfrm>
          <a:prstGeom prst="rect">
            <a:avLst/>
          </a:prstGeom>
        </p:spPr>
      </p:pic>
      <p:pic>
        <p:nvPicPr>
          <p:cNvPr id="7" name="Image 6"/>
          <p:cNvPicPr>
            <a:picLocks noChangeAspect="1"/>
          </p:cNvPicPr>
          <p:nvPr/>
        </p:nvPicPr>
        <p:blipFill rotWithShape="1">
          <a:blip r:embed="rId7"/>
          <a:srcRect r="2005" b="11700"/>
          <a:stretch/>
        </p:blipFill>
        <p:spPr>
          <a:xfrm>
            <a:off x="9091116" y="1548383"/>
            <a:ext cx="750209" cy="831669"/>
          </a:xfrm>
          <a:prstGeom prst="rect">
            <a:avLst/>
          </a:prstGeom>
        </p:spPr>
      </p:pic>
      <p:sp>
        <p:nvSpPr>
          <p:cNvPr id="9" name="Rectangle à coins arrondis 6">
            <a:extLst>
              <a:ext uri="{FF2B5EF4-FFF2-40B4-BE49-F238E27FC236}">
                <a16:creationId xmlns:a16="http://schemas.microsoft.com/office/drawing/2014/main" id="{27527B3D-B707-3C91-ABE4-61B26C644799}"/>
              </a:ext>
            </a:extLst>
          </p:cNvPr>
          <p:cNvSpPr/>
          <p:nvPr/>
        </p:nvSpPr>
        <p:spPr bwMode="auto">
          <a:xfrm>
            <a:off x="8565704" y="5579950"/>
            <a:ext cx="2127696" cy="1370080"/>
          </a:xfrm>
          <a:prstGeom prst="roundRect">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457169" eaLnBrk="1" fontAlgn="auto" hangingPunct="1">
              <a:spcBef>
                <a:spcPct val="20000"/>
              </a:spcBef>
              <a:spcAft>
                <a:spcPts val="0"/>
              </a:spcAft>
              <a:buClr>
                <a:srgbClr val="0092D2"/>
              </a:buClr>
              <a:buSzPct val="100000"/>
              <a:defRPr/>
            </a:pPr>
            <a:r>
              <a:rPr lang="en-US" altLang="fr-FR" sz="1400" b="1" dirty="0">
                <a:solidFill>
                  <a:schemeClr val="bg1"/>
                </a:solidFill>
                <a:latin typeface="Arial"/>
                <a:cs typeface="Arial"/>
              </a:rPr>
              <a:t>Always maintain visual contact with drivers of construction machinery and trains</a:t>
            </a:r>
            <a:endParaRPr lang="fr-FR" altLang="fr-FR" sz="1400" b="1" dirty="0">
              <a:solidFill>
                <a:schemeClr val="bg1"/>
              </a:solidFill>
              <a:latin typeface="Arial"/>
              <a:cs typeface="Arial"/>
            </a:endParaRPr>
          </a:p>
        </p:txBody>
      </p:sp>
    </p:spTree>
    <p:extLst>
      <p:ext uri="{BB962C8B-B14F-4D97-AF65-F5344CB8AC3E}">
        <p14:creationId xmlns:p14="http://schemas.microsoft.com/office/powerpoint/2010/main" val="366195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33400"/>
            <a:ext cx="7683500" cy="870967"/>
          </a:xfrm>
        </p:spPr>
        <p:txBody>
          <a:bodyPr/>
          <a:lstStyle/>
          <a:p>
            <a:r>
              <a:rPr lang="fr-CH" sz="3400" dirty="0" err="1"/>
              <a:t>Personal</a:t>
            </a:r>
            <a:r>
              <a:rPr lang="fr-CH" sz="3400" dirty="0"/>
              <a:t> protective </a:t>
            </a:r>
            <a:r>
              <a:rPr lang="fr-CH" sz="3400" dirty="0" err="1"/>
              <a:t>equipment</a:t>
            </a:r>
            <a:r>
              <a:rPr lang="fr-CH" sz="3400" dirty="0"/>
              <a:t> (PPE)</a:t>
            </a:r>
            <a:endParaRPr lang="fr-FR" sz="3400" dirty="0"/>
          </a:p>
        </p:txBody>
      </p:sp>
      <p:sp>
        <p:nvSpPr>
          <p:cNvPr id="4" name="Espace réservé du texte 2"/>
          <p:cNvSpPr txBox="1">
            <a:spLocks/>
          </p:cNvSpPr>
          <p:nvPr/>
        </p:nvSpPr>
        <p:spPr>
          <a:xfrm>
            <a:off x="378148" y="1697260"/>
            <a:ext cx="9866336" cy="5611763"/>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en-US" sz="2000" b="0" i="0" u="none" strike="noStrike" kern="1200" cap="none" spc="0" normalizeH="0" baseline="0" noProof="0" dirty="0">
                <a:ln>
                  <a:noFill/>
                </a:ln>
                <a:solidFill>
                  <a:srgbClr val="0092D2"/>
                </a:solidFill>
                <a:effectLst/>
                <a:uLnTx/>
                <a:uFillTx/>
                <a:latin typeface="Arial"/>
                <a:ea typeface="+mn-ea"/>
                <a:cs typeface="Arial"/>
              </a:rPr>
              <a:t>ARE MANDATORY IN PRODUCTION FACILITIES</a:t>
            </a:r>
            <a:r>
              <a:rPr kumimoji="0" lang="fr-FR" sz="2000" b="0" i="0" u="none" strike="noStrike" kern="1200" cap="all" spc="0" normalizeH="0" baseline="0" noProof="0" dirty="0">
                <a:ln>
                  <a:noFill/>
                </a:ln>
                <a:solidFill>
                  <a:srgbClr val="0092D2"/>
                </a:solidFill>
                <a:effectLst/>
                <a:uLnTx/>
                <a:uFillTx/>
                <a:latin typeface="Arial"/>
                <a:ea typeface="+mn-ea"/>
                <a:cs typeface="Arial"/>
              </a:rPr>
              <a:t> </a:t>
            </a: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en-US" sz="1600" b="0" i="0" u="none" strike="noStrike" kern="1200" cap="none" spc="0" normalizeH="0" baseline="0" noProof="0" dirty="0">
                <a:ln>
                  <a:noFill/>
                </a:ln>
                <a:solidFill>
                  <a:sysClr val="windowText" lastClr="000000"/>
                </a:solidFill>
                <a:effectLst/>
                <a:uLnTx/>
                <a:uFillTx/>
                <a:latin typeface="Arial"/>
                <a:ea typeface="+mn-ea"/>
                <a:cs typeface="Arial"/>
              </a:rPr>
              <a:t>Helmet</a:t>
            </a: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en-US" sz="1600" b="0" i="0" u="none" strike="noStrike" kern="1200" cap="none" spc="0" normalizeH="0" baseline="0" noProof="0" dirty="0">
                <a:ln>
                  <a:noFill/>
                </a:ln>
                <a:solidFill>
                  <a:sysClr val="windowText" lastClr="000000"/>
                </a:solidFill>
                <a:effectLst/>
                <a:uLnTx/>
                <a:uFillTx/>
                <a:latin typeface="Arial"/>
                <a:ea typeface="+mn-ea"/>
                <a:cs typeface="Arial"/>
              </a:rPr>
              <a:t>Safety goggles</a:t>
            </a: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en-US" sz="1600" b="0" i="0" u="none" strike="noStrike" kern="1200" cap="none" spc="0" normalizeH="0" baseline="0" noProof="0" dirty="0">
                <a:ln>
                  <a:noFill/>
                </a:ln>
                <a:solidFill>
                  <a:sysClr val="windowText" lastClr="000000"/>
                </a:solidFill>
                <a:effectLst/>
                <a:uLnTx/>
                <a:uFillTx/>
                <a:latin typeface="Arial"/>
                <a:ea typeface="+mn-ea"/>
                <a:cs typeface="Arial"/>
              </a:rPr>
              <a:t>Safety shoes</a:t>
            </a: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en-US" sz="1600" b="0" i="0" u="none" strike="noStrike" kern="1200" cap="none" spc="0" normalizeH="0" baseline="0" noProof="0" dirty="0">
                <a:ln>
                  <a:noFill/>
                </a:ln>
                <a:solidFill>
                  <a:sysClr val="windowText" lastClr="000000"/>
                </a:solidFill>
                <a:effectLst/>
                <a:uLnTx/>
                <a:uFillTx/>
                <a:latin typeface="Arial"/>
                <a:ea typeface="+mn-ea"/>
                <a:cs typeface="Arial"/>
              </a:rPr>
              <a:t>Highly visible / reflective work clothing</a:t>
            </a: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en-US" sz="1600" b="0" i="0" u="none" strike="noStrike" kern="1200" cap="none" spc="0" normalizeH="0" baseline="0" noProof="0" dirty="0">
                <a:ln>
                  <a:noFill/>
                </a:ln>
                <a:solidFill>
                  <a:sysClr val="windowText" lastClr="000000"/>
                </a:solidFill>
                <a:effectLst/>
                <a:uLnTx/>
                <a:uFillTx/>
                <a:latin typeface="Arial"/>
                <a:ea typeface="+mn-ea"/>
                <a:cs typeface="Arial"/>
              </a:rPr>
              <a:t>The wearing of shorts is prohibited</a:t>
            </a:r>
            <a:br>
              <a:rPr kumimoji="0" lang="fr-FR" sz="1600" b="0" i="0" u="none" strike="noStrike" kern="1200" cap="none" spc="0" normalizeH="0" baseline="0" noProof="0" dirty="0">
                <a:ln>
                  <a:noFill/>
                </a:ln>
                <a:solidFill>
                  <a:sysClr val="windowText" lastClr="000000"/>
                </a:solidFill>
                <a:effectLst/>
                <a:uLnTx/>
                <a:uFillTx/>
                <a:latin typeface="Arial"/>
                <a:ea typeface="+mn-ea"/>
                <a:cs typeface="Arial"/>
              </a:rPr>
            </a:b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r>
              <a:rPr lang="en-US" dirty="0"/>
              <a:t>Other PPE may be compulsory depending on the risks involved</a:t>
            </a:r>
            <a:r>
              <a:rPr kumimoji="0" lang="fr-FR" sz="2000" b="0" i="0" u="none" strike="noStrike" kern="1200" cap="none" spc="0" normalizeH="0" baseline="0" noProof="0" dirty="0">
                <a:ln>
                  <a:noFill/>
                </a:ln>
                <a:solidFill>
                  <a:srgbClr val="0092D2"/>
                </a:solidFill>
                <a:effectLst/>
                <a:uLnTx/>
                <a:uFillTx/>
                <a:latin typeface="Arial"/>
                <a:ea typeface="+mn-ea"/>
                <a:cs typeface="Arial"/>
              </a:rPr>
              <a:t>:</a:t>
            </a: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lang="fr-FR" dirty="0"/>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lang="fr-FR" dirty="0"/>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r>
              <a:rPr lang="en-US" dirty="0"/>
              <a:t>For other premises, follow the obligation signs posted at the</a:t>
            </a:r>
            <a:br>
              <a:rPr lang="en-US" dirty="0"/>
            </a:br>
            <a:r>
              <a:rPr lang="en-US" dirty="0"/>
              <a:t>entrance to the premises</a:t>
            </a: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16" name="Image 15" descr="C:\Users\severine.ischi-darie\AppData\Local\Microsoft\Windows\INetCache\Content.MSO\C509931B.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42347" y="3205810"/>
            <a:ext cx="1080000" cy="1080000"/>
          </a:xfrm>
          <a:prstGeom prst="rect">
            <a:avLst/>
          </a:prstGeom>
          <a:noFill/>
          <a:ln>
            <a:noFill/>
          </a:ln>
        </p:spPr>
      </p:pic>
      <p:pic>
        <p:nvPicPr>
          <p:cNvPr id="1182" name="Image 1">
            <a:extLst>
              <a:ext uri="{FF2B5EF4-FFF2-40B4-BE49-F238E27FC236}">
                <a16:creationId xmlns:a16="http://schemas.microsoft.com/office/drawing/2014/main" id="{E30C90EB-3675-43B7-976F-A736B20575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700" y="212631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3" name="Image 13">
            <a:extLst>
              <a:ext uri="{FF2B5EF4-FFF2-40B4-BE49-F238E27FC236}">
                <a16:creationId xmlns:a16="http://schemas.microsoft.com/office/drawing/2014/main" id="{04127C97-CDF1-40DA-872A-F1546ECF5F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8989" y="212581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4" name="Image 14">
            <a:extLst>
              <a:ext uri="{FF2B5EF4-FFF2-40B4-BE49-F238E27FC236}">
                <a16:creationId xmlns:a16="http://schemas.microsoft.com/office/drawing/2014/main" id="{A59E3D0A-FC62-48B2-BA85-57C71AB9B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8548" y="2125810"/>
            <a:ext cx="10776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5" name="Image 12">
            <a:extLst>
              <a:ext uri="{FF2B5EF4-FFF2-40B4-BE49-F238E27FC236}">
                <a16:creationId xmlns:a16="http://schemas.microsoft.com/office/drawing/2014/main" id="{F53BCC30-9517-4DB7-8C20-9F2F33860D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5433" y="2124447"/>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6" name="Image 11">
            <a:extLst>
              <a:ext uri="{FF2B5EF4-FFF2-40B4-BE49-F238E27FC236}">
                <a16:creationId xmlns:a16="http://schemas.microsoft.com/office/drawing/2014/main" id="{561F088A-7659-497C-84A3-B30A498E3C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26902" y="2124447"/>
            <a:ext cx="10776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 name="Image 3">
            <a:extLst>
              <a:ext uri="{FF2B5EF4-FFF2-40B4-BE49-F238E27FC236}">
                <a16:creationId xmlns:a16="http://schemas.microsoft.com/office/drawing/2014/main" id="{1A351171-6241-4FC0-805F-9701E1C78F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5564" y="4572719"/>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 name="Image 6">
            <a:extLst>
              <a:ext uri="{FF2B5EF4-FFF2-40B4-BE49-F238E27FC236}">
                <a16:creationId xmlns:a16="http://schemas.microsoft.com/office/drawing/2014/main" id="{98A25512-7A8E-482E-A911-AC7B95137A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8388" y="4572719"/>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0" name="Picture 166" descr="Mini pictos Port obligatoire du masque respiratoire">
            <a:extLst>
              <a:ext uri="{FF2B5EF4-FFF2-40B4-BE49-F238E27FC236}">
                <a16:creationId xmlns:a16="http://schemas.microsoft.com/office/drawing/2014/main" id="{9155D51B-7BB4-4DCD-83F4-FA45B169F11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0312" y="4572719"/>
            <a:ext cx="1081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92" name="Picture 168" descr="Panneau Port obligatoire de la visière">
            <a:extLst>
              <a:ext uri="{FF2B5EF4-FFF2-40B4-BE49-F238E27FC236}">
                <a16:creationId xmlns:a16="http://schemas.microsoft.com/office/drawing/2014/main" id="{32DF9822-1D41-4D31-83BC-87B26F0C50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28982" y="457271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93" name="Image 8">
            <a:extLst>
              <a:ext uri="{FF2B5EF4-FFF2-40B4-BE49-F238E27FC236}">
                <a16:creationId xmlns:a16="http://schemas.microsoft.com/office/drawing/2014/main" id="{32522C72-5383-4E5F-B898-28667FA8C1D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95852" y="4572719"/>
            <a:ext cx="108715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F3BF0287-EDAD-5968-3B46-CFF91E947C86}"/>
              </a:ext>
            </a:extLst>
          </p:cNvPr>
          <p:cNvGrpSpPr/>
          <p:nvPr/>
        </p:nvGrpSpPr>
        <p:grpSpPr>
          <a:xfrm>
            <a:off x="8561758" y="4685312"/>
            <a:ext cx="2149086" cy="2865448"/>
            <a:chOff x="8561758" y="4685312"/>
            <a:chExt cx="2149086" cy="2865448"/>
          </a:xfrm>
        </p:grpSpPr>
        <p:pic>
          <p:nvPicPr>
            <p:cNvPr id="5" name="Image 4" descr="Une image contenant bâtiment, texte, signe, plein air&#10;&#10;Description générée automatiquement">
              <a:extLst>
                <a:ext uri="{FF2B5EF4-FFF2-40B4-BE49-F238E27FC236}">
                  <a16:creationId xmlns:a16="http://schemas.microsoft.com/office/drawing/2014/main" id="{363FCE85-7DB4-70B4-A108-1C8994A64F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8203577" y="5043493"/>
              <a:ext cx="2865448" cy="2149086"/>
            </a:xfrm>
            <a:prstGeom prst="rect">
              <a:avLst/>
            </a:prstGeom>
          </p:spPr>
        </p:pic>
        <p:sp>
          <p:nvSpPr>
            <p:cNvPr id="6" name="Flèche : droite 5">
              <a:extLst>
                <a:ext uri="{FF2B5EF4-FFF2-40B4-BE49-F238E27FC236}">
                  <a16:creationId xmlns:a16="http://schemas.microsoft.com/office/drawing/2014/main" id="{3A23D207-EC50-5A05-7E14-5E6468201ABE}"/>
                </a:ext>
              </a:extLst>
            </p:cNvPr>
            <p:cNvSpPr/>
            <p:nvPr/>
          </p:nvSpPr>
          <p:spPr bwMode="auto">
            <a:xfrm>
              <a:off x="8765029" y="6444927"/>
              <a:ext cx="770440" cy="432048"/>
            </a:xfrm>
            <a:prstGeom prst="rightArrow">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spTree>
    <p:extLst>
      <p:ext uri="{BB962C8B-B14F-4D97-AF65-F5344CB8AC3E}">
        <p14:creationId xmlns:p14="http://schemas.microsoft.com/office/powerpoint/2010/main" val="198088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6393" y="551879"/>
            <a:ext cx="7702550" cy="864096"/>
          </a:xfrm>
        </p:spPr>
        <p:txBody>
          <a:bodyPr/>
          <a:lstStyle/>
          <a:p>
            <a:r>
              <a:rPr lang="fr-CH" sz="2800" dirty="0" err="1"/>
              <a:t>Tidiness</a:t>
            </a:r>
            <a:r>
              <a:rPr lang="fr-CH" sz="2800" dirty="0"/>
              <a:t> and </a:t>
            </a:r>
            <a:r>
              <a:rPr lang="fr-CH" sz="2800" dirty="0" err="1"/>
              <a:t>cleanliness</a:t>
            </a:r>
            <a:endParaRPr lang="fr-FR" sz="2800" dirty="0"/>
          </a:p>
        </p:txBody>
      </p:sp>
      <p:sp>
        <p:nvSpPr>
          <p:cNvPr id="4" name="Espace réservé du texte 2"/>
          <p:cNvSpPr txBox="1">
            <a:spLocks/>
          </p:cNvSpPr>
          <p:nvPr/>
        </p:nvSpPr>
        <p:spPr>
          <a:xfrm>
            <a:off x="686910" y="1764407"/>
            <a:ext cx="9716171" cy="4270375"/>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defTabSz="914400" rtl="0" eaLnBrk="0" fontAlgn="base" latinLnBrk="0" hangingPunct="0">
              <a:lnSpc>
                <a:spcPct val="110000"/>
              </a:lnSpc>
              <a:spcBef>
                <a:spcPct val="20000"/>
              </a:spcBef>
              <a:spcAft>
                <a:spcPct val="0"/>
              </a:spcAft>
              <a:buClrTx/>
              <a:buSzTx/>
              <a:buFontTx/>
              <a:buBlip>
                <a:blip r:embed="rId3"/>
              </a:buBlip>
              <a:tabLst/>
              <a:defRPr/>
            </a:pPr>
            <a:r>
              <a:rPr lang="fr-FR" altLang="fr-FR" sz="1800" dirty="0">
                <a:solidFill>
                  <a:srgbClr val="002060"/>
                </a:solidFill>
              </a:rPr>
              <a:t>Do not block </a:t>
            </a:r>
            <a:r>
              <a:rPr lang="fr-FR" altLang="fr-FR" sz="1800" dirty="0" err="1">
                <a:solidFill>
                  <a:srgbClr val="002060"/>
                </a:solidFill>
              </a:rPr>
              <a:t>passageways</a:t>
            </a:r>
            <a:br>
              <a:rPr lang="fr-FR" altLang="fr-FR" sz="1800" dirty="0">
                <a:solidFill>
                  <a:srgbClr val="002060"/>
                </a:solidFill>
              </a:rPr>
            </a:br>
            <a:endParaRPr lang="fr-FR" altLang="fr-FR" sz="1800" dirty="0">
              <a:solidFill>
                <a:srgbClr val="002060"/>
              </a:solidFill>
            </a:endParaRPr>
          </a:p>
          <a:p>
            <a:pPr marL="342900" marR="0" lvl="0" indent="-342900" defTabSz="914400" rtl="0" eaLnBrk="0" fontAlgn="base" latinLnBrk="0" hangingPunct="0">
              <a:lnSpc>
                <a:spcPct val="110000"/>
              </a:lnSpc>
              <a:spcBef>
                <a:spcPct val="20000"/>
              </a:spcBef>
              <a:spcAft>
                <a:spcPct val="0"/>
              </a:spcAft>
              <a:buClrTx/>
              <a:buSzTx/>
              <a:buFontTx/>
              <a:buBlip>
                <a:blip r:embed="rId3"/>
              </a:buBlip>
              <a:tabLst/>
              <a:defRPr/>
            </a:pPr>
            <a:r>
              <a:rPr lang="en-US" altLang="fr-FR" sz="1800" dirty="0">
                <a:solidFill>
                  <a:srgbClr val="002060"/>
                </a:solidFill>
              </a:rPr>
              <a:t>Clean up your work area after each working day, reintroduce collective protective measures or barrier the area</a:t>
            </a:r>
            <a:br>
              <a:rPr lang="fr-FR" altLang="fr-FR" sz="1800" dirty="0">
                <a:solidFill>
                  <a:srgbClr val="002060"/>
                </a:solidFill>
              </a:rPr>
            </a:br>
            <a:endParaRPr lang="fr-FR" altLang="fr-FR" sz="1800" dirty="0">
              <a:solidFill>
                <a:srgbClr val="002060"/>
              </a:solidFill>
            </a:endParaRPr>
          </a:p>
          <a:p>
            <a:pPr marL="342900" marR="0" lvl="0" indent="-342900" defTabSz="914400" rtl="0" eaLnBrk="0" fontAlgn="base" latinLnBrk="0" hangingPunct="0">
              <a:lnSpc>
                <a:spcPct val="110000"/>
              </a:lnSpc>
              <a:spcBef>
                <a:spcPct val="20000"/>
              </a:spcBef>
              <a:spcAft>
                <a:spcPct val="0"/>
              </a:spcAft>
              <a:buClrTx/>
              <a:buSzTx/>
              <a:buFontTx/>
              <a:buBlip>
                <a:blip r:embed="rId3"/>
              </a:buBlip>
              <a:tabLst/>
              <a:defRPr/>
            </a:pPr>
            <a:r>
              <a:rPr lang="en-US" altLang="fr-FR" sz="1800" dirty="0">
                <a:solidFill>
                  <a:srgbClr val="002060"/>
                </a:solidFill>
              </a:rPr>
              <a:t>Work is only finished when the site is tidy, clean and all collective protective equipment (protective housing, railings...) have been restored to its original state</a:t>
            </a:r>
            <a:r>
              <a:rPr lang="fr-FR" altLang="fr-FR" sz="1800" dirty="0">
                <a:solidFill>
                  <a:srgbClr val="002060"/>
                </a:solidFill>
              </a:rPr>
              <a:t> </a:t>
            </a:r>
          </a:p>
          <a:p>
            <a:pPr marL="342900" marR="0" lvl="0" indent="-342900" defTabSz="914400" rtl="0" eaLnBrk="0" fontAlgn="base" latinLnBrk="0" hangingPunct="0">
              <a:lnSpc>
                <a:spcPct val="110000"/>
              </a:lnSpc>
              <a:spcBef>
                <a:spcPct val="20000"/>
              </a:spcBef>
              <a:spcAft>
                <a:spcPct val="0"/>
              </a:spcAft>
              <a:buClrTx/>
              <a:buSzTx/>
              <a:buFontTx/>
              <a:buBlip>
                <a:blip r:embed="rId3"/>
              </a:buBlip>
              <a:tabLst/>
              <a:defRPr/>
            </a:pPr>
            <a:endParaRPr lang="fr-FR" altLang="fr-FR" sz="1800" dirty="0">
              <a:solidFill>
                <a:srgbClr val="002060"/>
              </a:solidFill>
            </a:endParaRPr>
          </a:p>
          <a:p>
            <a:pPr marL="342900" marR="0" lvl="0" indent="-342900" defTabSz="914400" rtl="0" eaLnBrk="0" fontAlgn="base" latinLnBrk="0" hangingPunct="0">
              <a:lnSpc>
                <a:spcPct val="110000"/>
              </a:lnSpc>
              <a:spcBef>
                <a:spcPct val="20000"/>
              </a:spcBef>
              <a:spcAft>
                <a:spcPct val="0"/>
              </a:spcAft>
              <a:buClrTx/>
              <a:buSzTx/>
              <a:buFontTx/>
              <a:buBlip>
                <a:blip r:embed="rId3"/>
              </a:buBlip>
              <a:tabLst/>
              <a:defRPr/>
            </a:pPr>
            <a:r>
              <a:rPr lang="en-US" altLang="fr-FR" sz="1800" dirty="0">
                <a:solidFill>
                  <a:srgbClr val="002060"/>
                </a:solidFill>
              </a:rPr>
              <a:t>In case of a leak, call the emergency number</a:t>
            </a:r>
            <a:r>
              <a:rPr lang="fr-FR" altLang="fr-FR" sz="1800" dirty="0">
                <a:solidFill>
                  <a:srgbClr val="002060"/>
                </a:solidFill>
              </a:rPr>
              <a:t> : </a:t>
            </a:r>
          </a:p>
          <a:p>
            <a:pPr marL="0" marR="0" lvl="0" indent="0" defTabSz="457169" rtl="0" eaLnBrk="1" fontAlgn="auto" latinLnBrk="0" hangingPunct="1">
              <a:lnSpc>
                <a:spcPct val="100000"/>
              </a:lnSpc>
              <a:spcBef>
                <a:spcPct val="20000"/>
              </a:spcBef>
              <a:spcAft>
                <a:spcPts val="0"/>
              </a:spcAft>
              <a:buClr>
                <a:srgbClr val="0092D2"/>
              </a:buClr>
              <a:buSzPct val="100000"/>
              <a:buNone/>
              <a:tabLst/>
              <a:defRPr/>
            </a:pPr>
            <a:r>
              <a:rPr kumimoji="0" lang="fr-FR" sz="2000" b="0" i="0" u="none" strike="noStrike" kern="1200" cap="none" spc="0" normalizeH="0" baseline="0" noProof="0" dirty="0">
                <a:ln>
                  <a:noFill/>
                </a:ln>
                <a:solidFill>
                  <a:srgbClr val="0092D2"/>
                </a:solidFill>
                <a:effectLst/>
                <a:uLnTx/>
                <a:uFillTx/>
                <a:latin typeface="Arial"/>
                <a:ea typeface="+mn-ea"/>
                <a:cs typeface="Arial"/>
              </a:rPr>
              <a:t>                      </a:t>
            </a:r>
            <a:r>
              <a:rPr kumimoji="0" lang="fr-FR" sz="2000" b="1" i="0" u="none" strike="noStrike" kern="1200" cap="none" spc="0" normalizeH="0" baseline="0" noProof="0" dirty="0">
                <a:ln>
                  <a:noFill/>
                </a:ln>
                <a:solidFill>
                  <a:srgbClr val="FF0000"/>
                </a:solidFill>
                <a:effectLst/>
                <a:uLnTx/>
                <a:uFillTx/>
                <a:latin typeface="Arial"/>
                <a:ea typeface="+mn-ea"/>
                <a:cs typeface="Arial"/>
              </a:rPr>
              <a:t>+41 (0)32 485 03 33</a:t>
            </a:r>
          </a:p>
        </p:txBody>
      </p:sp>
      <p:pic>
        <p:nvPicPr>
          <p:cNvPr id="6" name="Image 5"/>
          <p:cNvPicPr>
            <a:picLocks noChangeAspect="1"/>
          </p:cNvPicPr>
          <p:nvPr/>
        </p:nvPicPr>
        <p:blipFill>
          <a:blip r:embed="rId4"/>
          <a:stretch>
            <a:fillRect/>
          </a:stretch>
        </p:blipFill>
        <p:spPr>
          <a:xfrm>
            <a:off x="6858868" y="4374592"/>
            <a:ext cx="2448272" cy="2844528"/>
          </a:xfrm>
          <a:prstGeom prst="rect">
            <a:avLst/>
          </a:prstGeom>
          <a:ln w="38100">
            <a:solidFill>
              <a:srgbClr val="FF0000"/>
            </a:solidFill>
          </a:ln>
        </p:spPr>
      </p:pic>
    </p:spTree>
    <p:extLst>
      <p:ext uri="{BB962C8B-B14F-4D97-AF65-F5344CB8AC3E}">
        <p14:creationId xmlns:p14="http://schemas.microsoft.com/office/powerpoint/2010/main" val="387378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2204" y="544649"/>
            <a:ext cx="7702550" cy="864096"/>
          </a:xfrm>
        </p:spPr>
        <p:txBody>
          <a:bodyPr/>
          <a:lstStyle/>
          <a:p>
            <a:r>
              <a:rPr lang="en-US" sz="2800" dirty="0"/>
              <a:t>What to do in case of emergency</a:t>
            </a:r>
            <a:endParaRPr lang="fr-FR" sz="2800" dirty="0"/>
          </a:p>
        </p:txBody>
      </p:sp>
      <p:pic>
        <p:nvPicPr>
          <p:cNvPr id="3" name="Picture 4"/>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714" b="100000" l="0" r="100000">
                        <a14:foregroundMark x1="47714" y1="24714" x2="56714" y2="24286"/>
                        <a14:foregroundMark x1="41857" y1="53857" x2="67857" y2="52714"/>
                      </a14:backgroundRemoval>
                    </a14:imgEffect>
                  </a14:imgLayer>
                </a14:imgProps>
              </a:ext>
              <a:ext uri="{28A0092B-C50C-407E-A947-70E740481C1C}">
                <a14:useLocalDpi xmlns:a14="http://schemas.microsoft.com/office/drawing/2010/main"/>
              </a:ext>
            </a:extLst>
          </a:blip>
          <a:srcRect/>
          <a:stretch>
            <a:fillRect/>
          </a:stretch>
        </p:blipFill>
        <p:spPr bwMode="auto">
          <a:xfrm>
            <a:off x="6858868" y="684287"/>
            <a:ext cx="584820" cy="58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666180" y="2412479"/>
            <a:ext cx="144016" cy="21602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Lucida Grande" charset="0"/>
              <a:ea typeface="Geneva" charset="0"/>
              <a:cs typeface="Geneva" charset="0"/>
            </a:endParaRPr>
          </a:p>
        </p:txBody>
      </p:sp>
      <p:pic>
        <p:nvPicPr>
          <p:cNvPr id="4" name="Image 3">
            <a:extLst>
              <a:ext uri="{FF2B5EF4-FFF2-40B4-BE49-F238E27FC236}">
                <a16:creationId xmlns:a16="http://schemas.microsoft.com/office/drawing/2014/main" id="{5EF4A1EC-AB5F-344F-916F-1AE7EEF935A5}"/>
              </a:ext>
            </a:extLst>
          </p:cNvPr>
          <p:cNvPicPr>
            <a:picLocks noChangeAspect="1"/>
          </p:cNvPicPr>
          <p:nvPr/>
        </p:nvPicPr>
        <p:blipFill>
          <a:blip r:embed="rId4"/>
          <a:stretch>
            <a:fillRect/>
          </a:stretch>
        </p:blipFill>
        <p:spPr>
          <a:xfrm>
            <a:off x="738188" y="1764407"/>
            <a:ext cx="9840577" cy="4873695"/>
          </a:xfrm>
          <a:prstGeom prst="rect">
            <a:avLst/>
          </a:prstGeom>
        </p:spPr>
      </p:pic>
    </p:spTree>
    <p:extLst>
      <p:ext uri="{BB962C8B-B14F-4D97-AF65-F5344CB8AC3E}">
        <p14:creationId xmlns:p14="http://schemas.microsoft.com/office/powerpoint/2010/main" val="1802119761"/>
      </p:ext>
    </p:extLst>
  </p:cSld>
  <p:clrMapOvr>
    <a:masterClrMapping/>
  </p:clrMapOvr>
</p:sld>
</file>

<file path=ppt/theme/theme1.xml><?xml version="1.0" encoding="utf-8"?>
<a:theme xmlns:a="http://schemas.openxmlformats.org/drawingml/2006/main" name="Leere Präsentation">
  <a:themeElements>
    <a:clrScheme name="Leere Präsentation 14">
      <a:dk1>
        <a:srgbClr val="9B9B9B"/>
      </a:dk1>
      <a:lt1>
        <a:srgbClr val="FFFFFF"/>
      </a:lt1>
      <a:dk2>
        <a:srgbClr val="646464"/>
      </a:dk2>
      <a:lt2>
        <a:srgbClr val="B2B2B2"/>
      </a:lt2>
      <a:accent1>
        <a:srgbClr val="7AB51D"/>
      </a:accent1>
      <a:accent2>
        <a:srgbClr val="C0D89F"/>
      </a:accent2>
      <a:accent3>
        <a:srgbClr val="FFFFFF"/>
      </a:accent3>
      <a:accent4>
        <a:srgbClr val="848484"/>
      </a:accent4>
      <a:accent5>
        <a:srgbClr val="BED7AB"/>
      </a:accent5>
      <a:accent6>
        <a:srgbClr val="AEC490"/>
      </a:accent6>
      <a:hlink>
        <a:srgbClr val="DD2B22"/>
      </a:hlink>
      <a:folHlink>
        <a:srgbClr val="056FB1"/>
      </a:folHlink>
    </a:clrScheme>
    <a:fontScheme name="Leere Präsentation">
      <a:majorFont>
        <a:latin typeface="Lucida Grande"/>
        <a:ea typeface="Geneva"/>
        <a:cs typeface="Geneva"/>
      </a:majorFont>
      <a:minorFont>
        <a:latin typeface="Lucida Grande"/>
        <a:ea typeface="Geneva"/>
        <a:cs typeface="Genev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425C5C"/>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425C5C"/>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charset="0"/>
            <a:ea typeface="Geneva" charset="0"/>
            <a:cs typeface="Geneva"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405C5C"/>
        </a:dk1>
        <a:lt1>
          <a:srgbClr val="FFFFFF"/>
        </a:lt1>
        <a:dk2>
          <a:srgbClr val="FF0C00"/>
        </a:dk2>
        <a:lt2>
          <a:srgbClr val="808080"/>
        </a:lt2>
        <a:accent1>
          <a:srgbClr val="FF0C00"/>
        </a:accent1>
        <a:accent2>
          <a:srgbClr val="3D5959"/>
        </a:accent2>
        <a:accent3>
          <a:srgbClr val="FFFFFF"/>
        </a:accent3>
        <a:accent4>
          <a:srgbClr val="354D4D"/>
        </a:accent4>
        <a:accent5>
          <a:srgbClr val="FFAAAA"/>
        </a:accent5>
        <a:accent6>
          <a:srgbClr val="365050"/>
        </a:accent6>
        <a:hlink>
          <a:srgbClr val="3D5959"/>
        </a:hlink>
        <a:folHlink>
          <a:srgbClr val="3D5959"/>
        </a:folHlink>
      </a:clrScheme>
      <a:clrMap bg1="lt1" tx1="dk1" bg2="lt2" tx2="dk2" accent1="accent1" accent2="accent2" accent3="accent3" accent4="accent4" accent5="accent5" accent6="accent6" hlink="hlink" folHlink="folHlink"/>
    </a:extraClrScheme>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405C5C"/>
        </a:dk1>
        <a:lt1>
          <a:srgbClr val="FFFFFF"/>
        </a:lt1>
        <a:dk2>
          <a:srgbClr val="FF0C00"/>
        </a:dk2>
        <a:lt2>
          <a:srgbClr val="808080"/>
        </a:lt2>
        <a:accent1>
          <a:srgbClr val="FF0C00"/>
        </a:accent1>
        <a:accent2>
          <a:srgbClr val="3D5959"/>
        </a:accent2>
        <a:accent3>
          <a:srgbClr val="FFFFFF"/>
        </a:accent3>
        <a:accent4>
          <a:srgbClr val="354D4D"/>
        </a:accent4>
        <a:accent5>
          <a:srgbClr val="FFAAAA"/>
        </a:accent5>
        <a:accent6>
          <a:srgbClr val="365050"/>
        </a:accent6>
        <a:hlink>
          <a:srgbClr val="3D5959"/>
        </a:hlink>
        <a:folHlink>
          <a:srgbClr val="3D5959"/>
        </a:folHlink>
      </a:clrScheme>
      <a:clrMap bg1="lt1" tx1="dk1" bg2="lt2" tx2="dk2" accent1="accent1" accent2="accent2" accent3="accent3" accent4="accent4" accent5="accent5" accent6="accent6" hlink="hlink" folHlink="folHlink"/>
    </a:extraClrScheme>
    <a:extraClrScheme>
      <a:clrScheme name="Leere Präsentation 14">
        <a:dk1>
          <a:srgbClr val="9B9B9B"/>
        </a:dk1>
        <a:lt1>
          <a:srgbClr val="FFFFFF"/>
        </a:lt1>
        <a:dk2>
          <a:srgbClr val="646464"/>
        </a:dk2>
        <a:lt2>
          <a:srgbClr val="B2B2B2"/>
        </a:lt2>
        <a:accent1>
          <a:srgbClr val="7AB51D"/>
        </a:accent1>
        <a:accent2>
          <a:srgbClr val="C0D89F"/>
        </a:accent2>
        <a:accent3>
          <a:srgbClr val="FFFFFF"/>
        </a:accent3>
        <a:accent4>
          <a:srgbClr val="848484"/>
        </a:accent4>
        <a:accent5>
          <a:srgbClr val="BED7AB"/>
        </a:accent5>
        <a:accent6>
          <a:srgbClr val="AEC490"/>
        </a:accent6>
        <a:hlink>
          <a:srgbClr val="DD2B22"/>
        </a:hlink>
        <a:folHlink>
          <a:srgbClr val="056FB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Powerpoint Vigier Ciment FR</Template>
  <TotalTime>6986</TotalTime>
  <Words>1242</Words>
  <Application>Microsoft Office PowerPoint</Application>
  <PresentationFormat>Benutzerdefiniert</PresentationFormat>
  <Paragraphs>180</Paragraphs>
  <Slides>18</Slides>
  <Notes>0</Notes>
  <HiddenSlides>0</HiddenSlides>
  <MMClips>0</MMClips>
  <ScaleCrop>false</ScaleCrop>
  <HeadingPairs>
    <vt:vector size="4" baseType="variant">
      <vt:variant>
        <vt:lpstr>Design</vt:lpstr>
      </vt:variant>
      <vt:variant>
        <vt:i4>1</vt:i4>
      </vt:variant>
      <vt:variant>
        <vt:lpstr>Folientitel</vt:lpstr>
      </vt:variant>
      <vt:variant>
        <vt:i4>18</vt:i4>
      </vt:variant>
    </vt:vector>
  </HeadingPairs>
  <TitlesOfParts>
    <vt:vector size="19" baseType="lpstr">
      <vt:lpstr>Leere Präsentation</vt:lpstr>
      <vt:lpstr>Safety and environment for drivers</vt:lpstr>
      <vt:lpstr>PowerPoint-Präsentation</vt:lpstr>
      <vt:lpstr>PowerPoint-Präsentation</vt:lpstr>
      <vt:lpstr>PowerPoint-Präsentation</vt:lpstr>
      <vt:lpstr>Traffic plan of the site</vt:lpstr>
      <vt:lpstr>Circulation</vt:lpstr>
      <vt:lpstr>Personal protective equipment (PPE)</vt:lpstr>
      <vt:lpstr>Tidiness and cleanliness</vt:lpstr>
      <vt:lpstr>What to do in case of emergency</vt:lpstr>
      <vt:lpstr>Evacuation plan</vt:lpstr>
      <vt:lpstr>Deliveries of materials</vt:lpstr>
      <vt:lpstr>Generalities</vt:lpstr>
      <vt:lpstr>Generalities</vt:lpstr>
      <vt:lpstr>Delivery procedure </vt:lpstr>
      <vt:lpstr>PowerPoint-Präsentation</vt:lpstr>
      <vt:lpstr>Entry procedure</vt:lpstr>
      <vt:lpstr>Exit procedure</vt:lpstr>
      <vt:lpstr>Thanks for your attention</vt:lpstr>
    </vt:vector>
  </TitlesOfParts>
  <Manager/>
  <Company>Vicat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Accueil sécurité environnement et énergie des Entreprises Extérieures (EE)</dc:title>
  <dc:subject/>
  <dc:creator>ISCHI DARIE Séverine</dc:creator>
  <cp:keywords/>
  <dc:description/>
  <cp:lastModifiedBy>ISCHI Séverine</cp:lastModifiedBy>
  <cp:revision>101</cp:revision>
  <cp:lastPrinted>2021-01-28T08:57:04Z</cp:lastPrinted>
  <dcterms:created xsi:type="dcterms:W3CDTF">2020-06-26T06:16:35Z</dcterms:created>
  <dcterms:modified xsi:type="dcterms:W3CDTF">2026-06-10T07:58:23Z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halt">
    <vt:lpwstr>1;#Dokumentation</vt:lpwstr>
  </property>
  <property fmtid="{D5CDD505-2E9C-101B-9397-08002B2CF9AE}" pid="3" name="Projektphase">
    <vt:lpwstr>3</vt:lpwstr>
  </property>
  <property fmtid="{D5CDD505-2E9C-101B-9397-08002B2CF9AE}" pid="4" name="ContentType">
    <vt:lpwstr>Kunden Dokument</vt:lpwstr>
  </property>
  <property fmtid="{D5CDD505-2E9C-101B-9397-08002B2CF9AE}" pid="5" name="Abteilung">
    <vt:lpwstr>2</vt:lpwstr>
  </property>
  <property fmtid="{D5CDD505-2E9C-101B-9397-08002B2CF9AE}" pid="6" name="Lieferdatum an LAG">
    <vt:lpwstr>2010-08-20T00:00:00Z</vt:lpwstr>
  </property>
  <property fmtid="{D5CDD505-2E9C-101B-9397-08002B2CF9AE}" pid="7" name="WPVersion">
    <vt:lpwstr/>
  </property>
  <property fmtid="{D5CDD505-2E9C-101B-9397-08002B2CF9AE}" pid="8" name="WPThema">
    <vt:lpwstr/>
  </property>
  <property fmtid="{D5CDD505-2E9C-101B-9397-08002B2CF9AE}" pid="9" name="WPPhase">
    <vt:lpwstr/>
  </property>
  <property fmtid="{D5CDD505-2E9C-101B-9397-08002B2CF9AE}" pid="10" name="WPProtokollNummer">
    <vt:lpwstr/>
  </property>
  <property fmtid="{D5CDD505-2E9C-101B-9397-08002B2CF9AE}" pid="11" name="WPSitzungsdatum">
    <vt:lpwstr/>
  </property>
  <property fmtid="{D5CDD505-2E9C-101B-9397-08002B2CF9AE}" pid="12" name="WPProjektName">
    <vt:lpwstr/>
  </property>
  <property fmtid="{D5CDD505-2E9C-101B-9397-08002B2CF9AE}" pid="13" name="WPKundenName">
    <vt:lpwstr/>
  </property>
  <property fmtid="{D5CDD505-2E9C-101B-9397-08002B2CF9AE}" pid="14" name="WPPruefungsdatum">
    <vt:lpwstr/>
  </property>
  <property fmtid="{D5CDD505-2E9C-101B-9397-08002B2CF9AE}" pid="15" name="UI">
    <vt:lpwstr>DE</vt:lpwstr>
  </property>
  <property fmtid="{D5CDD505-2E9C-101B-9397-08002B2CF9AE}" pid="16" name="Document">
    <vt:lpwstr>Standarddokumente</vt:lpwstr>
  </property>
  <property fmtid="{D5CDD505-2E9C-101B-9397-08002B2CF9AE}" pid="17" name="WPFirmaSourceId">
    <vt:lpwstr>20</vt:lpwstr>
  </property>
  <property fmtid="{D5CDD505-2E9C-101B-9397-08002B2CF9AE}" pid="18" name="WPSourceId">
    <vt:lpwstr>10021</vt:lpwstr>
  </property>
  <property fmtid="{D5CDD505-2E9C-101B-9397-08002B2CF9AE}" pid="19" name="LocationY">
    <vt:lpwstr>0</vt:lpwstr>
  </property>
  <property fmtid="{D5CDD505-2E9C-101B-9397-08002B2CF9AE}" pid="20" name="Width">
    <vt:lpwstr>823</vt:lpwstr>
  </property>
  <property fmtid="{D5CDD505-2E9C-101B-9397-08002B2CF9AE}" pid="21" name="Height">
    <vt:lpwstr>659</vt:lpwstr>
  </property>
  <property fmtid="{D5CDD505-2E9C-101B-9397-08002B2CF9AE}" pid="22" name="WindowState">
    <vt:lpwstr>Maximized</vt:lpwstr>
  </property>
  <property fmtid="{D5CDD505-2E9C-101B-9397-08002B2CF9AE}" pid="23" name="LocationX">
    <vt:lpwstr>0</vt:lpwstr>
  </property>
  <property fmtid="{D5CDD505-2E9C-101B-9397-08002B2CF9AE}" pid="24" name="WPAdresseFirma">
    <vt:lpwstr/>
  </property>
  <property fmtid="{D5CDD505-2E9C-101B-9397-08002B2CF9AE}" pid="25" name="WPAdresseAnrede">
    <vt:lpwstr/>
  </property>
  <property fmtid="{D5CDD505-2E9C-101B-9397-08002B2CF9AE}" pid="26" name="WPAdresseVersandart">
    <vt:lpwstr/>
  </property>
  <property fmtid="{D5CDD505-2E9C-101B-9397-08002B2CF9AE}" pid="27" name="WPAdresseStrasse">
    <vt:lpwstr/>
  </property>
  <property fmtid="{D5CDD505-2E9C-101B-9397-08002B2CF9AE}" pid="28" name="WPAdresseDescription">
    <vt:lpwstr/>
  </property>
  <property fmtid="{D5CDD505-2E9C-101B-9397-08002B2CF9AE}" pid="29" name="WPAdresseTelefax">
    <vt:lpwstr/>
  </property>
  <property fmtid="{D5CDD505-2E9C-101B-9397-08002B2CF9AE}" pid="30" name="WPAdresseVorname">
    <vt:lpwstr/>
  </property>
  <property fmtid="{D5CDD505-2E9C-101B-9397-08002B2CF9AE}" pid="31" name="WPAdresse">
    <vt:lpwstr/>
  </property>
  <property fmtid="{D5CDD505-2E9C-101B-9397-08002B2CF9AE}" pid="32" name="WPAdresseLand">
    <vt:lpwstr/>
  </property>
  <property fmtid="{D5CDD505-2E9C-101B-9397-08002B2CF9AE}" pid="33" name="WPAdresseEmail">
    <vt:lpwstr/>
  </property>
  <property fmtid="{D5CDD505-2E9C-101B-9397-08002B2CF9AE}" pid="34" name="WPAdresseName">
    <vt:lpwstr/>
  </property>
  <property fmtid="{D5CDD505-2E9C-101B-9397-08002B2CF9AE}" pid="35" name="WPAdresseOrt">
    <vt:lpwstr/>
  </property>
  <property fmtid="{D5CDD505-2E9C-101B-9397-08002B2CF9AE}" pid="36" name="WPAdressePLZ">
    <vt:lpwstr/>
  </property>
  <property fmtid="{D5CDD505-2E9C-101B-9397-08002B2CF9AE}" pid="37" name="CategoryPowerPoint">
    <vt:lpwstr>True</vt:lpwstr>
  </property>
  <property fmtid="{D5CDD505-2E9C-101B-9397-08002B2CF9AE}" pid="38" name="OfficeDialogDisplay">
    <vt:lpwstr>False</vt:lpwstr>
  </property>
  <property fmtid="{D5CDD505-2E9C-101B-9397-08002B2CF9AE}" pid="39" name="LastTemplate">
    <vt:lpwstr>97c5ad79-9ee7-487b-9b28-e5c2d9a680a8</vt:lpwstr>
  </property>
  <property fmtid="{D5CDD505-2E9C-101B-9397-08002B2CF9AE}" pid="40" name="Categorydbc80f31-a100-4f8e-80bb-c4b961b484e7@DisplayName">
    <vt:lpwstr>True</vt:lpwstr>
  </property>
  <property fmtid="{D5CDD505-2E9C-101B-9397-08002B2CF9AE}" pid="41" name="CategoryLAG Excel">
    <vt:lpwstr>True</vt:lpwstr>
  </property>
  <property fmtid="{D5CDD505-2E9C-101B-9397-08002B2CF9AE}" pid="42" name="Category399e00e7-2394-4fd7-a835-a02ba493b68c@DisplayName">
    <vt:lpwstr>True</vt:lpwstr>
  </property>
  <property fmtid="{D5CDD505-2E9C-101B-9397-08002B2CF9AE}" pid="43" name="Category9cadaa76-9e31-4bfd-bee3-5541de9b66b0@DisplayName">
    <vt:lpwstr>True</vt:lpwstr>
  </property>
  <property fmtid="{D5CDD505-2E9C-101B-9397-08002B2CF9AE}" pid="44" name="Category1160cc9c-beec-4145-ad94-d4ca27ba1aac@DisplayName">
    <vt:lpwstr>True</vt:lpwstr>
  </property>
  <property fmtid="{D5CDD505-2E9C-101B-9397-08002B2CF9AE}" pid="45" name="Category0f149edd-84c6-4429-a417-f6b43833c0fe@DisplayName">
    <vt:lpwstr>True</vt:lpwstr>
  </property>
  <property fmtid="{D5CDD505-2E9C-101B-9397-08002B2CF9AE}" pid="46" name="Category145c502d-d0e3-49de-ad6f-107ad929aa61@DisplayName">
    <vt:lpwstr>True</vt:lpwstr>
  </property>
  <property fmtid="{D5CDD505-2E9C-101B-9397-08002B2CF9AE}" pid="47" name="WPSitzungsleitungSourceId">
    <vt:lpwstr>32</vt:lpwstr>
  </property>
  <property fmtid="{D5CDD505-2E9C-101B-9397-08002B2CF9AE}" pid="48" name="WPPrueferSourceId">
    <vt:lpwstr>-1</vt:lpwstr>
  </property>
  <property fmtid="{D5CDD505-2E9C-101B-9397-08002B2CF9AE}" pid="49" name="WPAnsprechpartnerSourceId">
    <vt:lpwstr>32</vt:lpwstr>
  </property>
  <property fmtid="{D5CDD505-2E9C-101B-9397-08002B2CF9AE}" pid="50" name="WPBenutzerLinksSourceId">
    <vt:lpwstr>-1</vt:lpwstr>
  </property>
  <property fmtid="{D5CDD505-2E9C-101B-9397-08002B2CF9AE}" pid="51" name="WPVerfasserSourceId">
    <vt:lpwstr> </vt:lpwstr>
  </property>
  <property fmtid="{D5CDD505-2E9C-101B-9397-08002B2CF9AE}" pid="52" name="WPKontaktSourceId">
    <vt:lpwstr>-1</vt:lpwstr>
  </property>
  <property fmtid="{D5CDD505-2E9C-101B-9397-08002B2CF9AE}" pid="53" name="WPBenutzerRechtsSourceId">
    <vt:lpwstr>-1</vt:lpwstr>
  </property>
  <property fmtid="{D5CDD505-2E9C-101B-9397-08002B2CF9AE}" pid="54" name="Verteiler">
    <vt:lpwstr/>
  </property>
  <property fmtid="{D5CDD505-2E9C-101B-9397-08002B2CF9AE}" pid="55" name="VerteilerKopieAn">
    <vt:lpwstr/>
  </property>
  <property fmtid="{D5CDD505-2E9C-101B-9397-08002B2CF9AE}" pid="56" name="WPDescription">
    <vt:lpwstr>Vigier Ciment </vt:lpwstr>
  </property>
  <property fmtid="{D5CDD505-2E9C-101B-9397-08002B2CF9AE}" pid="57" name="WPFirmaDescription">
    <vt:lpwstr>Vigier Ciment </vt:lpwstr>
  </property>
  <property fmtid="{D5CDD505-2E9C-101B-9397-08002B2CF9AE}" pid="58" name="WPFirmenID">
    <vt:lpwstr>21</vt:lpwstr>
  </property>
  <property fmtid="{D5CDD505-2E9C-101B-9397-08002B2CF9AE}" pid="59" name="WPFirmaBezeichnung">
    <vt:lpwstr>Ciments Vigier SA</vt:lpwstr>
  </property>
  <property fmtid="{D5CDD505-2E9C-101B-9397-08002B2CF9AE}" pid="60" name="WPFirmaAdresszeile1">
    <vt:lpwstr>Zone industrielle Rondchâtel </vt:lpwstr>
  </property>
  <property fmtid="{D5CDD505-2E9C-101B-9397-08002B2CF9AE}" pid="61" name="WPFirmaAdresszeile2">
    <vt:lpwstr/>
  </property>
  <property fmtid="{D5CDD505-2E9C-101B-9397-08002B2CF9AE}" pid="62" name="WPFirmaPLZ">
    <vt:lpwstr>CH­2603</vt:lpwstr>
  </property>
  <property fmtid="{D5CDD505-2E9C-101B-9397-08002B2CF9AE}" pid="63" name="WPFirmaOrt">
    <vt:lpwstr>Péry</vt:lpwstr>
  </property>
  <property fmtid="{D5CDD505-2E9C-101B-9397-08002B2CF9AE}" pid="64" name="WPFirmaLand">
    <vt:lpwstr>Schweiz</vt:lpwstr>
  </property>
  <property fmtid="{D5CDD505-2E9C-101B-9397-08002B2CF9AE}" pid="65" name="WPFirmaTelefon">
    <vt:lpwstr>+41 (0)32 485 03 00</vt:lpwstr>
  </property>
  <property fmtid="{D5CDD505-2E9C-101B-9397-08002B2CF9AE}" pid="66" name="WPFirmaFax">
    <vt:lpwstr>+41 (0)32 485 03 32</vt:lpwstr>
  </property>
  <property fmtid="{D5CDD505-2E9C-101B-9397-08002B2CF9AE}" pid="67" name="WPFirmaMail">
    <vt:lpwstr>info@vigier-ciment.ch</vt:lpwstr>
  </property>
  <property fmtid="{D5CDD505-2E9C-101B-9397-08002B2CF9AE}" pid="68" name="WPFirmaWeb">
    <vt:lpwstr>www.vigier-ciment.ch</vt:lpwstr>
  </property>
  <property fmtid="{D5CDD505-2E9C-101B-9397-08002B2CF9AE}" pid="69" name="WPFirmaLogo">
    <vt:lpwstr>VigierCiment_hoch_pos_RGB_18mm.jpg</vt:lpwstr>
  </property>
  <property fmtid="{D5CDD505-2E9C-101B-9397-08002B2CF9AE}" pid="70" name="WPFirmaMwStNr">
    <vt:lpwstr>182 034</vt:lpwstr>
  </property>
  <property fmtid="{D5CDD505-2E9C-101B-9397-08002B2CF9AE}" pid="71" name="WPFirmaGruppenlogo">
    <vt:lpwstr>Zusatz_VICAT.png</vt:lpwstr>
  </property>
  <property fmtid="{D5CDD505-2E9C-101B-9397-08002B2CF9AE}" pid="72" name="WPFirmaQualitaetsmarke1">
    <vt:lpwstr>Iso9001.png</vt:lpwstr>
  </property>
  <property fmtid="{D5CDD505-2E9C-101B-9397-08002B2CF9AE}" pid="73" name="WPFirmaQualitaetsmarke2">
    <vt:lpwstr/>
  </property>
  <property fmtid="{D5CDD505-2E9C-101B-9397-08002B2CF9AE}" pid="74" name="WPFilialeBezeichnung">
    <vt:lpwstr/>
  </property>
  <property fmtid="{D5CDD505-2E9C-101B-9397-08002B2CF9AE}" pid="75" name="WPFilialeAdresszeile1">
    <vt:lpwstr/>
  </property>
  <property fmtid="{D5CDD505-2E9C-101B-9397-08002B2CF9AE}" pid="76" name="WPFirmaPPTHintergrund">
    <vt:lpwstr>vigierCiment_KV_210x148-rgb.jpg</vt:lpwstr>
  </property>
  <property fmtid="{D5CDD505-2E9C-101B-9397-08002B2CF9AE}" pid="77" name="WPFilialePLZ">
    <vt:lpwstr/>
  </property>
  <property fmtid="{D5CDD505-2E9C-101B-9397-08002B2CF9AE}" pid="78" name="WPFirmaPPTLogoClaim">
    <vt:lpwstr>VigierCiment.png</vt:lpwstr>
  </property>
  <property fmtid="{D5CDD505-2E9C-101B-9397-08002B2CF9AE}" pid="79" name="WPFilialeAdresszeile2">
    <vt:lpwstr/>
  </property>
  <property fmtid="{D5CDD505-2E9C-101B-9397-08002B2CF9AE}" pid="80" name="WPFilialeOrt">
    <vt:lpwstr/>
  </property>
  <property fmtid="{D5CDD505-2E9C-101B-9397-08002B2CF9AE}" pid="81" name="WPFirmaPPTLogoClaimTop">
    <vt:lpwstr>3.65</vt:lpwstr>
  </property>
  <property fmtid="{D5CDD505-2E9C-101B-9397-08002B2CF9AE}" pid="82" name="WPFilialeLand">
    <vt:lpwstr/>
  </property>
  <property fmtid="{D5CDD505-2E9C-101B-9397-08002B2CF9AE}" pid="83" name="WPFirmaPPTLogoClaimLeft">
    <vt:lpwstr>24.35</vt:lpwstr>
  </property>
  <property fmtid="{D5CDD505-2E9C-101B-9397-08002B2CF9AE}" pid="84" name="WPFilialeTelefon">
    <vt:lpwstr/>
  </property>
  <property fmtid="{D5CDD505-2E9C-101B-9397-08002B2CF9AE}" pid="85" name="WPFirmaPPTLogoClaimHeight">
    <vt:lpwstr>0</vt:lpwstr>
  </property>
  <property fmtid="{D5CDD505-2E9C-101B-9397-08002B2CF9AE}" pid="86" name="WPFilialeFax">
    <vt:lpwstr/>
  </property>
  <property fmtid="{D5CDD505-2E9C-101B-9397-08002B2CF9AE}" pid="87" name="WPFirmaPPTLogoClaimWidth">
    <vt:lpwstr>0</vt:lpwstr>
  </property>
  <property fmtid="{D5CDD505-2E9C-101B-9397-08002B2CF9AE}" pid="88" name="WPFilialeMail">
    <vt:lpwstr/>
  </property>
  <property fmtid="{D5CDD505-2E9C-101B-9397-08002B2CF9AE}" pid="89" name="WPFirmaPPTLogoTop">
    <vt:lpwstr>1.8</vt:lpwstr>
  </property>
  <property fmtid="{D5CDD505-2E9C-101B-9397-08002B2CF9AE}" pid="90" name="WPFilialeWeb">
    <vt:lpwstr/>
  </property>
  <property fmtid="{D5CDD505-2E9C-101B-9397-08002B2CF9AE}" pid="91" name="WPFirmaPPTLogoLeft">
    <vt:lpwstr>24.35</vt:lpwstr>
  </property>
  <property fmtid="{D5CDD505-2E9C-101B-9397-08002B2CF9AE}" pid="92" name="WPFirmaPPTLogoHeight">
    <vt:lpwstr>0</vt:lpwstr>
  </property>
  <property fmtid="{D5CDD505-2E9C-101B-9397-08002B2CF9AE}" pid="93" name="WPFirmaPPTTitelFarbe">
    <vt:lpwstr>108;118;124</vt:lpwstr>
  </property>
  <property fmtid="{D5CDD505-2E9C-101B-9397-08002B2CF9AE}" pid="94" name="WPFirmaPPTLogoWidth">
    <vt:lpwstr>0</vt:lpwstr>
  </property>
  <property fmtid="{D5CDD505-2E9C-101B-9397-08002B2CF9AE}" pid="95" name="WPFirmaLogoHoehe">
    <vt:lpwstr>0.9</vt:lpwstr>
  </property>
  <property fmtid="{D5CDD505-2E9C-101B-9397-08002B2CF9AE}" pid="96" name="WPFirmaRegion">
    <vt:lpwstr/>
  </property>
  <property fmtid="{D5CDD505-2E9C-101B-9397-08002B2CF9AE}" pid="97" name="WPFirmaLogoBreite">
    <vt:lpwstr>1.8</vt:lpwstr>
  </property>
  <property fmtid="{D5CDD505-2E9C-101B-9397-08002B2CF9AE}" pid="98" name="WPFirmaZusatzDE">
    <vt:lpwstr/>
  </property>
  <property fmtid="{D5CDD505-2E9C-101B-9397-08002B2CF9AE}" pid="99" name="WPFirmaZusatzFR">
    <vt:lpwstr/>
  </property>
  <property fmtid="{D5CDD505-2E9C-101B-9397-08002B2CF9AE}" pid="100" name="WPFirmaAdresszeile3">
    <vt:lpwstr/>
  </property>
  <property fmtid="{D5CDD505-2E9C-101B-9397-08002B2CF9AE}" pid="101" name="WPFirmaGruppenlogoFR">
    <vt:lpwstr>Zusatz_VICAT.png</vt:lpwstr>
  </property>
  <property fmtid="{D5CDD505-2E9C-101B-9397-08002B2CF9AE}" pid="102" name="WPVerfasserDescription">
    <vt:lpwstr> </vt:lpwstr>
  </property>
  <property fmtid="{D5CDD505-2E9C-101B-9397-08002B2CF9AE}" pid="103" name="WPVerfasserKurzzeichen">
    <vt:lpwstr> </vt:lpwstr>
  </property>
  <property fmtid="{D5CDD505-2E9C-101B-9397-08002B2CF9AE}" pid="104" name="WPVerfasserVorname">
    <vt:lpwstr> </vt:lpwstr>
  </property>
  <property fmtid="{D5CDD505-2E9C-101B-9397-08002B2CF9AE}" pid="105" name="WPVerfasserName">
    <vt:lpwstr> </vt:lpwstr>
  </property>
  <property fmtid="{D5CDD505-2E9C-101B-9397-08002B2CF9AE}" pid="106" name="WPVerfasserFunktionD">
    <vt:lpwstr> </vt:lpwstr>
  </property>
  <property fmtid="{D5CDD505-2E9C-101B-9397-08002B2CF9AE}" pid="107" name="WPVerfasserFunktionE">
    <vt:lpwstr> </vt:lpwstr>
  </property>
  <property fmtid="{D5CDD505-2E9C-101B-9397-08002B2CF9AE}" pid="108" name="WPVerfasserFunktionF">
    <vt:lpwstr> </vt:lpwstr>
  </property>
  <property fmtid="{D5CDD505-2E9C-101B-9397-08002B2CF9AE}" pid="109" name="WPVerfasserTelefonDirekt">
    <vt:lpwstr> </vt:lpwstr>
  </property>
  <property fmtid="{D5CDD505-2E9C-101B-9397-08002B2CF9AE}" pid="110" name="WPVerfasserTelefaxDirekt">
    <vt:lpwstr> </vt:lpwstr>
  </property>
  <property fmtid="{D5CDD505-2E9C-101B-9397-08002B2CF9AE}" pid="111" name="WPVerfasserMobil">
    <vt:lpwstr> </vt:lpwstr>
  </property>
  <property fmtid="{D5CDD505-2E9C-101B-9397-08002B2CF9AE}" pid="112" name="WPVerfasserEMail">
    <vt:lpwstr> </vt:lpwstr>
  </property>
  <property fmtid="{D5CDD505-2E9C-101B-9397-08002B2CF9AE}" pid="113" name="WPTitel">
    <vt:lpwstr/>
  </property>
  <property fmtid="{D5CDD505-2E9C-101B-9397-08002B2CF9AE}" pid="114" name="TemplateID">
    <vt:lpwstr>ebafede3-b690-4d4d-8524-2cf33cec7542</vt:lpwstr>
  </property>
  <property fmtid="{D5CDD505-2E9C-101B-9397-08002B2CF9AE}" pid="115" name="LanguageKey">
    <vt:lpwstr>FR</vt:lpwstr>
  </property>
  <property fmtid="{D5CDD505-2E9C-101B-9397-08002B2CF9AE}" pid="116" name="TaskPaneEnabled">
    <vt:lpwstr>True</vt:lpwstr>
  </property>
</Properties>
</file>