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58" r:id="rId4"/>
    <p:sldId id="340" r:id="rId5"/>
    <p:sldId id="338" r:id="rId6"/>
    <p:sldId id="260" r:id="rId7"/>
    <p:sldId id="262" r:id="rId8"/>
    <p:sldId id="341" r:id="rId9"/>
    <p:sldId id="282" r:id="rId10"/>
    <p:sldId id="343" r:id="rId11"/>
    <p:sldId id="297" r:id="rId12"/>
    <p:sldId id="289" r:id="rId13"/>
    <p:sldId id="290" r:id="rId14"/>
    <p:sldId id="294" r:id="rId15"/>
    <p:sldId id="291" r:id="rId16"/>
    <p:sldId id="292" r:id="rId17"/>
    <p:sldId id="293" r:id="rId18"/>
    <p:sldId id="283" r:id="rId19"/>
  </p:sldIdLst>
  <p:sldSz cx="10693400" cy="7561263"/>
  <p:notesSz cx="6797675" cy="9872663"/>
  <p:defaultTextStyle>
    <a:defPPr>
      <a:defRPr lang="de-DE"/>
    </a:defPPr>
    <a:lvl1pPr algn="l" rtl="0" eaLnBrk="0" fontAlgn="base" hangingPunct="0">
      <a:spcBef>
        <a:spcPct val="0"/>
      </a:spcBef>
      <a:spcAft>
        <a:spcPct val="0"/>
      </a:spcAft>
      <a:defRPr sz="2500" kern="1200">
        <a:solidFill>
          <a:srgbClr val="000000"/>
        </a:solidFill>
        <a:latin typeface="Arial" pitchFamily="34" charset="0"/>
        <a:ea typeface="Geneva"/>
        <a:cs typeface="Geneva"/>
      </a:defRPr>
    </a:lvl1pPr>
    <a:lvl2pPr marL="457200" algn="l" rtl="0" eaLnBrk="0" fontAlgn="base" hangingPunct="0">
      <a:spcBef>
        <a:spcPct val="0"/>
      </a:spcBef>
      <a:spcAft>
        <a:spcPct val="0"/>
      </a:spcAft>
      <a:defRPr sz="2500" kern="1200">
        <a:solidFill>
          <a:srgbClr val="000000"/>
        </a:solidFill>
        <a:latin typeface="Arial" pitchFamily="34" charset="0"/>
        <a:ea typeface="Geneva"/>
        <a:cs typeface="Geneva"/>
      </a:defRPr>
    </a:lvl2pPr>
    <a:lvl3pPr marL="914400" algn="l" rtl="0" eaLnBrk="0" fontAlgn="base" hangingPunct="0">
      <a:spcBef>
        <a:spcPct val="0"/>
      </a:spcBef>
      <a:spcAft>
        <a:spcPct val="0"/>
      </a:spcAft>
      <a:defRPr sz="2500" kern="1200">
        <a:solidFill>
          <a:srgbClr val="000000"/>
        </a:solidFill>
        <a:latin typeface="Arial" pitchFamily="34" charset="0"/>
        <a:ea typeface="Geneva"/>
        <a:cs typeface="Geneva"/>
      </a:defRPr>
    </a:lvl3pPr>
    <a:lvl4pPr marL="1371600" algn="l" rtl="0" eaLnBrk="0" fontAlgn="base" hangingPunct="0">
      <a:spcBef>
        <a:spcPct val="0"/>
      </a:spcBef>
      <a:spcAft>
        <a:spcPct val="0"/>
      </a:spcAft>
      <a:defRPr sz="2500" kern="1200">
        <a:solidFill>
          <a:srgbClr val="000000"/>
        </a:solidFill>
        <a:latin typeface="Arial" pitchFamily="34" charset="0"/>
        <a:ea typeface="Geneva"/>
        <a:cs typeface="Geneva"/>
      </a:defRPr>
    </a:lvl4pPr>
    <a:lvl5pPr marL="1828800" algn="l" rtl="0" eaLnBrk="0" fontAlgn="base" hangingPunct="0">
      <a:spcBef>
        <a:spcPct val="0"/>
      </a:spcBef>
      <a:spcAft>
        <a:spcPct val="0"/>
      </a:spcAft>
      <a:defRPr sz="2500" kern="1200">
        <a:solidFill>
          <a:srgbClr val="000000"/>
        </a:solidFill>
        <a:latin typeface="Arial" pitchFamily="34" charset="0"/>
        <a:ea typeface="Geneva"/>
        <a:cs typeface="Geneva"/>
      </a:defRPr>
    </a:lvl5pPr>
    <a:lvl6pPr marL="2286000" algn="l" defTabSz="914400" rtl="0" eaLnBrk="1" latinLnBrk="0" hangingPunct="1">
      <a:defRPr sz="2500" kern="1200">
        <a:solidFill>
          <a:srgbClr val="000000"/>
        </a:solidFill>
        <a:latin typeface="Arial" pitchFamily="34" charset="0"/>
        <a:ea typeface="Geneva"/>
        <a:cs typeface="Geneva"/>
      </a:defRPr>
    </a:lvl6pPr>
    <a:lvl7pPr marL="2743200" algn="l" defTabSz="914400" rtl="0" eaLnBrk="1" latinLnBrk="0" hangingPunct="1">
      <a:defRPr sz="2500" kern="1200">
        <a:solidFill>
          <a:srgbClr val="000000"/>
        </a:solidFill>
        <a:latin typeface="Arial" pitchFamily="34" charset="0"/>
        <a:ea typeface="Geneva"/>
        <a:cs typeface="Geneva"/>
      </a:defRPr>
    </a:lvl7pPr>
    <a:lvl8pPr marL="3200400" algn="l" defTabSz="914400" rtl="0" eaLnBrk="1" latinLnBrk="0" hangingPunct="1">
      <a:defRPr sz="2500" kern="1200">
        <a:solidFill>
          <a:srgbClr val="000000"/>
        </a:solidFill>
        <a:latin typeface="Arial" pitchFamily="34" charset="0"/>
        <a:ea typeface="Geneva"/>
        <a:cs typeface="Geneva"/>
      </a:defRPr>
    </a:lvl8pPr>
    <a:lvl9pPr marL="3657600" algn="l" defTabSz="914400" rtl="0" eaLnBrk="1" latinLnBrk="0" hangingPunct="1">
      <a:defRPr sz="2500" kern="1200">
        <a:solidFill>
          <a:srgbClr val="000000"/>
        </a:solidFill>
        <a:latin typeface="Arial" pitchFamily="34" charset="0"/>
        <a:ea typeface="Geneva"/>
        <a:cs typeface="Geneva"/>
      </a:defRPr>
    </a:lvl9pPr>
  </p:defaultTextStyle>
  <p:extLst>
    <p:ext uri="{EFAFB233-063F-42B5-8137-9DF3F51BA10A}">
      <p15:sldGuideLst xmlns:p15="http://schemas.microsoft.com/office/powerpoint/2012/main">
        <p15:guide id="1" orient="horz" pos="2381">
          <p15:clr>
            <a:srgbClr val="A4A3A4"/>
          </p15:clr>
        </p15:guide>
        <p15:guide id="2" pos="3368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31313"/>
    <a:srgbClr val="E2001A"/>
    <a:srgbClr val="FFFFFF"/>
    <a:srgbClr val="C0D89F"/>
    <a:srgbClr val="D6E9B6"/>
    <a:srgbClr val="5BAC35"/>
    <a:srgbClr val="B2B2B2"/>
    <a:srgbClr val="DDDD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0929"/>
  </p:normalViewPr>
  <p:slideViewPr>
    <p:cSldViewPr>
      <p:cViewPr varScale="1">
        <p:scale>
          <a:sx n="64" d="100"/>
          <a:sy n="64" d="100"/>
        </p:scale>
        <p:origin x="1014" y="78"/>
      </p:cViewPr>
      <p:guideLst>
        <p:guide orient="horz" pos="2381"/>
        <p:guide pos="3368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81" d="100"/>
          <a:sy n="81" d="100"/>
        </p:scale>
        <p:origin x="3996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255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1420" y="0"/>
            <a:ext cx="2946255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1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781050" y="739775"/>
            <a:ext cx="5237163" cy="37036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6791" y="4690267"/>
            <a:ext cx="4984095" cy="44418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/>
              <a:t>Mastertextformat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78951"/>
            <a:ext cx="2946255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1420" y="9378951"/>
            <a:ext cx="2946255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Lucida Grande" charset="0"/>
                <a:ea typeface="Geneva" charset="0"/>
                <a:cs typeface="Geneva" charset="0"/>
              </a:defRPr>
            </a:lvl1pPr>
          </a:lstStyle>
          <a:p>
            <a:pPr>
              <a:defRPr/>
            </a:pPr>
            <a:fld id="{E04BF966-FF17-4CFD-AC7D-B6AA3E168BA4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Lucida Grande" charset="0"/>
        <a:ea typeface="Geneva" charset="0"/>
        <a:cs typeface="Geneva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Lucida Grande" charset="0"/>
        <a:ea typeface="Geneva" charset="0"/>
        <a:cs typeface="Geneva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Lucida Grande" charset="0"/>
        <a:ea typeface="Geneva" charset="0"/>
        <a:cs typeface="Geneva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Lucida Grande" charset="0"/>
        <a:ea typeface="Geneva" charset="0"/>
        <a:cs typeface="Geneva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Lucida Grande" charset="0"/>
        <a:ea typeface="Geneva" charset="0"/>
        <a:cs typeface="Geneva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6"/>
          <p:cNvSpPr>
            <a:spLocks noChangeArrowheads="1"/>
          </p:cNvSpPr>
          <p:nvPr/>
        </p:nvSpPr>
        <p:spPr bwMode="auto">
          <a:xfrm>
            <a:off x="8561388" y="1008063"/>
            <a:ext cx="2124075" cy="1331912"/>
          </a:xfrm>
          <a:prstGeom prst="rect">
            <a:avLst/>
          </a:prstGeom>
          <a:solidFill>
            <a:schemeClr val="bg1"/>
          </a:solidFill>
          <a:ln w="12700">
            <a:noFill/>
            <a:prstDash val="sysDot"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fr-CH"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28"/>
          <p:cNvSpPr>
            <a:spLocks noChangeArrowheads="1"/>
          </p:cNvSpPr>
          <p:nvPr/>
        </p:nvSpPr>
        <p:spPr bwMode="auto">
          <a:xfrm>
            <a:off x="450156" y="1012825"/>
            <a:ext cx="7919144" cy="1331913"/>
          </a:xfrm>
          <a:prstGeom prst="rect">
            <a:avLst/>
          </a:prstGeom>
          <a:solidFill>
            <a:schemeClr val="bg1"/>
          </a:solidFill>
          <a:ln w="12700">
            <a:noFill/>
            <a:prstDash val="sysDot"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fr-CH">
              <a:latin typeface="Arial" charset="0"/>
              <a:ea typeface="+mn-ea"/>
              <a:cs typeface="+mn-cs"/>
            </a:endParaRPr>
          </a:p>
        </p:txBody>
      </p:sp>
      <p:pic>
        <p:nvPicPr>
          <p:cNvPr id="5" name="Picture 39" descr="wplogo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66175" y="1314450"/>
            <a:ext cx="1617663" cy="7969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25619" name="Rectangle 19"/>
          <p:cNvSpPr>
            <a:spLocks noGrp="1" noChangeArrowheads="1"/>
          </p:cNvSpPr>
          <p:nvPr>
            <p:ph type="ctrTitle" sz="quarter"/>
          </p:nvPr>
        </p:nvSpPr>
        <p:spPr>
          <a:xfrm>
            <a:off x="450156" y="1006475"/>
            <a:ext cx="7915969" cy="1331913"/>
          </a:xfrm>
        </p:spPr>
        <p:txBody>
          <a:bodyPr tIns="64725" rIns="129450" bIns="64725" anchor="t"/>
          <a:lstStyle>
            <a:lvl1pPr algn="r">
              <a:defRPr sz="2600" b="0" smtClean="0">
                <a:solidFill>
                  <a:srgbClr val="6C767C"/>
                </a:solidFill>
              </a:defRPr>
            </a:lvl1pPr>
          </a:lstStyle>
          <a:p>
            <a:r>
              <a:rPr lang="fr-FR"/>
              <a:t>Modifiez le style du titre</a:t>
            </a:r>
            <a:endParaRPr lang="fr-CH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482725" y="3732213"/>
            <a:ext cx="4537075" cy="4397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  <a:endParaRPr lang="de-CH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482725" y="476250"/>
            <a:ext cx="4537075" cy="3198813"/>
          </a:xfrm>
        </p:spPr>
        <p:txBody>
          <a:bodyPr lIns="73673" tIns="36837" rIns="73673" bIns="36837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r-FR" noProof="0"/>
              <a:t>Cliquez sur l'icône pour ajouter une image</a:t>
            </a:r>
            <a:endParaRPr lang="de-CH" noProof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482725" y="4171950"/>
            <a:ext cx="4537075" cy="6254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de-CH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de-CH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5389563" y="473075"/>
            <a:ext cx="1606550" cy="4265613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de-CH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566738" y="473075"/>
            <a:ext cx="4670425" cy="4265613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de-CH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566738" y="1655763"/>
            <a:ext cx="6429375" cy="1143000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de-CH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135063" y="3021013"/>
            <a:ext cx="5292725" cy="13620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/>
              <a:t>Modifier le style des sous-titres du masque</a:t>
            </a:r>
            <a:endParaRPr lang="de-CH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de-CH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596900" y="3425825"/>
            <a:ext cx="6429375" cy="105886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Modifiez le style du titre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596900" y="2259013"/>
            <a:ext cx="6429375" cy="1166812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566738" y="1539875"/>
            <a:ext cx="3138487" cy="31988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de-CH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3857625" y="1539875"/>
            <a:ext cx="3138488" cy="31988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de-CH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77825" y="212725"/>
            <a:ext cx="6807200" cy="889000"/>
          </a:xfrm>
        </p:spPr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  <a:endParaRPr lang="de-CH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77825" y="1193800"/>
            <a:ext cx="3341688" cy="49688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377825" y="1690688"/>
            <a:ext cx="3341688" cy="307181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de-CH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3841750" y="1193800"/>
            <a:ext cx="3343275" cy="49688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3841750" y="1690688"/>
            <a:ext cx="3343275" cy="307181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de-CH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de-CH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77825" y="212725"/>
            <a:ext cx="2489200" cy="90328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  <a:endParaRPr lang="de-CH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957513" y="212725"/>
            <a:ext cx="4227512" cy="454977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de-CH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377825" y="1116013"/>
            <a:ext cx="2489200" cy="36464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1" name="Rectangle 17"/>
          <p:cNvSpPr>
            <a:spLocks noChangeArrowheads="1"/>
          </p:cNvSpPr>
          <p:nvPr/>
        </p:nvSpPr>
        <p:spPr bwMode="auto">
          <a:xfrm>
            <a:off x="719138" y="503238"/>
            <a:ext cx="7737475" cy="935037"/>
          </a:xfrm>
          <a:prstGeom prst="rect">
            <a:avLst/>
          </a:prstGeom>
          <a:solidFill>
            <a:srgbClr val="DDDDDD"/>
          </a:solidFill>
          <a:ln w="12700">
            <a:noFill/>
            <a:prstDash val="sysDot"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fr-CH">
              <a:latin typeface="Arial" charset="0"/>
              <a:ea typeface="+mn-ea"/>
              <a:cs typeface="+mn-cs"/>
            </a:endParaRPr>
          </a:p>
        </p:txBody>
      </p:sp>
      <p:sp>
        <p:nvSpPr>
          <p:cNvPr id="1040" name="Rectangle 16"/>
          <p:cNvSpPr>
            <a:spLocks noChangeArrowheads="1"/>
          </p:cNvSpPr>
          <p:nvPr/>
        </p:nvSpPr>
        <p:spPr bwMode="auto">
          <a:xfrm>
            <a:off x="8572500" y="503238"/>
            <a:ext cx="2124075" cy="935037"/>
          </a:xfrm>
          <a:prstGeom prst="rect">
            <a:avLst/>
          </a:prstGeom>
          <a:solidFill>
            <a:srgbClr val="DDDDDD"/>
          </a:solidFill>
          <a:ln w="12700">
            <a:noFill/>
            <a:prstDash val="sysDot"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fr-CH">
              <a:latin typeface="Arial" charset="0"/>
              <a:ea typeface="+mn-ea"/>
              <a:cs typeface="+mn-cs"/>
            </a:endParaRPr>
          </a:p>
        </p:txBody>
      </p:sp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42918" y="754856"/>
            <a:ext cx="7611492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z="2400" dirty="0"/>
              <a:t>Accueil Sécurité &amp; Environnement des collaborateurs externes</a:t>
            </a:r>
            <a:endParaRPr lang="fr-CH" dirty="0"/>
          </a:p>
        </p:txBody>
      </p:sp>
      <p:sp>
        <p:nvSpPr>
          <p:cNvPr id="1029" name="Rectangle 19"/>
          <p:cNvSpPr>
            <a:spLocks noGrp="1" noChangeArrowheads="1"/>
          </p:cNvSpPr>
          <p:nvPr>
            <p:ph type="body" idx="1"/>
          </p:nvPr>
        </p:nvSpPr>
        <p:spPr bwMode="auto">
          <a:xfrm>
            <a:off x="719138" y="1798638"/>
            <a:ext cx="7737475" cy="521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CH" dirty="0" err="1"/>
              <a:t>Erste</a:t>
            </a:r>
            <a:r>
              <a:rPr lang="fr-CH" dirty="0"/>
              <a:t> </a:t>
            </a:r>
            <a:r>
              <a:rPr lang="fr-CH" dirty="0" err="1"/>
              <a:t>Ebene</a:t>
            </a:r>
            <a:endParaRPr lang="fr-CH" dirty="0"/>
          </a:p>
          <a:p>
            <a:pPr lvl="1"/>
            <a:r>
              <a:rPr lang="fr-CH" dirty="0"/>
              <a:t> </a:t>
            </a:r>
            <a:r>
              <a:rPr lang="fr-CH" dirty="0" err="1"/>
              <a:t>Zweite</a:t>
            </a:r>
            <a:r>
              <a:rPr lang="fr-CH" dirty="0"/>
              <a:t> </a:t>
            </a:r>
            <a:r>
              <a:rPr lang="fr-CH" dirty="0" err="1"/>
              <a:t>Ebene</a:t>
            </a:r>
            <a:endParaRPr lang="fr-CH" dirty="0"/>
          </a:p>
          <a:p>
            <a:pPr lvl="2"/>
            <a:r>
              <a:rPr lang="fr-CH" dirty="0" err="1"/>
              <a:t>Dritte</a:t>
            </a:r>
            <a:r>
              <a:rPr lang="fr-CH" dirty="0"/>
              <a:t> </a:t>
            </a:r>
            <a:r>
              <a:rPr lang="fr-CH" dirty="0" err="1"/>
              <a:t>Ebene</a:t>
            </a:r>
            <a:endParaRPr lang="fr-CH" dirty="0"/>
          </a:p>
          <a:p>
            <a:pPr lvl="3"/>
            <a:r>
              <a:rPr lang="fr-CH" dirty="0" err="1"/>
              <a:t>Vierte</a:t>
            </a:r>
            <a:r>
              <a:rPr lang="fr-CH" dirty="0"/>
              <a:t> </a:t>
            </a:r>
            <a:r>
              <a:rPr lang="fr-CH" dirty="0" err="1"/>
              <a:t>Ebene</a:t>
            </a:r>
            <a:endParaRPr lang="fr-CH" dirty="0"/>
          </a:p>
          <a:p>
            <a:pPr lvl="4"/>
            <a:r>
              <a:rPr lang="fr-CH" dirty="0" err="1"/>
              <a:t>Fünfte</a:t>
            </a:r>
            <a:r>
              <a:rPr lang="fr-CH" dirty="0"/>
              <a:t> </a:t>
            </a:r>
            <a:r>
              <a:rPr lang="fr-CH" dirty="0" err="1"/>
              <a:t>Ebene</a:t>
            </a:r>
            <a:endParaRPr lang="fr-CH" dirty="0"/>
          </a:p>
        </p:txBody>
      </p:sp>
      <p:pic>
        <p:nvPicPr>
          <p:cNvPr id="1030" name="Picture 27" descr="wplogo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8766175" y="647700"/>
            <a:ext cx="1638300" cy="6334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7" name="ZoneTexte 6"/>
          <p:cNvSpPr txBox="1"/>
          <p:nvPr userDrawn="1"/>
        </p:nvSpPr>
        <p:spPr>
          <a:xfrm>
            <a:off x="666180" y="7165587"/>
            <a:ext cx="979308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9512300" algn="r"/>
              </a:tabLst>
              <a:defRPr/>
            </a:pPr>
            <a:r>
              <a:rPr lang="de-CH" sz="800" dirty="0" err="1">
                <a:solidFill>
                  <a:srgbClr val="B2B2B2"/>
                </a:solidFill>
              </a:rPr>
              <a:t>Ciments</a:t>
            </a:r>
            <a:r>
              <a:rPr lang="de-CH" sz="800" dirty="0">
                <a:solidFill>
                  <a:srgbClr val="B2B2B2"/>
                </a:solidFill>
              </a:rPr>
              <a:t> Vigier SA	</a:t>
            </a:r>
            <a:fld id="{72B4828B-0E02-4EB9-9CB9-277E4C266AA6}" type="slidenum">
              <a:rPr lang="de-CH" sz="800" smtClean="0">
                <a:solidFill>
                  <a:srgbClr val="B2B2B2"/>
                </a:solidFill>
              </a:rPr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>
                  <a:tab pos="9512300" algn="r"/>
                </a:tabLst>
                <a:defRPr/>
              </a:pPr>
              <a:t>‹Nr.›</a:t>
            </a:fld>
            <a:endParaRPr lang="fr-CH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ransition/>
  <p:hf sldNum="0" hdr="0" ftr="0" dt="0"/>
  <p:txStyles>
    <p:titleStyle>
      <a:lvl1pPr algn="l" defTabSz="1042988" rtl="0" eaLnBrk="1" fontAlgn="base" hangingPunct="1">
        <a:spcBef>
          <a:spcPct val="0"/>
        </a:spcBef>
        <a:spcAft>
          <a:spcPct val="0"/>
        </a:spcAft>
        <a:defRPr sz="3200" b="1" baseline="0">
          <a:solidFill>
            <a:srgbClr val="000000"/>
          </a:solidFill>
          <a:latin typeface="Arial" charset="0"/>
          <a:ea typeface="+mj-ea"/>
          <a:cs typeface="+mj-cs"/>
        </a:defRPr>
      </a:lvl1pPr>
      <a:lvl2pPr algn="l" defTabSz="1042988" rtl="0" eaLnBrk="1" fontAlgn="base" hangingPunct="1">
        <a:spcBef>
          <a:spcPct val="0"/>
        </a:spcBef>
        <a:spcAft>
          <a:spcPct val="0"/>
        </a:spcAft>
        <a:defRPr sz="2200" b="1">
          <a:solidFill>
            <a:srgbClr val="000000"/>
          </a:solidFill>
          <a:latin typeface="Arial" charset="0"/>
          <a:ea typeface="Geneva" charset="0"/>
          <a:cs typeface="Geneva" charset="0"/>
        </a:defRPr>
      </a:lvl2pPr>
      <a:lvl3pPr algn="l" defTabSz="1042988" rtl="0" eaLnBrk="1" fontAlgn="base" hangingPunct="1">
        <a:spcBef>
          <a:spcPct val="0"/>
        </a:spcBef>
        <a:spcAft>
          <a:spcPct val="0"/>
        </a:spcAft>
        <a:defRPr sz="2200" b="1">
          <a:solidFill>
            <a:srgbClr val="000000"/>
          </a:solidFill>
          <a:latin typeface="Arial" charset="0"/>
          <a:ea typeface="Geneva" charset="0"/>
          <a:cs typeface="Geneva" charset="0"/>
        </a:defRPr>
      </a:lvl3pPr>
      <a:lvl4pPr algn="l" defTabSz="1042988" rtl="0" eaLnBrk="1" fontAlgn="base" hangingPunct="1">
        <a:spcBef>
          <a:spcPct val="0"/>
        </a:spcBef>
        <a:spcAft>
          <a:spcPct val="0"/>
        </a:spcAft>
        <a:defRPr sz="2200" b="1">
          <a:solidFill>
            <a:srgbClr val="000000"/>
          </a:solidFill>
          <a:latin typeface="Arial" charset="0"/>
          <a:ea typeface="Geneva" charset="0"/>
          <a:cs typeface="Geneva" charset="0"/>
        </a:defRPr>
      </a:lvl4pPr>
      <a:lvl5pPr algn="l" defTabSz="1042988" rtl="0" eaLnBrk="1" fontAlgn="base" hangingPunct="1">
        <a:spcBef>
          <a:spcPct val="0"/>
        </a:spcBef>
        <a:spcAft>
          <a:spcPct val="0"/>
        </a:spcAft>
        <a:defRPr sz="2200" b="1">
          <a:solidFill>
            <a:srgbClr val="000000"/>
          </a:solidFill>
          <a:latin typeface="Arial" charset="0"/>
          <a:ea typeface="Geneva" charset="0"/>
          <a:cs typeface="Geneva" charset="0"/>
        </a:defRPr>
      </a:lvl5pPr>
      <a:lvl6pPr marL="457200" algn="ctr" defTabSz="736600" rtl="0" eaLnBrk="1" fontAlgn="base" hangingPunct="1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Lucida Grande" charset="0"/>
          <a:ea typeface="Geneva" charset="0"/>
          <a:cs typeface="Geneva" charset="0"/>
        </a:defRPr>
      </a:lvl6pPr>
      <a:lvl7pPr marL="914400" algn="ctr" defTabSz="736600" rtl="0" eaLnBrk="1" fontAlgn="base" hangingPunct="1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Lucida Grande" charset="0"/>
          <a:ea typeface="Geneva" charset="0"/>
          <a:cs typeface="Geneva" charset="0"/>
        </a:defRPr>
      </a:lvl7pPr>
      <a:lvl8pPr marL="1371600" algn="ctr" defTabSz="736600" rtl="0" eaLnBrk="1" fontAlgn="base" hangingPunct="1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Lucida Grande" charset="0"/>
          <a:ea typeface="Geneva" charset="0"/>
          <a:cs typeface="Geneva" charset="0"/>
        </a:defRPr>
      </a:lvl8pPr>
      <a:lvl9pPr marL="1828800" algn="ctr" defTabSz="736600" rtl="0" eaLnBrk="1" fontAlgn="base" hangingPunct="1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Lucida Grande" charset="0"/>
          <a:ea typeface="Geneva" charset="0"/>
          <a:cs typeface="Geneva" charset="0"/>
        </a:defRPr>
      </a:lvl9pPr>
    </p:titleStyle>
    <p:bodyStyle>
      <a:lvl1pPr marL="342900" indent="-342900" algn="l" defTabSz="993775" rtl="0" eaLnBrk="1" fontAlgn="base" hangingPunct="1">
        <a:spcBef>
          <a:spcPct val="20000"/>
        </a:spcBef>
        <a:spcAft>
          <a:spcPct val="0"/>
        </a:spcAft>
        <a:buClr>
          <a:srgbClr val="131313"/>
        </a:buClr>
        <a:defRPr b="1">
          <a:solidFill>
            <a:srgbClr val="131313"/>
          </a:solidFill>
          <a:latin typeface="Arial" charset="0"/>
          <a:ea typeface="+mn-ea"/>
          <a:cs typeface="+mn-cs"/>
        </a:defRPr>
      </a:lvl1pPr>
      <a:lvl2pPr marL="300038" indent="-120650" algn="l" defTabSz="993775" rtl="0" eaLnBrk="1" fontAlgn="base" hangingPunct="1">
        <a:spcBef>
          <a:spcPct val="20000"/>
        </a:spcBef>
        <a:spcAft>
          <a:spcPct val="0"/>
        </a:spcAft>
        <a:buClr>
          <a:srgbClr val="131313"/>
        </a:buClr>
        <a:buChar char="•"/>
        <a:defRPr>
          <a:solidFill>
            <a:srgbClr val="131313"/>
          </a:solidFill>
          <a:latin typeface="Arial" charset="0"/>
          <a:ea typeface="+mn-ea"/>
          <a:cs typeface="+mn-cs"/>
        </a:defRPr>
      </a:lvl2pPr>
      <a:lvl3pPr marL="601663" indent="-122238" algn="l" defTabSz="993775" rtl="0" eaLnBrk="1" fontAlgn="base" hangingPunct="1">
        <a:spcBef>
          <a:spcPct val="20000"/>
        </a:spcBef>
        <a:spcAft>
          <a:spcPct val="0"/>
        </a:spcAft>
        <a:buClr>
          <a:srgbClr val="000000"/>
        </a:buClr>
        <a:buChar char="•"/>
        <a:defRPr>
          <a:solidFill>
            <a:srgbClr val="131313"/>
          </a:solidFill>
          <a:latin typeface="Arial" charset="0"/>
          <a:ea typeface="+mn-ea"/>
          <a:cs typeface="+mn-cs"/>
        </a:defRPr>
      </a:lvl3pPr>
      <a:lvl4pPr marL="915988" indent="-134938" algn="l" defTabSz="993775" rtl="0" eaLnBrk="1" fontAlgn="base" hangingPunct="1">
        <a:spcBef>
          <a:spcPct val="20000"/>
        </a:spcBef>
        <a:spcAft>
          <a:spcPct val="0"/>
        </a:spcAft>
        <a:buClr>
          <a:srgbClr val="000000"/>
        </a:buClr>
        <a:buChar char="•"/>
        <a:defRPr>
          <a:solidFill>
            <a:srgbClr val="131313"/>
          </a:solidFill>
          <a:latin typeface="Arial" charset="0"/>
          <a:ea typeface="+mn-ea"/>
          <a:cs typeface="+mn-cs"/>
        </a:defRPr>
      </a:lvl4pPr>
      <a:lvl5pPr marL="1230313" indent="-134938" algn="l" defTabSz="993775" rtl="0" eaLnBrk="1" fontAlgn="base" hangingPunct="1">
        <a:spcBef>
          <a:spcPct val="20000"/>
        </a:spcBef>
        <a:spcAft>
          <a:spcPct val="0"/>
        </a:spcAft>
        <a:buClr>
          <a:srgbClr val="000000"/>
        </a:buClr>
        <a:buChar char="-"/>
        <a:defRPr>
          <a:solidFill>
            <a:srgbClr val="131313"/>
          </a:solidFill>
          <a:latin typeface="Arial" charset="0"/>
          <a:ea typeface="+mn-ea"/>
          <a:cs typeface="+mn-cs"/>
        </a:defRPr>
      </a:lvl5pPr>
      <a:lvl6pPr marL="2114550" indent="-184150" algn="l" defTabSz="736600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  <a:cs typeface="+mn-cs"/>
        </a:defRPr>
      </a:lvl6pPr>
      <a:lvl7pPr marL="2571750" indent="-184150" algn="l" defTabSz="736600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  <a:cs typeface="+mn-cs"/>
        </a:defRPr>
      </a:lvl7pPr>
      <a:lvl8pPr marL="3028950" indent="-184150" algn="l" defTabSz="736600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  <a:cs typeface="+mn-cs"/>
        </a:defRPr>
      </a:lvl8pPr>
      <a:lvl9pPr marL="3486150" indent="-184150" algn="l" defTabSz="736600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wmf"/><Relationship Id="rId7" Type="http://schemas.openxmlformats.org/officeDocument/2006/relationships/image" Target="../media/image47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w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hyperlink" Target="mailto:beat.oppliger@vigier.ch" TargetMode="Externa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image" Target="../media/image9.jpeg"/><Relationship Id="rId7" Type="http://schemas.openxmlformats.org/officeDocument/2006/relationships/image" Target="../media/image13.gif"/><Relationship Id="rId12" Type="http://schemas.openxmlformats.org/officeDocument/2006/relationships/image" Target="../media/image1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jpeg"/><Relationship Id="rId10" Type="http://schemas.openxmlformats.org/officeDocument/2006/relationships/image" Target="../media/image16.png"/><Relationship Id="rId4" Type="http://schemas.openxmlformats.org/officeDocument/2006/relationships/image" Target="../media/image10.png"/><Relationship Id="rId9" Type="http://schemas.openxmlformats.org/officeDocument/2006/relationships/image" Target="../media/image15.tiff"/><Relationship Id="rId1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6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35.gi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11" Type="http://schemas.openxmlformats.org/officeDocument/2006/relationships/image" Target="../media/image34.gif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Relationship Id="rId14" Type="http://schemas.openxmlformats.org/officeDocument/2006/relationships/image" Target="../media/image37.jpe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 descr="&lt;WPTitel&gt;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fr-FR" sz="3200" dirty="0" err="1"/>
              <a:t>Sicherheit</a:t>
            </a:r>
            <a:r>
              <a:rPr lang="fr-FR" sz="3200" dirty="0"/>
              <a:t> </a:t>
            </a:r>
            <a:r>
              <a:rPr lang="fr-FR" sz="3200" dirty="0" err="1"/>
              <a:t>und</a:t>
            </a:r>
            <a:r>
              <a:rPr lang="fr-FR" sz="3200" dirty="0"/>
              <a:t> Umwelt </a:t>
            </a:r>
            <a:r>
              <a:rPr lang="fr-FR" sz="3200" dirty="0" err="1"/>
              <a:t>für</a:t>
            </a:r>
            <a:br>
              <a:rPr lang="fr-FR" sz="3200" dirty="0"/>
            </a:br>
            <a:r>
              <a:rPr lang="fr-FR" sz="3200" dirty="0"/>
              <a:t>Chauffeurs</a:t>
            </a:r>
            <a:endParaRPr lang="fr-CH" sz="3200" b="1" dirty="0">
              <a:latin typeface="Arial" pitchFamily="34" charset="0"/>
            </a:endParaRP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19138" y="540271"/>
            <a:ext cx="7702550" cy="864096"/>
          </a:xfrm>
        </p:spPr>
        <p:txBody>
          <a:bodyPr/>
          <a:lstStyle/>
          <a:p>
            <a:r>
              <a:rPr lang="fr-CH" sz="3400" dirty="0" err="1"/>
              <a:t>Evakuationsplan</a:t>
            </a:r>
            <a:endParaRPr lang="fr-FR" sz="34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E85C822-9C10-4339-AD2E-C53C9AD9D1C8}"/>
              </a:ext>
            </a:extLst>
          </p:cNvPr>
          <p:cNvSpPr/>
          <p:nvPr/>
        </p:nvSpPr>
        <p:spPr bwMode="auto">
          <a:xfrm>
            <a:off x="594172" y="3564607"/>
            <a:ext cx="1168052" cy="1856524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CH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Grande" charset="0"/>
              <a:ea typeface="Geneva" charset="0"/>
              <a:cs typeface="Geneva" charset="0"/>
            </a:endParaRPr>
          </a:p>
        </p:txBody>
      </p: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578B605D-017F-BD8C-B5B1-C22DD9E86B31}"/>
              </a:ext>
            </a:extLst>
          </p:cNvPr>
          <p:cNvGrpSpPr/>
          <p:nvPr/>
        </p:nvGrpSpPr>
        <p:grpSpPr>
          <a:xfrm>
            <a:off x="378148" y="1474762"/>
            <a:ext cx="9163294" cy="5330006"/>
            <a:chOff x="378148" y="1474762"/>
            <a:chExt cx="9163294" cy="5330006"/>
          </a:xfrm>
        </p:grpSpPr>
        <p:grpSp>
          <p:nvGrpSpPr>
            <p:cNvPr id="16" name="Groupe 15">
              <a:extLst>
                <a:ext uri="{FF2B5EF4-FFF2-40B4-BE49-F238E27FC236}">
                  <a16:creationId xmlns:a16="http://schemas.microsoft.com/office/drawing/2014/main" id="{FBC6CFA8-75F2-93A4-07CD-5F8CD3815D2A}"/>
                </a:ext>
              </a:extLst>
            </p:cNvPr>
            <p:cNvGrpSpPr/>
            <p:nvPr/>
          </p:nvGrpSpPr>
          <p:grpSpPr>
            <a:xfrm>
              <a:off x="625188" y="1474762"/>
              <a:ext cx="8916254" cy="5330006"/>
              <a:chOff x="625188" y="1474762"/>
              <a:chExt cx="8916254" cy="5330006"/>
            </a:xfrm>
          </p:grpSpPr>
          <p:pic>
            <p:nvPicPr>
              <p:cNvPr id="18" name="Picture 6">
                <a:extLst>
                  <a:ext uri="{FF2B5EF4-FFF2-40B4-BE49-F238E27FC236}">
                    <a16:creationId xmlns:a16="http://schemas.microsoft.com/office/drawing/2014/main" id="{E922881E-6A16-9D13-C8EF-47D83734E43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50664" y="1670793"/>
                <a:ext cx="8572500" cy="5133975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9" name="Oval 7">
                <a:extLst>
                  <a:ext uri="{FF2B5EF4-FFF2-40B4-BE49-F238E27FC236}">
                    <a16:creationId xmlns:a16="http://schemas.microsoft.com/office/drawing/2014/main" id="{6A19DCB7-FB8A-EA9F-8F63-6114AC8165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19764" y="5055343"/>
                <a:ext cx="360363" cy="323850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alt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0" name="Oval 8">
                <a:extLst>
                  <a:ext uri="{FF2B5EF4-FFF2-40B4-BE49-F238E27FC236}">
                    <a16:creationId xmlns:a16="http://schemas.microsoft.com/office/drawing/2014/main" id="{053522C2-4C3D-C83B-D752-42915D762AB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80127" y="5163293"/>
                <a:ext cx="360362" cy="323850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alt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1" name="Oval 9">
                <a:extLst>
                  <a:ext uri="{FF2B5EF4-FFF2-40B4-BE49-F238E27FC236}">
                    <a16:creationId xmlns:a16="http://schemas.microsoft.com/office/drawing/2014/main" id="{9A7F4B6E-BE74-56CC-E749-A9617428E4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475414" y="5306168"/>
                <a:ext cx="252413" cy="252413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alt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2" name="Oval 10">
                <a:extLst>
                  <a:ext uri="{FF2B5EF4-FFF2-40B4-BE49-F238E27FC236}">
                    <a16:creationId xmlns:a16="http://schemas.microsoft.com/office/drawing/2014/main" id="{0C473C38-B6B5-7311-3BEF-4A10E11292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64339" y="5379193"/>
                <a:ext cx="252413" cy="252413"/>
              </a:xfrm>
              <a:prstGeom prst="ellipse">
                <a:avLst/>
              </a:prstGeom>
              <a:solidFill>
                <a:srgbClr val="80808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alt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3" name="Rectangle 11">
                <a:extLst>
                  <a:ext uri="{FF2B5EF4-FFF2-40B4-BE49-F238E27FC236}">
                    <a16:creationId xmlns:a16="http://schemas.microsoft.com/office/drawing/2014/main" id="{3AA39829-3D21-E893-4D27-55B310739E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00000">
                <a:off x="9088189" y="5436343"/>
                <a:ext cx="73025" cy="122238"/>
              </a:xfrm>
              <a:prstGeom prst="rect">
                <a:avLst/>
              </a:prstGeom>
              <a:solidFill>
                <a:srgbClr val="80808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alt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4" name="Rectangle 12">
                <a:extLst>
                  <a:ext uri="{FF2B5EF4-FFF2-40B4-BE49-F238E27FC236}">
                    <a16:creationId xmlns:a16="http://schemas.microsoft.com/office/drawing/2014/main" id="{F892CD6D-B34B-204A-A67B-9DF7343689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60000">
                <a:off x="7861052" y="3185268"/>
                <a:ext cx="147637" cy="69850"/>
              </a:xfrm>
              <a:prstGeom prst="rect">
                <a:avLst/>
              </a:prstGeom>
              <a:solidFill>
                <a:srgbClr val="80808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alt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5" name="Rectangle 13">
                <a:extLst>
                  <a:ext uri="{FF2B5EF4-FFF2-40B4-BE49-F238E27FC236}">
                    <a16:creationId xmlns:a16="http://schemas.microsoft.com/office/drawing/2014/main" id="{BE8B04F3-1C3D-DAC3-4EC2-488C2C0B639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00000">
                <a:off x="8151564" y="2823318"/>
                <a:ext cx="73025" cy="122238"/>
              </a:xfrm>
              <a:prstGeom prst="rect">
                <a:avLst/>
              </a:prstGeom>
              <a:solidFill>
                <a:srgbClr val="80808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alt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" name="Rectangle 14">
                <a:extLst>
                  <a:ext uri="{FF2B5EF4-FFF2-40B4-BE49-F238E27FC236}">
                    <a16:creationId xmlns:a16="http://schemas.microsoft.com/office/drawing/2014/main" id="{0801713F-6AD8-AF01-EFD2-0C41938EEA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00000">
                <a:off x="9088189" y="2102593"/>
                <a:ext cx="73025" cy="122238"/>
              </a:xfrm>
              <a:prstGeom prst="rect">
                <a:avLst/>
              </a:prstGeom>
              <a:solidFill>
                <a:srgbClr val="FF0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alt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7" name="Text Box 15">
                <a:extLst>
                  <a:ext uri="{FF2B5EF4-FFF2-40B4-BE49-F238E27FC236}">
                    <a16:creationId xmlns:a16="http://schemas.microsoft.com/office/drawing/2014/main" id="{F03A384C-7926-A8DF-1861-34A31F7EFE3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943727" y="1958131"/>
                <a:ext cx="368300" cy="1841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fr-CH" altLang="de-DE" sz="6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215C</a:t>
                </a:r>
                <a:endParaRPr kumimoji="0" lang="de-DE" altLang="de-DE" sz="6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8" name="Rectangle 16">
                <a:extLst>
                  <a:ext uri="{FF2B5EF4-FFF2-40B4-BE49-F238E27FC236}">
                    <a16:creationId xmlns:a16="http://schemas.microsoft.com/office/drawing/2014/main" id="{D3386D6D-1B50-393F-12F0-BCC808B3A50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560000">
                <a:off x="5703639" y="4841031"/>
                <a:ext cx="550863" cy="214312"/>
              </a:xfrm>
              <a:prstGeom prst="rect">
                <a:avLst/>
              </a:prstGeom>
              <a:solidFill>
                <a:srgbClr val="80808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alt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29" name="Picture 17" descr="E11">
                <a:extLst>
                  <a:ext uri="{FF2B5EF4-FFF2-40B4-BE49-F238E27FC236}">
                    <a16:creationId xmlns:a16="http://schemas.microsoft.com/office/drawing/2014/main" id="{FB2CF547-4F9A-5BA6-8C7F-AAD764B8DE2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10796" y="1474762"/>
                <a:ext cx="895726" cy="89572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0" name="Rectangle 18">
                <a:extLst>
                  <a:ext uri="{FF2B5EF4-FFF2-40B4-BE49-F238E27FC236}">
                    <a16:creationId xmlns:a16="http://schemas.microsoft.com/office/drawing/2014/main" id="{2BEC7D33-7A51-9096-A27A-5773251A56C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560000">
                <a:off x="4363789" y="4514006"/>
                <a:ext cx="750888" cy="79375"/>
              </a:xfrm>
              <a:prstGeom prst="rect">
                <a:avLst/>
              </a:prstGeom>
              <a:solidFill>
                <a:srgbClr val="80808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alt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1" name="Rectangle 19">
                <a:extLst>
                  <a:ext uri="{FF2B5EF4-FFF2-40B4-BE49-F238E27FC236}">
                    <a16:creationId xmlns:a16="http://schemas.microsoft.com/office/drawing/2014/main" id="{66FF3C51-E594-6A51-130A-2B373E03E65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560000">
                <a:off x="4268539" y="4598143"/>
                <a:ext cx="863600" cy="71438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alt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" name="Rectangle 20">
                <a:extLst>
                  <a:ext uri="{FF2B5EF4-FFF2-40B4-BE49-F238E27FC236}">
                    <a16:creationId xmlns:a16="http://schemas.microsoft.com/office/drawing/2014/main" id="{2D3FCCEC-7756-E2A5-8DC9-BCB727FFE3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560000">
                <a:off x="4551114" y="4663231"/>
                <a:ext cx="171450" cy="69850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alt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3" name="Rectangle 21">
                <a:extLst>
                  <a:ext uri="{FF2B5EF4-FFF2-40B4-BE49-F238E27FC236}">
                    <a16:creationId xmlns:a16="http://schemas.microsoft.com/office/drawing/2014/main" id="{3DA57A26-F542-1346-2DB1-7742B6686E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560000">
                <a:off x="4911477" y="4263181"/>
                <a:ext cx="171450" cy="69850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alt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4" name="Rectangle 22">
                <a:extLst>
                  <a:ext uri="{FF2B5EF4-FFF2-40B4-BE49-F238E27FC236}">
                    <a16:creationId xmlns:a16="http://schemas.microsoft.com/office/drawing/2014/main" id="{0C9163CB-A700-FFF0-2A04-56183A69D53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560000">
                <a:off x="4476502" y="4115543"/>
                <a:ext cx="366712" cy="69850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alt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5" name="Rectangle 23">
                <a:extLst>
                  <a:ext uri="{FF2B5EF4-FFF2-40B4-BE49-F238E27FC236}">
                    <a16:creationId xmlns:a16="http://schemas.microsoft.com/office/drawing/2014/main" id="{F4FC44C4-F739-5261-B0BE-D6694B059B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560000">
                <a:off x="4157414" y="3920281"/>
                <a:ext cx="334963" cy="58737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alt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6" name="Rectangle 24">
                <a:extLst>
                  <a:ext uri="{FF2B5EF4-FFF2-40B4-BE49-F238E27FC236}">
                    <a16:creationId xmlns:a16="http://schemas.microsoft.com/office/drawing/2014/main" id="{413A9AD5-7DB8-4B50-A4AB-F52FA57A544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560000">
                <a:off x="4243139" y="4120306"/>
                <a:ext cx="92075" cy="69850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alt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7" name="Rectangle 25">
                <a:extLst>
                  <a:ext uri="{FF2B5EF4-FFF2-40B4-BE49-F238E27FC236}">
                    <a16:creationId xmlns:a16="http://schemas.microsoft.com/office/drawing/2014/main" id="{C57980A9-88E7-AA33-170B-D4F1978CBB1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560000">
                <a:off x="4058989" y="3775818"/>
                <a:ext cx="92075" cy="69850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alt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8" name="Rectangle 26">
                <a:extLst>
                  <a:ext uri="{FF2B5EF4-FFF2-40B4-BE49-F238E27FC236}">
                    <a16:creationId xmlns:a16="http://schemas.microsoft.com/office/drawing/2014/main" id="{09E273D0-2CA7-E75D-2D8A-6943EF0A461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560000">
                <a:off x="2495302" y="3326556"/>
                <a:ext cx="144462" cy="71437"/>
              </a:xfrm>
              <a:prstGeom prst="rect">
                <a:avLst/>
              </a:prstGeom>
              <a:solidFill>
                <a:srgbClr val="80808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alt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9" name="Rectangle 27">
                <a:extLst>
                  <a:ext uri="{FF2B5EF4-FFF2-40B4-BE49-F238E27FC236}">
                    <a16:creationId xmlns:a16="http://schemas.microsoft.com/office/drawing/2014/main" id="{6E5A6C79-4C61-AA4B-C27A-D1232B4B0CD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560000">
                <a:off x="2098427" y="2964606"/>
                <a:ext cx="288925" cy="161925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alt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0" name="Rectangle 28">
                <a:extLst>
                  <a:ext uri="{FF2B5EF4-FFF2-40B4-BE49-F238E27FC236}">
                    <a16:creationId xmlns:a16="http://schemas.microsoft.com/office/drawing/2014/main" id="{518FB884-FBE3-6362-637C-88C1A6258CD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900000">
                <a:off x="1095127" y="2318493"/>
                <a:ext cx="93662" cy="95250"/>
              </a:xfrm>
              <a:prstGeom prst="rect">
                <a:avLst/>
              </a:prstGeom>
              <a:solidFill>
                <a:srgbClr val="80808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alt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41" name="Rectangle 29">
                <a:extLst>
                  <a:ext uri="{FF2B5EF4-FFF2-40B4-BE49-F238E27FC236}">
                    <a16:creationId xmlns:a16="http://schemas.microsoft.com/office/drawing/2014/main" id="{BFA137E9-5E9A-7495-397A-7E4F5966EB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560000">
                <a:off x="2103189" y="2032743"/>
                <a:ext cx="92075" cy="69850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alt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5" name="Rectangle 30">
                <a:extLst>
                  <a:ext uri="{FF2B5EF4-FFF2-40B4-BE49-F238E27FC236}">
                    <a16:creationId xmlns:a16="http://schemas.microsoft.com/office/drawing/2014/main" id="{954998D1-86A9-22D5-9BE8-4BB2DA5462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560000">
                <a:off x="2084139" y="2174031"/>
                <a:ext cx="92075" cy="69850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alt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6" name="Rectangle 31">
                <a:extLst>
                  <a:ext uri="{FF2B5EF4-FFF2-40B4-BE49-F238E27FC236}">
                    <a16:creationId xmlns:a16="http://schemas.microsoft.com/office/drawing/2014/main" id="{774687F4-E4EB-ECEB-34F0-F6A24D1FBD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560000">
                <a:off x="3163639" y="2534393"/>
                <a:ext cx="92075" cy="69850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alt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7" name="Rectangle 32">
                <a:extLst>
                  <a:ext uri="{FF2B5EF4-FFF2-40B4-BE49-F238E27FC236}">
                    <a16:creationId xmlns:a16="http://schemas.microsoft.com/office/drawing/2014/main" id="{E297823B-8AC2-E253-6574-DDE2236DD3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900000">
                <a:off x="2392114" y="2655043"/>
                <a:ext cx="93663" cy="95250"/>
              </a:xfrm>
              <a:prstGeom prst="rect">
                <a:avLst/>
              </a:prstGeom>
              <a:solidFill>
                <a:srgbClr val="80808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alt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8" name="Rectangle 33">
                <a:extLst>
                  <a:ext uri="{FF2B5EF4-FFF2-40B4-BE49-F238E27FC236}">
                    <a16:creationId xmlns:a16="http://schemas.microsoft.com/office/drawing/2014/main" id="{36BB473B-7238-99B4-7493-E4C32372590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900000">
                <a:off x="2801689" y="2799506"/>
                <a:ext cx="93663" cy="95250"/>
              </a:xfrm>
              <a:prstGeom prst="rect">
                <a:avLst/>
              </a:prstGeom>
              <a:solidFill>
                <a:srgbClr val="80808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alt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9" name="Rectangle 34">
                <a:extLst>
                  <a:ext uri="{FF2B5EF4-FFF2-40B4-BE49-F238E27FC236}">
                    <a16:creationId xmlns:a16="http://schemas.microsoft.com/office/drawing/2014/main" id="{91578BCF-0EC0-89A8-26F6-7DE5DD18635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900000">
                <a:off x="3233489" y="2870943"/>
                <a:ext cx="93663" cy="95250"/>
              </a:xfrm>
              <a:prstGeom prst="rect">
                <a:avLst/>
              </a:prstGeom>
              <a:solidFill>
                <a:srgbClr val="80808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alt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0" name="Rectangle 35">
                <a:extLst>
                  <a:ext uri="{FF2B5EF4-FFF2-40B4-BE49-F238E27FC236}">
                    <a16:creationId xmlns:a16="http://schemas.microsoft.com/office/drawing/2014/main" id="{C93BF6C2-DB18-0B71-7D46-FAF16BF8B88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900000">
                <a:off x="3327152" y="2894756"/>
                <a:ext cx="93662" cy="95250"/>
              </a:xfrm>
              <a:prstGeom prst="rect">
                <a:avLst/>
              </a:prstGeom>
              <a:solidFill>
                <a:srgbClr val="80808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alt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1" name="Rectangle 36">
                <a:extLst>
                  <a:ext uri="{FF2B5EF4-FFF2-40B4-BE49-F238E27FC236}">
                    <a16:creationId xmlns:a16="http://schemas.microsoft.com/office/drawing/2014/main" id="{BFF50FE8-0EE2-D573-4EFE-98BB3DBC7F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900000">
                <a:off x="2679452" y="2247056"/>
                <a:ext cx="93662" cy="95250"/>
              </a:xfrm>
              <a:prstGeom prst="rect">
                <a:avLst/>
              </a:prstGeom>
              <a:solidFill>
                <a:srgbClr val="80808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alt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2" name="Rectangle 37">
                <a:extLst>
                  <a:ext uri="{FF2B5EF4-FFF2-40B4-BE49-F238E27FC236}">
                    <a16:creationId xmlns:a16="http://schemas.microsoft.com/office/drawing/2014/main" id="{982D0777-CAAE-7C44-6FE8-BB17D292D3A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600000">
                <a:off x="822077" y="3896468"/>
                <a:ext cx="550862" cy="863600"/>
              </a:xfrm>
              <a:prstGeom prst="rect">
                <a:avLst/>
              </a:prstGeom>
              <a:solidFill>
                <a:srgbClr val="80808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alt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3" name="Line 38">
                <a:extLst>
                  <a:ext uri="{FF2B5EF4-FFF2-40B4-BE49-F238E27FC236}">
                    <a16:creationId xmlns:a16="http://schemas.microsoft.com/office/drawing/2014/main" id="{D879FA8A-6EA8-B64D-2DEE-06CC7A920F3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455489" y="3613893"/>
                <a:ext cx="71438" cy="720725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64" name="Line 39">
                <a:extLst>
                  <a:ext uri="{FF2B5EF4-FFF2-40B4-BE49-F238E27FC236}">
                    <a16:creationId xmlns:a16="http://schemas.microsoft.com/office/drawing/2014/main" id="{E74C86AC-1565-FC57-3B2B-AE7DCACFCF5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526927" y="3613893"/>
                <a:ext cx="71437" cy="720725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65" name="Line 40">
                <a:extLst>
                  <a:ext uri="{FF2B5EF4-FFF2-40B4-BE49-F238E27FC236}">
                    <a16:creationId xmlns:a16="http://schemas.microsoft.com/office/drawing/2014/main" id="{57F6B64B-BC52-4B69-CC08-1325431BD46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526927" y="4334618"/>
                <a:ext cx="73025" cy="43180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66" name="Line 41">
                <a:extLst>
                  <a:ext uri="{FF2B5EF4-FFF2-40B4-BE49-F238E27FC236}">
                    <a16:creationId xmlns:a16="http://schemas.microsoft.com/office/drawing/2014/main" id="{D6D9A92B-5889-2AAE-0C16-87321993CBD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453902" y="4334618"/>
                <a:ext cx="73025" cy="43180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67" name="Line 42">
                <a:extLst>
                  <a:ext uri="{FF2B5EF4-FFF2-40B4-BE49-F238E27FC236}">
                    <a16:creationId xmlns:a16="http://schemas.microsoft.com/office/drawing/2014/main" id="{C2F48D1F-1373-903B-18BB-9F78A3CA840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168152" y="4766418"/>
                <a:ext cx="360362" cy="576263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68" name="Line 43">
                <a:extLst>
                  <a:ext uri="{FF2B5EF4-FFF2-40B4-BE49-F238E27FC236}">
                    <a16:creationId xmlns:a16="http://schemas.microsoft.com/office/drawing/2014/main" id="{6FFA1964-5FCB-B155-3CC1-1FF8E94BDD4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1095127" y="4766418"/>
                <a:ext cx="360362" cy="576263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71" name="AutoShape 67">
                <a:extLst>
                  <a:ext uri="{FF2B5EF4-FFF2-40B4-BE49-F238E27FC236}">
                    <a16:creationId xmlns:a16="http://schemas.microsoft.com/office/drawing/2014/main" id="{E746F192-B960-36FC-E7C0-EB59A96EEED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000000">
                <a:off x="6208464" y="3831381"/>
                <a:ext cx="287338" cy="198437"/>
              </a:xfrm>
              <a:prstGeom prst="rightArrow">
                <a:avLst>
                  <a:gd name="adj1" fmla="val 50000"/>
                  <a:gd name="adj2" fmla="val 36200"/>
                </a:avLst>
              </a:prstGeom>
              <a:solidFill>
                <a:srgbClr val="3333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alt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2" name="AutoShape 68">
                <a:extLst>
                  <a:ext uri="{FF2B5EF4-FFF2-40B4-BE49-F238E27FC236}">
                    <a16:creationId xmlns:a16="http://schemas.microsoft.com/office/drawing/2014/main" id="{0B1DFEC0-4578-5E92-51F2-721D4E0963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000000">
                <a:off x="6135439" y="4118718"/>
                <a:ext cx="287338" cy="198438"/>
              </a:xfrm>
              <a:prstGeom prst="rightArrow">
                <a:avLst>
                  <a:gd name="adj1" fmla="val 50000"/>
                  <a:gd name="adj2" fmla="val 36200"/>
                </a:avLst>
              </a:prstGeom>
              <a:solidFill>
                <a:srgbClr val="3333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alt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3" name="AutoShape 69">
                <a:extLst>
                  <a:ext uri="{FF2B5EF4-FFF2-40B4-BE49-F238E27FC236}">
                    <a16:creationId xmlns:a16="http://schemas.microsoft.com/office/drawing/2014/main" id="{EDC0E943-7580-6A30-1635-03FDFE49FE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3200000">
                <a:off x="8080127" y="3542456"/>
                <a:ext cx="287337" cy="198437"/>
              </a:xfrm>
              <a:prstGeom prst="rightArrow">
                <a:avLst>
                  <a:gd name="adj1" fmla="val 50000"/>
                  <a:gd name="adj2" fmla="val 36200"/>
                </a:avLst>
              </a:prstGeom>
              <a:solidFill>
                <a:srgbClr val="3333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alt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4" name="AutoShape 70">
                <a:extLst>
                  <a:ext uri="{FF2B5EF4-FFF2-40B4-BE49-F238E27FC236}">
                    <a16:creationId xmlns:a16="http://schemas.microsoft.com/office/drawing/2014/main" id="{E6CE6CCF-B349-B1E9-5E5F-42D3E6A0164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3000000">
                <a:off x="8972302" y="4883893"/>
                <a:ext cx="287338" cy="198437"/>
              </a:xfrm>
              <a:prstGeom prst="rightArrow">
                <a:avLst>
                  <a:gd name="adj1" fmla="val 50000"/>
                  <a:gd name="adj2" fmla="val 36200"/>
                </a:avLst>
              </a:prstGeom>
              <a:solidFill>
                <a:srgbClr val="3333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alt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5" name="AutoShape 72">
                <a:extLst>
                  <a:ext uri="{FF2B5EF4-FFF2-40B4-BE49-F238E27FC236}">
                    <a16:creationId xmlns:a16="http://schemas.microsoft.com/office/drawing/2014/main" id="{2DB159FF-D54B-5A2F-5274-A75685D7DE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6800000">
                <a:off x="1123702" y="2794743"/>
                <a:ext cx="287338" cy="198437"/>
              </a:xfrm>
              <a:prstGeom prst="rightArrow">
                <a:avLst>
                  <a:gd name="adj1" fmla="val 50000"/>
                  <a:gd name="adj2" fmla="val 36200"/>
                </a:avLst>
              </a:prstGeom>
              <a:solidFill>
                <a:srgbClr val="3333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alt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6" name="AutoShape 73">
                <a:extLst>
                  <a:ext uri="{FF2B5EF4-FFF2-40B4-BE49-F238E27FC236}">
                    <a16:creationId xmlns:a16="http://schemas.microsoft.com/office/drawing/2014/main" id="{6A513718-9D90-3518-A457-3559CACE5A0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200000">
                <a:off x="1311027" y="3039218"/>
                <a:ext cx="287337" cy="198438"/>
              </a:xfrm>
              <a:prstGeom prst="rightArrow">
                <a:avLst>
                  <a:gd name="adj1" fmla="val 50000"/>
                  <a:gd name="adj2" fmla="val 36200"/>
                </a:avLst>
              </a:prstGeom>
              <a:solidFill>
                <a:srgbClr val="3333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alt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79" name="Line 77">
                <a:extLst>
                  <a:ext uri="{FF2B5EF4-FFF2-40B4-BE49-F238E27FC236}">
                    <a16:creationId xmlns:a16="http://schemas.microsoft.com/office/drawing/2014/main" id="{BF4A6F7C-F587-C886-9C0F-3083DD58687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7576889" y="5342681"/>
                <a:ext cx="1582738" cy="504825"/>
              </a:xfrm>
              <a:prstGeom prst="line">
                <a:avLst/>
              </a:prstGeom>
              <a:noFill/>
              <a:ln w="28575">
                <a:solidFill>
                  <a:srgbClr val="3333FF"/>
                </a:solidFill>
                <a:prstDash val="sysDot"/>
                <a:round/>
                <a:headEnd type="triangle" w="med" len="med"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80" name="Line 78">
                <a:extLst>
                  <a:ext uri="{FF2B5EF4-FFF2-40B4-BE49-F238E27FC236}">
                    <a16:creationId xmlns:a16="http://schemas.microsoft.com/office/drawing/2014/main" id="{B42B71F9-50A7-9D13-4263-9E500887BBF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9159627" y="5774481"/>
                <a:ext cx="73025" cy="73025"/>
              </a:xfrm>
              <a:prstGeom prst="line">
                <a:avLst/>
              </a:prstGeom>
              <a:noFill/>
              <a:ln w="28575">
                <a:solidFill>
                  <a:srgbClr val="3333FF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81" name="Line 79">
                <a:extLst>
                  <a:ext uri="{FF2B5EF4-FFF2-40B4-BE49-F238E27FC236}">
                    <a16:creationId xmlns:a16="http://schemas.microsoft.com/office/drawing/2014/main" id="{086243FA-7A84-BEEB-0CCF-ED8C29D53C5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7432427" y="5055343"/>
                <a:ext cx="144462" cy="287338"/>
              </a:xfrm>
              <a:prstGeom prst="line">
                <a:avLst/>
              </a:prstGeom>
              <a:noFill/>
              <a:ln w="28575">
                <a:solidFill>
                  <a:srgbClr val="3333FF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sp>
            <p:nvSpPr>
              <p:cNvPr id="82" name="Line 80">
                <a:extLst>
                  <a:ext uri="{FF2B5EF4-FFF2-40B4-BE49-F238E27FC236}">
                    <a16:creationId xmlns:a16="http://schemas.microsoft.com/office/drawing/2014/main" id="{D33AC88C-E8EA-BE53-6FC1-464FC6EDF63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7287964" y="5055343"/>
                <a:ext cx="144463" cy="0"/>
              </a:xfrm>
              <a:prstGeom prst="line">
                <a:avLst/>
              </a:prstGeom>
              <a:noFill/>
              <a:ln w="28575">
                <a:solidFill>
                  <a:srgbClr val="3333FF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ea typeface="+mn-ea"/>
                  <a:cs typeface="+mn-cs"/>
                </a:endParaRPr>
              </a:p>
            </p:txBody>
          </p:sp>
          <p:pic>
            <p:nvPicPr>
              <p:cNvPr id="83" name="Picture 83">
                <a:extLst>
                  <a:ext uri="{FF2B5EF4-FFF2-40B4-BE49-F238E27FC236}">
                    <a16:creationId xmlns:a16="http://schemas.microsoft.com/office/drawing/2014/main" id="{A0EFAD21-BF15-6DF2-0904-772CF08E21E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927602" y="4982318"/>
                <a:ext cx="319087" cy="152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84" name="Connecteur droit avec flèche 83">
                <a:extLst>
                  <a:ext uri="{FF2B5EF4-FFF2-40B4-BE49-F238E27FC236}">
                    <a16:creationId xmlns:a16="http://schemas.microsoft.com/office/drawing/2014/main" id="{2206C43B-15CB-ED29-0BE7-2D692E46C94C}"/>
                  </a:ext>
                </a:extLst>
              </p:cNvPr>
              <p:cNvCxnSpPr/>
              <p:nvPr/>
            </p:nvCxnSpPr>
            <p:spPr>
              <a:xfrm>
                <a:off x="3471614" y="1886693"/>
                <a:ext cx="3455988" cy="1008063"/>
              </a:xfrm>
              <a:prstGeom prst="straightConnector1">
                <a:avLst/>
              </a:prstGeom>
              <a:noFill/>
              <a:ln w="28575" cap="flat" cmpd="sng" algn="ctr">
                <a:solidFill>
                  <a:srgbClr val="3333FF"/>
                </a:solidFill>
                <a:prstDash val="sysDot"/>
                <a:headEnd type="arrow"/>
                <a:tailEnd type="arrow"/>
              </a:ln>
              <a:effectLst/>
            </p:spPr>
          </p:cxnSp>
          <p:sp>
            <p:nvSpPr>
              <p:cNvPr id="85" name="Rectangle 24">
                <a:extLst>
                  <a:ext uri="{FF2B5EF4-FFF2-40B4-BE49-F238E27FC236}">
                    <a16:creationId xmlns:a16="http://schemas.microsoft.com/office/drawing/2014/main" id="{1720D709-D008-00E2-16FA-D08B7291F2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560000">
                <a:off x="4449514" y="3847256"/>
                <a:ext cx="92075" cy="69850"/>
              </a:xfrm>
              <a:prstGeom prst="rect">
                <a:avLst/>
              </a:prstGeom>
              <a:solidFill>
                <a:srgbClr val="FFFF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fr-FR" alt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pic>
            <p:nvPicPr>
              <p:cNvPr id="86" name="Image 85">
                <a:extLst>
                  <a:ext uri="{FF2B5EF4-FFF2-40B4-BE49-F238E27FC236}">
                    <a16:creationId xmlns:a16="http://schemas.microsoft.com/office/drawing/2014/main" id="{D0C82EF1-6C71-89B1-CF54-F95F99E7C25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3496" t="1025" r="3496" b="1025"/>
              <a:stretch/>
            </p:blipFill>
            <p:spPr>
              <a:xfrm>
                <a:off x="1353900" y="2494480"/>
                <a:ext cx="288033" cy="288033"/>
              </a:xfrm>
              <a:prstGeom prst="rect">
                <a:avLst/>
              </a:prstGeom>
            </p:spPr>
          </p:pic>
          <p:pic>
            <p:nvPicPr>
              <p:cNvPr id="87" name="Image 86">
                <a:extLst>
                  <a:ext uri="{FF2B5EF4-FFF2-40B4-BE49-F238E27FC236}">
                    <a16:creationId xmlns:a16="http://schemas.microsoft.com/office/drawing/2014/main" id="{CEE1B2C0-4572-DBF1-8231-CB67E976FF4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1745" t="1586" r="1745" b="2829"/>
              <a:stretch/>
            </p:blipFill>
            <p:spPr>
              <a:xfrm>
                <a:off x="9249702" y="4948187"/>
                <a:ext cx="291740" cy="288000"/>
              </a:xfrm>
              <a:prstGeom prst="rect">
                <a:avLst/>
              </a:prstGeom>
            </p:spPr>
          </p:pic>
          <p:pic>
            <p:nvPicPr>
              <p:cNvPr id="88" name="Image 87">
                <a:extLst>
                  <a:ext uri="{FF2B5EF4-FFF2-40B4-BE49-F238E27FC236}">
                    <a16:creationId xmlns:a16="http://schemas.microsoft.com/office/drawing/2014/main" id="{F927C36D-EEBD-16C7-BC59-FC5D0E55C34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3496" t="1025" r="3496" b="1025"/>
              <a:stretch/>
            </p:blipFill>
            <p:spPr>
              <a:xfrm>
                <a:off x="3337883" y="3209897"/>
                <a:ext cx="288033" cy="288033"/>
              </a:xfrm>
              <a:prstGeom prst="rect">
                <a:avLst/>
              </a:prstGeom>
            </p:spPr>
          </p:pic>
          <p:pic>
            <p:nvPicPr>
              <p:cNvPr id="89" name="Picture 17" descr="E11">
                <a:extLst>
                  <a:ext uri="{FF2B5EF4-FFF2-40B4-BE49-F238E27FC236}">
                    <a16:creationId xmlns:a16="http://schemas.microsoft.com/office/drawing/2014/main" id="{B0474B9D-922A-C292-8DA4-892137A4A4D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664275" y="4059878"/>
                <a:ext cx="307198" cy="3071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90" name="Image 89">
                <a:extLst>
                  <a:ext uri="{FF2B5EF4-FFF2-40B4-BE49-F238E27FC236}">
                    <a16:creationId xmlns:a16="http://schemas.microsoft.com/office/drawing/2014/main" id="{A4921AE8-5261-6FB3-663B-30E5BA5F0BB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l="3496" t="1025" r="3496" b="1025"/>
              <a:stretch/>
            </p:blipFill>
            <p:spPr>
              <a:xfrm>
                <a:off x="5108105" y="4067045"/>
                <a:ext cx="288033" cy="288033"/>
              </a:xfrm>
              <a:prstGeom prst="rect">
                <a:avLst/>
              </a:prstGeom>
            </p:spPr>
          </p:pic>
          <p:pic>
            <p:nvPicPr>
              <p:cNvPr id="91" name="Picture 17" descr="E11">
                <a:extLst>
                  <a:ext uri="{FF2B5EF4-FFF2-40B4-BE49-F238E27FC236}">
                    <a16:creationId xmlns:a16="http://schemas.microsoft.com/office/drawing/2014/main" id="{511683E8-89C3-AE88-EC82-28364AA4B8A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5188" y="2577060"/>
                <a:ext cx="307198" cy="30719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cxnSp>
            <p:nvCxnSpPr>
              <p:cNvPr id="92" name="Connecteur droit avec flèche 91">
                <a:extLst>
                  <a:ext uri="{FF2B5EF4-FFF2-40B4-BE49-F238E27FC236}">
                    <a16:creationId xmlns:a16="http://schemas.microsoft.com/office/drawing/2014/main" id="{A394C0D8-47F3-0CDC-819A-0589CE14C7F5}"/>
                  </a:ext>
                </a:extLst>
              </p:cNvPr>
              <p:cNvCxnSpPr>
                <a:cxnSpLocks/>
                <a:stCxn id="29" idx="2"/>
                <a:endCxn id="89" idx="0"/>
              </p:cNvCxnSpPr>
              <p:nvPr/>
            </p:nvCxnSpPr>
            <p:spPr bwMode="auto">
              <a:xfrm flipH="1">
                <a:off x="5817874" y="2370488"/>
                <a:ext cx="840785" cy="1689390"/>
              </a:xfrm>
              <a:prstGeom prst="straightConnector1">
                <a:avLst/>
              </a:prstGeom>
              <a:solidFill>
                <a:schemeClr val="accent1"/>
              </a:solidFill>
              <a:ln w="57150" cap="flat" cmpd="sng" algn="ctr">
                <a:solidFill>
                  <a:srgbClr val="C00000"/>
                </a:solidFill>
                <a:prstDash val="sysDash"/>
                <a:round/>
                <a:headEnd type="none" w="med" len="med"/>
                <a:tailEnd type="triangle"/>
              </a:ln>
              <a:effectLst/>
            </p:spPr>
          </p:cxnSp>
        </p:grp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1C73681F-8194-E7CA-2CB8-FBE87E38D8DC}"/>
                </a:ext>
              </a:extLst>
            </p:cNvPr>
            <p:cNvSpPr/>
            <p:nvPr/>
          </p:nvSpPr>
          <p:spPr bwMode="auto">
            <a:xfrm>
              <a:off x="378148" y="3564607"/>
              <a:ext cx="1456084" cy="2184644"/>
            </a:xfrm>
            <a:prstGeom prst="rect">
              <a:avLst/>
            </a:prstGeom>
            <a:solidFill>
              <a:schemeClr val="bg1"/>
            </a:solidFill>
            <a:ln w="12700" cap="flat" cmpd="sng" algn="ctr">
              <a:noFill/>
              <a:prstDash val="sysDot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r-CH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Lucida Grande" charset="0"/>
                <a:ea typeface="Geneva" charset="0"/>
                <a:cs typeface="Geneva" charset="0"/>
              </a:endParaRPr>
            </a:p>
          </p:txBody>
        </p:sp>
      </p:grpSp>
      <p:cxnSp>
        <p:nvCxnSpPr>
          <p:cNvPr id="94" name="Connecteur droit avec flèche 93">
            <a:extLst>
              <a:ext uri="{FF2B5EF4-FFF2-40B4-BE49-F238E27FC236}">
                <a16:creationId xmlns:a16="http://schemas.microsoft.com/office/drawing/2014/main" id="{546BFF2A-1035-3436-FB49-70F80F7BB2D1}"/>
              </a:ext>
            </a:extLst>
          </p:cNvPr>
          <p:cNvCxnSpPr>
            <a:cxnSpLocks/>
            <a:endCxn id="91" idx="2"/>
          </p:cNvCxnSpPr>
          <p:nvPr/>
        </p:nvCxnSpPr>
        <p:spPr bwMode="auto">
          <a:xfrm flipH="1" flipV="1">
            <a:off x="778787" y="2884258"/>
            <a:ext cx="983437" cy="1506419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C00000"/>
            </a:solidFill>
            <a:prstDash val="sysDash"/>
            <a:round/>
            <a:headEnd type="none" w="med" len="med"/>
            <a:tailEnd type="triangle"/>
          </a:ln>
          <a:effectLst/>
        </p:spPr>
      </p:cxnSp>
      <p:sp>
        <p:nvSpPr>
          <p:cNvPr id="95" name="ZoneTexte 94">
            <a:extLst>
              <a:ext uri="{FF2B5EF4-FFF2-40B4-BE49-F238E27FC236}">
                <a16:creationId xmlns:a16="http://schemas.microsoft.com/office/drawing/2014/main" id="{E500EC8D-1FF5-7EBC-41B0-6A1475EACD8E}"/>
              </a:ext>
            </a:extLst>
          </p:cNvPr>
          <p:cNvSpPr txBox="1"/>
          <p:nvPr/>
        </p:nvSpPr>
        <p:spPr>
          <a:xfrm>
            <a:off x="7068189" y="1620391"/>
            <a:ext cx="27069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000" b="1" dirty="0" err="1"/>
              <a:t>Haupttreffpunkt</a:t>
            </a:r>
            <a:endParaRPr lang="fr-CH" sz="2000" b="1" dirty="0"/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41F8220E-FDC9-4D6F-9A9D-44F0CD6DF846}"/>
              </a:ext>
            </a:extLst>
          </p:cNvPr>
          <p:cNvGrpSpPr/>
          <p:nvPr/>
        </p:nvGrpSpPr>
        <p:grpSpPr>
          <a:xfrm>
            <a:off x="1048687" y="5838007"/>
            <a:ext cx="3673475" cy="1329765"/>
            <a:chOff x="1023689" y="5847506"/>
            <a:chExt cx="3673475" cy="1329765"/>
          </a:xfrm>
        </p:grpSpPr>
        <p:sp>
          <p:nvSpPr>
            <p:cNvPr id="42" name="Rectangle 44"/>
            <p:cNvSpPr>
              <a:spLocks noChangeArrowheads="1"/>
            </p:cNvSpPr>
            <p:nvPr/>
          </p:nvSpPr>
          <p:spPr bwMode="auto">
            <a:xfrm>
              <a:off x="1023689" y="5847506"/>
              <a:ext cx="3600450" cy="1320266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altLang="de-DE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3" name="Rectangle 45"/>
            <p:cNvSpPr>
              <a:spLocks noChangeArrowheads="1"/>
            </p:cNvSpPr>
            <p:nvPr/>
          </p:nvSpPr>
          <p:spPr bwMode="auto">
            <a:xfrm>
              <a:off x="1311027" y="6495206"/>
              <a:ext cx="215900" cy="14446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altLang="de-DE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44" name="Picture 46" descr="E11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11027" y="6711106"/>
              <a:ext cx="215900" cy="215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5" name="Rectangle 47"/>
            <p:cNvSpPr>
              <a:spLocks noChangeArrowheads="1"/>
            </p:cNvSpPr>
            <p:nvPr/>
          </p:nvSpPr>
          <p:spPr bwMode="auto">
            <a:xfrm>
              <a:off x="1311027" y="5918943"/>
              <a:ext cx="215900" cy="144463"/>
            </a:xfrm>
            <a:prstGeom prst="rect">
              <a:avLst/>
            </a:prstGeom>
            <a:solidFill>
              <a:srgbClr val="FFFF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altLang="de-DE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6" name="Rectangle 48"/>
            <p:cNvSpPr>
              <a:spLocks noChangeArrowheads="1"/>
            </p:cNvSpPr>
            <p:nvPr/>
          </p:nvSpPr>
          <p:spPr bwMode="auto">
            <a:xfrm>
              <a:off x="1311027" y="6206281"/>
              <a:ext cx="201612" cy="144462"/>
            </a:xfrm>
            <a:prstGeom prst="rect">
              <a:avLst/>
            </a:prstGeom>
            <a:solidFill>
              <a:srgbClr val="80808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altLang="de-DE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7" name="Text Box 49"/>
            <p:cNvSpPr txBox="1">
              <a:spLocks noChangeArrowheads="1"/>
            </p:cNvSpPr>
            <p:nvPr/>
          </p:nvSpPr>
          <p:spPr bwMode="auto">
            <a:xfrm>
              <a:off x="1526927" y="5906243"/>
              <a:ext cx="720725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CH" altLang="de-DE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Ex-Zone</a:t>
              </a:r>
              <a:endParaRPr kumimoji="0" lang="de-DE" altLang="de-DE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8" name="Text Box 50"/>
            <p:cNvSpPr txBox="1">
              <a:spLocks noChangeArrowheads="1"/>
            </p:cNvSpPr>
            <p:nvPr/>
          </p:nvSpPr>
          <p:spPr bwMode="auto">
            <a:xfrm>
              <a:off x="1526927" y="6130081"/>
              <a:ext cx="1441450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CH" altLang="de-DE" sz="900" kern="0" dirty="0">
                  <a:solidFill>
                    <a:srgbClr val="000000"/>
                  </a:solidFill>
                  <a:ea typeface="+mn-ea"/>
                  <a:cs typeface="+mn-cs"/>
                </a:rPr>
                <a:t>Zone mit </a:t>
              </a:r>
              <a:r>
                <a:rPr lang="fr-CH" altLang="de-DE" sz="900" kern="0" dirty="0" err="1">
                  <a:solidFill>
                    <a:srgbClr val="000000"/>
                  </a:solidFill>
                  <a:ea typeface="+mn-ea"/>
                  <a:cs typeface="+mn-cs"/>
                </a:rPr>
                <a:t>brennbarem</a:t>
              </a:r>
              <a:r>
                <a:rPr lang="fr-CH" altLang="de-DE" sz="900" kern="0" dirty="0">
                  <a:solidFill>
                    <a:srgbClr val="000000"/>
                  </a:solidFill>
                  <a:ea typeface="+mn-ea"/>
                  <a:cs typeface="+mn-cs"/>
                </a:rPr>
                <a:t> </a:t>
              </a:r>
              <a:r>
                <a:rPr lang="fr-CH" altLang="de-DE" sz="900" kern="0" dirty="0" err="1">
                  <a:solidFill>
                    <a:srgbClr val="000000"/>
                  </a:solidFill>
                  <a:ea typeface="+mn-ea"/>
                  <a:cs typeface="+mn-cs"/>
                </a:rPr>
                <a:t>Stoff</a:t>
              </a:r>
              <a:endParaRPr kumimoji="0" lang="de-DE" altLang="de-DE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49" name="Text Box 51"/>
            <p:cNvSpPr txBox="1">
              <a:spLocks noChangeArrowheads="1"/>
            </p:cNvSpPr>
            <p:nvPr/>
          </p:nvSpPr>
          <p:spPr bwMode="auto">
            <a:xfrm>
              <a:off x="1517402" y="6453931"/>
              <a:ext cx="1100612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CH" altLang="de-DE" sz="9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Sprengstoffe</a:t>
              </a:r>
              <a:endParaRPr kumimoji="0" lang="de-DE" altLang="de-DE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0" name="Text Box 52"/>
            <p:cNvSpPr txBox="1">
              <a:spLocks noChangeArrowheads="1"/>
            </p:cNvSpPr>
            <p:nvPr/>
          </p:nvSpPr>
          <p:spPr bwMode="auto">
            <a:xfrm>
              <a:off x="1517402" y="6696818"/>
              <a:ext cx="1223962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CH" altLang="de-DE" sz="900" kern="0" dirty="0" err="1">
                  <a:solidFill>
                    <a:srgbClr val="000000"/>
                  </a:solidFill>
                  <a:ea typeface="+mn-ea"/>
                  <a:cs typeface="+mn-cs"/>
                </a:rPr>
                <a:t>Sammelplatz</a:t>
              </a:r>
              <a:endParaRPr kumimoji="0" lang="de-DE" altLang="de-DE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1" name="Text Box 57"/>
            <p:cNvSpPr txBox="1">
              <a:spLocks noChangeArrowheads="1"/>
            </p:cNvSpPr>
            <p:nvPr/>
          </p:nvSpPr>
          <p:spPr bwMode="auto">
            <a:xfrm>
              <a:off x="3246189" y="5947518"/>
              <a:ext cx="1079500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CH" altLang="de-DE" sz="900" kern="0" dirty="0" err="1">
                  <a:solidFill>
                    <a:srgbClr val="000000"/>
                  </a:solidFill>
                  <a:ea typeface="+mn-ea"/>
                  <a:cs typeface="+mn-cs"/>
                </a:rPr>
                <a:t>Fluchtweg</a:t>
              </a:r>
              <a:endParaRPr lang="fr-CH" altLang="de-DE" sz="900" kern="0" dirty="0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52" name="Line 63"/>
            <p:cNvSpPr>
              <a:spLocks noChangeShapeType="1"/>
            </p:cNvSpPr>
            <p:nvPr/>
          </p:nvSpPr>
          <p:spPr bwMode="auto">
            <a:xfrm>
              <a:off x="3039814" y="6063406"/>
              <a:ext cx="215900" cy="0"/>
            </a:xfrm>
            <a:prstGeom prst="line">
              <a:avLst/>
            </a:prstGeom>
            <a:noFill/>
            <a:ln w="28575">
              <a:solidFill>
                <a:srgbClr val="3333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53" name="AutoShape 64"/>
            <p:cNvSpPr>
              <a:spLocks noChangeArrowheads="1"/>
            </p:cNvSpPr>
            <p:nvPr/>
          </p:nvSpPr>
          <p:spPr bwMode="auto">
            <a:xfrm>
              <a:off x="3039814" y="6561881"/>
              <a:ext cx="287338" cy="198437"/>
            </a:xfrm>
            <a:prstGeom prst="rightArrow">
              <a:avLst>
                <a:gd name="adj1" fmla="val 50000"/>
                <a:gd name="adj2" fmla="val 36200"/>
              </a:avLst>
            </a:prstGeom>
            <a:solidFill>
              <a:srgbClr val="3333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altLang="de-DE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54" name="Text Box 65"/>
            <p:cNvSpPr txBox="1">
              <a:spLocks noChangeArrowheads="1"/>
            </p:cNvSpPr>
            <p:nvPr/>
          </p:nvSpPr>
          <p:spPr bwMode="auto">
            <a:xfrm>
              <a:off x="3265239" y="6541243"/>
              <a:ext cx="1079500" cy="228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CH" altLang="de-DE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Site </a:t>
              </a:r>
              <a:r>
                <a:rPr kumimoji="0" lang="fr-CH" altLang="de-DE" sz="9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Zugang</a:t>
              </a:r>
              <a:endParaRPr kumimoji="0" lang="de-DE" altLang="de-DE" sz="9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69" name="Text Box 81"/>
            <p:cNvSpPr txBox="1">
              <a:spLocks noChangeArrowheads="1"/>
            </p:cNvSpPr>
            <p:nvPr/>
          </p:nvSpPr>
          <p:spPr bwMode="auto">
            <a:xfrm>
              <a:off x="3236663" y="6185643"/>
              <a:ext cx="1346027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CH" altLang="de-DE" sz="900" kern="0" dirty="0" err="1">
                  <a:solidFill>
                    <a:srgbClr val="000000"/>
                  </a:solidFill>
                  <a:ea typeface="+mn-ea"/>
                  <a:cs typeface="+mn-cs"/>
                </a:rPr>
                <a:t>Unterirdischer</a:t>
              </a:r>
              <a:r>
                <a:rPr lang="fr-CH" altLang="de-DE" sz="900" kern="0" dirty="0">
                  <a:solidFill>
                    <a:srgbClr val="000000"/>
                  </a:solidFill>
                  <a:ea typeface="+mn-ea"/>
                  <a:cs typeface="+mn-cs"/>
                </a:rPr>
                <a:t> </a:t>
              </a:r>
              <a:r>
                <a:rPr lang="fr-CH" altLang="de-DE" sz="900" kern="0" dirty="0" err="1">
                  <a:solidFill>
                    <a:srgbClr val="000000"/>
                  </a:solidFill>
                  <a:ea typeface="+mn-ea"/>
                  <a:cs typeface="+mn-cs"/>
                </a:rPr>
                <a:t>Fluchtweg</a:t>
              </a:r>
              <a:endParaRPr lang="fr-CH" altLang="de-DE" sz="900" kern="0" dirty="0">
                <a:solidFill>
                  <a:srgbClr val="000000"/>
                </a:solidFill>
                <a:ea typeface="+mn-ea"/>
                <a:cs typeface="+mn-cs"/>
              </a:endParaRPr>
            </a:p>
          </p:txBody>
        </p:sp>
        <p:sp>
          <p:nvSpPr>
            <p:cNvPr id="70" name="Line 82"/>
            <p:cNvSpPr>
              <a:spLocks noChangeShapeType="1"/>
            </p:cNvSpPr>
            <p:nvPr/>
          </p:nvSpPr>
          <p:spPr bwMode="auto">
            <a:xfrm>
              <a:off x="3039814" y="6339631"/>
              <a:ext cx="244475" cy="1587"/>
            </a:xfrm>
            <a:prstGeom prst="line">
              <a:avLst/>
            </a:prstGeom>
            <a:noFill/>
            <a:ln w="28575">
              <a:solidFill>
                <a:srgbClr val="3333FF"/>
              </a:solidFill>
              <a:prstDash val="sysDot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FR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pic>
          <p:nvPicPr>
            <p:cNvPr id="77" name="Image 76"/>
            <p:cNvPicPr>
              <a:picLocks noChangeAspect="1"/>
            </p:cNvPicPr>
            <p:nvPr/>
          </p:nvPicPr>
          <p:blipFill rotWithShape="1">
            <a:blip r:embed="rId7"/>
            <a:srcRect l="4076" t="909" r="5253" b="3364"/>
            <a:stretch/>
          </p:blipFill>
          <p:spPr>
            <a:xfrm>
              <a:off x="3002412" y="6827565"/>
              <a:ext cx="319847" cy="324000"/>
            </a:xfrm>
            <a:prstGeom prst="rect">
              <a:avLst/>
            </a:prstGeom>
          </p:spPr>
        </p:pic>
        <p:sp>
          <p:nvSpPr>
            <p:cNvPr id="78" name="Text Box 65"/>
            <p:cNvSpPr txBox="1">
              <a:spLocks noChangeArrowheads="1"/>
            </p:cNvSpPr>
            <p:nvPr/>
          </p:nvSpPr>
          <p:spPr bwMode="auto">
            <a:xfrm>
              <a:off x="3254127" y="6807939"/>
              <a:ext cx="1443037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de-DE" altLang="de-DE" sz="900" kern="0" dirty="0">
                  <a:solidFill>
                    <a:srgbClr val="000000"/>
                  </a:solidFill>
                  <a:ea typeface="+mn-ea"/>
                  <a:cs typeface="+mn-cs"/>
                </a:rPr>
                <a:t>Maximal zulässiges Gewicht auf Brücke</a:t>
              </a:r>
            </a:p>
          </p:txBody>
        </p:sp>
      </p:grpSp>
      <p:sp>
        <p:nvSpPr>
          <p:cNvPr id="10" name="ZoneTexte 9">
            <a:extLst>
              <a:ext uri="{FF2B5EF4-FFF2-40B4-BE49-F238E27FC236}">
                <a16:creationId xmlns:a16="http://schemas.microsoft.com/office/drawing/2014/main" id="{DD8B77FA-FD89-6BCC-BFA2-5ACBCF4676E9}"/>
              </a:ext>
            </a:extLst>
          </p:cNvPr>
          <p:cNvSpPr txBox="1"/>
          <p:nvPr/>
        </p:nvSpPr>
        <p:spPr>
          <a:xfrm>
            <a:off x="594172" y="4390677"/>
            <a:ext cx="36612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800" b="1" dirty="0">
                <a:solidFill>
                  <a:srgbClr val="C00000"/>
                </a:solidFill>
              </a:rPr>
              <a:t>Nur wenn Rauchentwicklung den Zugang zum Hauptsammelplatz verhindert</a:t>
            </a:r>
          </a:p>
        </p:txBody>
      </p:sp>
    </p:spTree>
    <p:extLst>
      <p:ext uri="{BB962C8B-B14F-4D97-AF65-F5344CB8AC3E}">
        <p14:creationId xmlns:p14="http://schemas.microsoft.com/office/powerpoint/2010/main" val="41551554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 descr="&lt;WPTitel&gt;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fr-FR" sz="3200" dirty="0" err="1"/>
              <a:t>Rohstofflieferungen</a:t>
            </a:r>
            <a:endParaRPr lang="fr-CH" sz="3200" b="1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3022933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873737" y="756295"/>
            <a:ext cx="7611492" cy="431800"/>
          </a:xfrm>
        </p:spPr>
        <p:txBody>
          <a:bodyPr/>
          <a:lstStyle/>
          <a:p>
            <a:r>
              <a:rPr lang="fr-CH" sz="2800" dirty="0" err="1">
                <a:latin typeface="Arial" pitchFamily="34" charset="0"/>
              </a:rPr>
              <a:t>Allgemeines</a:t>
            </a:r>
            <a:endParaRPr lang="fr-CH" sz="2800" dirty="0">
              <a:latin typeface="Arial" pitchFamily="34" charset="0"/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8188" y="1692399"/>
            <a:ext cx="9289032" cy="5218112"/>
          </a:xfrm>
        </p:spPr>
        <p:txBody>
          <a:bodyPr/>
          <a:lstStyle/>
          <a:p>
            <a:pPr marL="0" indent="0"/>
            <a:r>
              <a:rPr lang="de-DE" b="0" kern="1200" dirty="0">
                <a:solidFill>
                  <a:srgbClr val="002060"/>
                </a:solidFill>
                <a:latin typeface="Arial"/>
                <a:cs typeface="Arial"/>
              </a:rPr>
              <a:t>Sie kommen vielleicht zum ersten Mal auf das Gelände von </a:t>
            </a:r>
            <a:r>
              <a:rPr lang="de-DE" b="0" kern="1200" dirty="0" err="1">
                <a:solidFill>
                  <a:srgbClr val="002060"/>
                </a:solidFill>
                <a:latin typeface="Arial"/>
                <a:cs typeface="Arial"/>
              </a:rPr>
              <a:t>Ciments</a:t>
            </a:r>
            <a:r>
              <a:rPr lang="de-DE" b="0" kern="1200" dirty="0">
                <a:solidFill>
                  <a:srgbClr val="002060"/>
                </a:solidFill>
                <a:latin typeface="Arial"/>
                <a:cs typeface="Arial"/>
              </a:rPr>
              <a:t> Vigier in </a:t>
            </a:r>
            <a:r>
              <a:rPr lang="de-DE" b="0" kern="1200" dirty="0" err="1">
                <a:solidFill>
                  <a:srgbClr val="002060"/>
                </a:solidFill>
                <a:latin typeface="Arial"/>
                <a:cs typeface="Arial"/>
              </a:rPr>
              <a:t>Péry</a:t>
            </a:r>
            <a:r>
              <a:rPr lang="de-DE" b="0" kern="1200" dirty="0">
                <a:solidFill>
                  <a:srgbClr val="002060"/>
                </a:solidFill>
                <a:latin typeface="Arial"/>
                <a:cs typeface="Arial"/>
              </a:rPr>
              <a:t>, um Material anzuliefern? Dann befolgen Sie bitte die folgenden Anweisungen.</a:t>
            </a:r>
          </a:p>
          <a:p>
            <a:pPr marL="0" indent="0"/>
            <a:endParaRPr lang="de-DE" b="0" kern="1200" dirty="0">
              <a:solidFill>
                <a:srgbClr val="002060"/>
              </a:solidFill>
              <a:latin typeface="Arial"/>
              <a:cs typeface="Arial"/>
            </a:endParaRPr>
          </a:p>
          <a:p>
            <a:pPr marL="0" indent="0"/>
            <a:r>
              <a:rPr lang="de-DE" b="0" kern="1200" dirty="0">
                <a:solidFill>
                  <a:srgbClr val="002060"/>
                </a:solidFill>
                <a:latin typeface="Arial"/>
                <a:cs typeface="Arial"/>
              </a:rPr>
              <a:t>Der Standort ist mit einer Waage am Eingang und zwei Terminals ausgestattet, die rund um die Uhr in Betrieb sind, um Ihre Lieferung zu registrieren. </a:t>
            </a:r>
          </a:p>
          <a:p>
            <a:pPr marL="0" indent="0"/>
            <a:r>
              <a:rPr lang="de-DE" b="0" kern="1200" dirty="0">
                <a:solidFill>
                  <a:srgbClr val="002060"/>
                </a:solidFill>
                <a:latin typeface="Arial"/>
                <a:cs typeface="Arial"/>
              </a:rPr>
              <a:t>Die Informationen, die Sie auf dem Bildschirm eingeben werden, sind aus rechtlicher Sicht sehr wichtig. Deshalb verlassen wir uns darauf, dass Sie dies gewissenhaft tun.</a:t>
            </a:r>
          </a:p>
          <a:p>
            <a:pPr marL="0" indent="0"/>
            <a:endParaRPr lang="de-DE" b="0" kern="1200" dirty="0">
              <a:solidFill>
                <a:srgbClr val="002060"/>
              </a:solidFill>
              <a:latin typeface="Arial"/>
              <a:cs typeface="Arial"/>
            </a:endParaRPr>
          </a:p>
          <a:p>
            <a:pPr marL="0" indent="0"/>
            <a:r>
              <a:rPr lang="de-DE" b="0" kern="1200" dirty="0">
                <a:solidFill>
                  <a:srgbClr val="002060"/>
                </a:solidFill>
                <a:latin typeface="Arial"/>
                <a:cs typeface="Arial"/>
              </a:rPr>
              <a:t>Bevor Sie den </a:t>
            </a:r>
            <a:r>
              <a:rPr lang="de-DE" b="0" kern="1200" dirty="0" err="1">
                <a:solidFill>
                  <a:srgbClr val="002060"/>
                </a:solidFill>
                <a:latin typeface="Arial"/>
                <a:cs typeface="Arial"/>
              </a:rPr>
              <a:t>Ladeort</a:t>
            </a:r>
            <a:r>
              <a:rPr lang="de-DE" b="0" kern="1200" dirty="0">
                <a:solidFill>
                  <a:srgbClr val="002060"/>
                </a:solidFill>
                <a:latin typeface="Arial"/>
                <a:cs typeface="Arial"/>
              </a:rPr>
              <a:t> verlassen, vergewissern Sie sich, dass Sie einen Ausweis oder eine Ausweisnummer besitzen. Diese von uns vorkonfigurierte Marke enthält Informationen, mit denen die Herkunft identifiziert werden kann. </a:t>
            </a:r>
          </a:p>
          <a:p>
            <a:pPr marL="0" indent="0"/>
            <a:r>
              <a:rPr lang="de-DE" b="0" kern="1200" dirty="0">
                <a:solidFill>
                  <a:srgbClr val="002060"/>
                </a:solidFill>
                <a:latin typeface="Arial"/>
                <a:cs typeface="Arial"/>
              </a:rPr>
              <a:t>Sollte dies nicht der Fall sein, wenden Sie sich bitte an Ihre Disposition, die sich an Herrn Beat Oppliger (</a:t>
            </a:r>
            <a:r>
              <a:rPr lang="de-DE" b="0" kern="1200" dirty="0">
                <a:solidFill>
                  <a:srgbClr val="002060"/>
                </a:solidFill>
                <a:latin typeface="Arial"/>
                <a:cs typeface="Arial"/>
                <a:hlinkClick r:id="rId2"/>
              </a:rPr>
              <a:t>beat.oppliger@vigier.ch</a:t>
            </a:r>
            <a:r>
              <a:rPr lang="de-DE" b="0" kern="1200" dirty="0">
                <a:solidFill>
                  <a:srgbClr val="002060"/>
                </a:solidFill>
                <a:latin typeface="Arial"/>
                <a:cs typeface="Arial"/>
              </a:rPr>
              <a:t>  +41 (0)79 284 52 05 ) wenden sollte. Ein Badge wird konfiguriert und Ihnen bei Ihrer Ankunft vor Ort ausgehändigt.</a:t>
            </a:r>
            <a:endParaRPr lang="fr-CH" b="0" kern="1200" dirty="0">
              <a:solidFill>
                <a:srgbClr val="002060"/>
              </a:solidFill>
              <a:latin typeface="Arial"/>
              <a:cs typeface="Arial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1043" y="6071597"/>
            <a:ext cx="894186" cy="1000720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5936830" y="6402680"/>
            <a:ext cx="7920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1600" dirty="0"/>
              <a:t>Badge</a:t>
            </a:r>
          </a:p>
        </p:txBody>
      </p:sp>
      <p:sp>
        <p:nvSpPr>
          <p:cNvPr id="4" name="Flèche droite 3"/>
          <p:cNvSpPr/>
          <p:nvPr/>
        </p:nvSpPr>
        <p:spPr bwMode="auto">
          <a:xfrm>
            <a:off x="6856687" y="6508956"/>
            <a:ext cx="648072" cy="126002"/>
          </a:xfrm>
          <a:prstGeom prst="rightArrow">
            <a:avLst/>
          </a:prstGeom>
          <a:solidFill>
            <a:srgbClr val="131313"/>
          </a:solidFill>
          <a:ln w="12700" cap="flat" cmpd="sng" algn="ctr">
            <a:solidFill>
              <a:srgbClr val="131313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CH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Grande" charset="0"/>
              <a:ea typeface="Geneva" charset="0"/>
              <a:cs typeface="Genev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1694590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20651" y="1692398"/>
            <a:ext cx="9452098" cy="5218112"/>
          </a:xfrm>
        </p:spPr>
        <p:txBody>
          <a:bodyPr/>
          <a:lstStyle/>
          <a:p>
            <a:pPr marL="0" indent="0"/>
            <a:r>
              <a:rPr lang="de-DE" b="0" kern="1200" dirty="0">
                <a:solidFill>
                  <a:srgbClr val="002060"/>
                </a:solidFill>
                <a:latin typeface="Arial"/>
                <a:cs typeface="Arial"/>
              </a:rPr>
              <a:t>Wenn Sie Fragen haben oder während des gesamten Verfahrens auf Schwierigkeiten stoßen, begeben Sie sich in den Wiegeraum und benutzen Sie das dafür vorgesehene Telefon.</a:t>
            </a:r>
          </a:p>
          <a:p>
            <a:pPr marL="0" indent="0"/>
            <a:r>
              <a:rPr lang="de-DE" b="0" kern="1200" dirty="0">
                <a:solidFill>
                  <a:srgbClr val="002060"/>
                </a:solidFill>
                <a:latin typeface="Arial"/>
                <a:cs typeface="Arial"/>
              </a:rPr>
              <a:t>Wählen Sie die Nummer 939. Ein Mitarbeiter von Vigier </a:t>
            </a:r>
            <a:r>
              <a:rPr lang="de-DE" b="0" kern="1200" dirty="0" err="1">
                <a:solidFill>
                  <a:srgbClr val="002060"/>
                </a:solidFill>
                <a:latin typeface="Arial"/>
                <a:cs typeface="Arial"/>
              </a:rPr>
              <a:t>Ciment</a:t>
            </a:r>
            <a:r>
              <a:rPr lang="de-DE" b="0" kern="1200" dirty="0">
                <a:solidFill>
                  <a:srgbClr val="002060"/>
                </a:solidFill>
                <a:latin typeface="Arial"/>
                <a:cs typeface="Arial"/>
              </a:rPr>
              <a:t> wird Ihnen antworten und Sie anleiten oder Ihnen zu Hilfe kommen.</a:t>
            </a:r>
            <a:endParaRPr lang="fr-CH" b="0" dirty="0">
              <a:latin typeface="Arial" pitchFamily="34" charset="0"/>
            </a:endParaRPr>
          </a:p>
          <a:p>
            <a:pPr marL="0" indent="0"/>
            <a:endParaRPr lang="fr-CH" b="0" dirty="0">
              <a:latin typeface="Arial" pitchFamily="34" charset="0"/>
            </a:endParaRPr>
          </a:p>
          <a:p>
            <a:pPr marL="0" indent="0"/>
            <a:endParaRPr lang="fr-CH" b="0" dirty="0">
              <a:latin typeface="Arial" pitchFamily="34" charset="0"/>
            </a:endParaRPr>
          </a:p>
          <a:p>
            <a:pPr marL="0" indent="0"/>
            <a:endParaRPr lang="fr-CH" b="0" dirty="0">
              <a:latin typeface="Arial" pitchFamily="34" charset="0"/>
            </a:endParaRPr>
          </a:p>
          <a:p>
            <a:pPr marL="0" indent="0"/>
            <a:endParaRPr lang="fr-CH" b="0" dirty="0">
              <a:latin typeface="Arial" pitchFamily="34" charset="0"/>
            </a:endParaRPr>
          </a:p>
          <a:p>
            <a:pPr marL="0" indent="0"/>
            <a:endParaRPr lang="fr-CH" b="0" dirty="0">
              <a:latin typeface="Arial" pitchFamily="34" charset="0"/>
            </a:endParaRPr>
          </a:p>
          <a:p>
            <a:pPr marL="0" indent="0"/>
            <a:endParaRPr lang="fr-CH" b="0" dirty="0">
              <a:latin typeface="Arial" pitchFamily="34" charset="0"/>
            </a:endParaRPr>
          </a:p>
          <a:p>
            <a:pPr marL="0" indent="0"/>
            <a:endParaRPr lang="fr-CH" b="0" dirty="0">
              <a:latin typeface="Arial" pitchFamily="34" charset="0"/>
            </a:endParaRPr>
          </a:p>
          <a:p>
            <a:pPr marL="0" indent="0"/>
            <a:endParaRPr lang="fr-CH" b="0" dirty="0">
              <a:latin typeface="Arial" pitchFamily="34" charset="0"/>
            </a:endParaRPr>
          </a:p>
          <a:p>
            <a:pPr marL="0" indent="0"/>
            <a:r>
              <a:rPr lang="de-DE" b="0" kern="1200" dirty="0">
                <a:solidFill>
                  <a:srgbClr val="002060"/>
                </a:solidFill>
                <a:latin typeface="Arial"/>
                <a:cs typeface="Arial"/>
              </a:rPr>
              <a:t>Sie können auch die +41 (0)79 159 50 61 von einem Natel aus erreichen.</a:t>
            </a:r>
          </a:p>
          <a:p>
            <a:pPr marL="0" indent="0"/>
            <a:endParaRPr lang="de-DE" b="0" kern="1200" dirty="0">
              <a:solidFill>
                <a:srgbClr val="002060"/>
              </a:solidFill>
              <a:latin typeface="Arial"/>
              <a:cs typeface="Arial"/>
            </a:endParaRPr>
          </a:p>
          <a:p>
            <a:pPr marL="0" indent="0"/>
            <a:r>
              <a:rPr lang="de-DE" b="0" kern="1200" dirty="0">
                <a:solidFill>
                  <a:srgbClr val="002060"/>
                </a:solidFill>
                <a:latin typeface="Arial"/>
                <a:cs typeface="Arial"/>
              </a:rPr>
              <a:t>Wenn Sie außerhalb der normalen Öffnungszeiten (6-18 Uhr) auf Schwierigkeiten stoßen, rufen Sie die Kommandoraum unter 400 an.</a:t>
            </a:r>
            <a:endParaRPr lang="fr-CH" b="0" dirty="0">
              <a:latin typeface="Arial" pitchFamily="34" charset="0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8288" y="3175291"/>
            <a:ext cx="3650095" cy="2252327"/>
          </a:xfrm>
          <a:prstGeom prst="rect">
            <a:avLst/>
          </a:prstGeom>
          <a:ln>
            <a:solidFill>
              <a:srgbClr val="131313"/>
            </a:solidFill>
          </a:ln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6934" y="3175291"/>
            <a:ext cx="2014404" cy="2252327"/>
          </a:xfrm>
          <a:prstGeom prst="rect">
            <a:avLst/>
          </a:prstGeom>
          <a:ln>
            <a:solidFill>
              <a:srgbClr val="131313"/>
            </a:solidFill>
          </a:ln>
        </p:spPr>
      </p:pic>
      <p:sp>
        <p:nvSpPr>
          <p:cNvPr id="6" name="Flèche droite 5"/>
          <p:cNvSpPr/>
          <p:nvPr/>
        </p:nvSpPr>
        <p:spPr bwMode="auto">
          <a:xfrm rot="20119343">
            <a:off x="2661696" y="4400103"/>
            <a:ext cx="504056" cy="144016"/>
          </a:xfrm>
          <a:prstGeom prst="rightArrow">
            <a:avLst/>
          </a:prstGeom>
          <a:solidFill>
            <a:srgbClr val="FFFFFF"/>
          </a:solidFill>
          <a:ln w="12700" cap="flat" cmpd="sng" algn="ctr">
            <a:solidFill>
              <a:srgbClr val="131313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CH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Grande" charset="0"/>
              <a:ea typeface="Geneva" charset="0"/>
              <a:cs typeface="Geneva" charset="0"/>
            </a:endParaRPr>
          </a:p>
        </p:txBody>
      </p:sp>
      <p:sp>
        <p:nvSpPr>
          <p:cNvPr id="9" name="Rectangle 2">
            <a:extLst>
              <a:ext uri="{FF2B5EF4-FFF2-40B4-BE49-F238E27FC236}">
                <a16:creationId xmlns:a16="http://schemas.microsoft.com/office/drawing/2014/main" id="{36518776-B874-EB5D-C6E8-89AC8C03626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73737" y="756295"/>
            <a:ext cx="7611492" cy="431800"/>
          </a:xfrm>
        </p:spPr>
        <p:txBody>
          <a:bodyPr/>
          <a:lstStyle/>
          <a:p>
            <a:r>
              <a:rPr lang="fr-CH" sz="2800" dirty="0" err="1">
                <a:latin typeface="Arial" pitchFamily="34" charset="0"/>
              </a:rPr>
              <a:t>Allgemeines</a:t>
            </a:r>
            <a:endParaRPr lang="fr-CH" sz="2800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9194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54212" y="759659"/>
            <a:ext cx="7611492" cy="431800"/>
          </a:xfrm>
        </p:spPr>
        <p:txBody>
          <a:bodyPr/>
          <a:lstStyle/>
          <a:p>
            <a:r>
              <a:rPr lang="fr-CH" sz="2800" dirty="0" err="1">
                <a:latin typeface="Arial" pitchFamily="34" charset="0"/>
              </a:rPr>
              <a:t>Vorgehen</a:t>
            </a:r>
            <a:r>
              <a:rPr lang="fr-CH" sz="2800" dirty="0">
                <a:latin typeface="Arial" pitchFamily="34" charset="0"/>
              </a:rPr>
              <a:t> </a:t>
            </a:r>
            <a:r>
              <a:rPr lang="fr-CH" sz="2800" dirty="0" err="1">
                <a:latin typeface="Arial" pitchFamily="34" charset="0"/>
              </a:rPr>
              <a:t>bei</a:t>
            </a:r>
            <a:r>
              <a:rPr lang="fr-CH" sz="2800" dirty="0">
                <a:latin typeface="Arial" pitchFamily="34" charset="0"/>
              </a:rPr>
              <a:t> der </a:t>
            </a:r>
            <a:r>
              <a:rPr lang="fr-CH" sz="2800" dirty="0" err="1">
                <a:latin typeface="Arial" pitchFamily="34" charset="0"/>
              </a:rPr>
              <a:t>Lieferung</a:t>
            </a:r>
            <a:endParaRPr lang="fr-CH" sz="2800" dirty="0"/>
          </a:p>
        </p:txBody>
      </p:sp>
      <p:pic>
        <p:nvPicPr>
          <p:cNvPr id="14" name="Bild 1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0157" y="1601917"/>
            <a:ext cx="4112508" cy="5707106"/>
          </a:xfrm>
          <a:prstGeom prst="rect">
            <a:avLst/>
          </a:prstGeom>
          <a:noFill/>
          <a:ln w="9525">
            <a:solidFill>
              <a:srgbClr val="131313"/>
            </a:solidFill>
            <a:miter lim="800000"/>
            <a:headEnd/>
            <a:tailEnd/>
          </a:ln>
        </p:spPr>
      </p:pic>
      <p:sp>
        <p:nvSpPr>
          <p:cNvPr id="15" name="Text Box 3"/>
          <p:cNvSpPr txBox="1">
            <a:spLocks noChangeArrowheads="1"/>
          </p:cNvSpPr>
          <p:nvPr/>
        </p:nvSpPr>
        <p:spPr bwMode="auto">
          <a:xfrm>
            <a:off x="6457063" y="2052439"/>
            <a:ext cx="2719678" cy="382393"/>
          </a:xfrm>
          <a:prstGeom prst="rect">
            <a:avLst/>
          </a:prstGeom>
          <a:solidFill>
            <a:schemeClr val="bg1">
              <a:lumMod val="100000"/>
              <a:lumOff val="0"/>
            </a:schemeClr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>
              <a:spcAft>
                <a:spcPts val="0"/>
              </a:spcAft>
            </a:pPr>
            <a:r>
              <a:rPr lang="de-CH" sz="16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Lieferantenwaage </a:t>
            </a:r>
            <a:endParaRPr lang="fr-CH" sz="1600" dirty="0">
              <a:solidFill>
                <a:srgbClr val="002060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6" name="AutoShape 9"/>
          <p:cNvCxnSpPr>
            <a:cxnSpLocks noChangeShapeType="1"/>
            <a:stCxn id="8" idx="1"/>
          </p:cNvCxnSpPr>
          <p:nvPr/>
        </p:nvCxnSpPr>
        <p:spPr bwMode="auto">
          <a:xfrm flipH="1" flipV="1">
            <a:off x="3402486" y="3204567"/>
            <a:ext cx="1303854" cy="1440750"/>
          </a:xfrm>
          <a:prstGeom prst="straightConnector1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6375" y="2845706"/>
            <a:ext cx="2862435" cy="3599221"/>
          </a:xfrm>
          <a:prstGeom prst="rect">
            <a:avLst/>
          </a:prstGeom>
        </p:spPr>
      </p:pic>
      <p:sp>
        <p:nvSpPr>
          <p:cNvPr id="7" name="Flèche droite 6"/>
          <p:cNvSpPr/>
          <p:nvPr/>
        </p:nvSpPr>
        <p:spPr bwMode="auto">
          <a:xfrm rot="16200000">
            <a:off x="5917003" y="5040771"/>
            <a:ext cx="792088" cy="288032"/>
          </a:xfrm>
          <a:prstGeom prst="rightArrow">
            <a:avLst/>
          </a:prstGeom>
          <a:solidFill>
            <a:schemeClr val="bg1"/>
          </a:solidFill>
          <a:ln w="12700" cap="flat" cmpd="sng" algn="ctr">
            <a:noFill/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Grande" charset="0"/>
              <a:ea typeface="Geneva" charset="0"/>
              <a:cs typeface="Geneva" charset="0"/>
            </a:endParaRPr>
          </a:p>
        </p:txBody>
      </p:sp>
      <p:sp>
        <p:nvSpPr>
          <p:cNvPr id="22" name="Flèche droite 21"/>
          <p:cNvSpPr/>
          <p:nvPr/>
        </p:nvSpPr>
        <p:spPr bwMode="auto">
          <a:xfrm rot="18092814">
            <a:off x="8319165" y="5447375"/>
            <a:ext cx="792088" cy="288032"/>
          </a:xfrm>
          <a:prstGeom prst="rightArrow">
            <a:avLst/>
          </a:prstGeom>
          <a:solidFill>
            <a:schemeClr val="bg1"/>
          </a:solidFill>
          <a:ln w="12700" cap="flat" cmpd="sng" algn="ctr">
            <a:noFill/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Grande" charset="0"/>
              <a:ea typeface="Geneva" charset="0"/>
              <a:cs typeface="Geneva" charset="0"/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6340" y="2845706"/>
            <a:ext cx="2876359" cy="3599221"/>
          </a:xfrm>
          <a:prstGeom prst="rect">
            <a:avLst/>
          </a:prstGeom>
        </p:spPr>
      </p:pic>
      <p:sp>
        <p:nvSpPr>
          <p:cNvPr id="23" name="Flèche droite 22"/>
          <p:cNvSpPr/>
          <p:nvPr/>
        </p:nvSpPr>
        <p:spPr bwMode="auto">
          <a:xfrm rot="16447647">
            <a:off x="6486334" y="4932926"/>
            <a:ext cx="279743" cy="197939"/>
          </a:xfrm>
          <a:prstGeom prst="rightArrow">
            <a:avLst/>
          </a:prstGeom>
          <a:solidFill>
            <a:schemeClr val="bg1"/>
          </a:solidFill>
          <a:ln w="12700" cap="flat" cmpd="sng" algn="ctr">
            <a:noFill/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Grande" charset="0"/>
              <a:ea typeface="Geneva" charset="0"/>
              <a:cs typeface="Geneva" charset="0"/>
            </a:endParaRPr>
          </a:p>
        </p:txBody>
      </p:sp>
      <p:sp>
        <p:nvSpPr>
          <p:cNvPr id="24" name="Flèche droite 23"/>
          <p:cNvSpPr/>
          <p:nvPr/>
        </p:nvSpPr>
        <p:spPr bwMode="auto">
          <a:xfrm rot="16447647">
            <a:off x="6460867" y="5313107"/>
            <a:ext cx="279743" cy="197939"/>
          </a:xfrm>
          <a:prstGeom prst="rightArrow">
            <a:avLst/>
          </a:prstGeom>
          <a:solidFill>
            <a:schemeClr val="bg1"/>
          </a:solidFill>
          <a:ln w="12700" cap="flat" cmpd="sng" algn="ctr">
            <a:noFill/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Grande" charset="0"/>
              <a:ea typeface="Geneva" charset="0"/>
              <a:cs typeface="Geneva" charset="0"/>
            </a:endParaRPr>
          </a:p>
        </p:txBody>
      </p:sp>
      <p:sp>
        <p:nvSpPr>
          <p:cNvPr id="25" name="Flèche droite 24"/>
          <p:cNvSpPr/>
          <p:nvPr/>
        </p:nvSpPr>
        <p:spPr bwMode="auto">
          <a:xfrm rot="16447647">
            <a:off x="6425972" y="5723981"/>
            <a:ext cx="279743" cy="197939"/>
          </a:xfrm>
          <a:prstGeom prst="rightArrow">
            <a:avLst/>
          </a:prstGeom>
          <a:solidFill>
            <a:schemeClr val="bg1"/>
          </a:solidFill>
          <a:ln w="12700" cap="flat" cmpd="sng" algn="ctr">
            <a:noFill/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Grande" charset="0"/>
              <a:ea typeface="Geneva" charset="0"/>
              <a:cs typeface="Genev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99805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180" y="1476375"/>
            <a:ext cx="2376263" cy="2007659"/>
          </a:xfrm>
          <a:prstGeom prst="rect">
            <a:avLst/>
          </a:prstGeom>
          <a:ln>
            <a:solidFill>
              <a:srgbClr val="131313"/>
            </a:solidFill>
          </a:ln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183" y="5508823"/>
            <a:ext cx="2376261" cy="1992384"/>
          </a:xfrm>
          <a:prstGeom prst="rect">
            <a:avLst/>
          </a:prstGeom>
          <a:ln>
            <a:solidFill>
              <a:srgbClr val="131313"/>
            </a:solidFill>
          </a:ln>
        </p:spPr>
      </p:pic>
      <p:sp>
        <p:nvSpPr>
          <p:cNvPr id="7" name="Rectangle 6"/>
          <p:cNvSpPr/>
          <p:nvPr/>
        </p:nvSpPr>
        <p:spPr bwMode="auto">
          <a:xfrm>
            <a:off x="3114450" y="1476375"/>
            <a:ext cx="7578950" cy="2007659"/>
          </a:xfrm>
          <a:prstGeom prst="rect">
            <a:avLst/>
          </a:prstGeom>
          <a:noFill/>
          <a:ln w="12700" cap="flat" cmpd="sng" algn="ctr">
            <a:solidFill>
              <a:srgbClr val="425C5C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CH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Lucida Grande" charset="0"/>
              <a:ea typeface="Geneva" charset="0"/>
              <a:cs typeface="Geneva" charset="0"/>
            </a:endParaRP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fr-CH" sz="1400" dirty="0">
              <a:solidFill>
                <a:schemeClr val="tx1"/>
              </a:solidFill>
              <a:latin typeface="Lucida Grande" charset="0"/>
              <a:ea typeface="Geneva" charset="0"/>
              <a:cs typeface="Geneva" charset="0"/>
            </a:endParaRP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CH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Lucida Grande" charset="0"/>
              <a:ea typeface="Geneva" charset="0"/>
              <a:cs typeface="Geneva" charset="0"/>
            </a:endParaRP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fr-CH" sz="1400" dirty="0">
              <a:solidFill>
                <a:schemeClr val="tx1"/>
              </a:solidFill>
              <a:latin typeface="Lucida Grande" charset="0"/>
              <a:ea typeface="Geneva" charset="0"/>
              <a:cs typeface="Geneva" charset="0"/>
            </a:endParaRP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1400" b="0" i="0" u="none" strike="noStrike" cap="none" normalizeH="0" baseline="0" dirty="0">
                <a:ln>
                  <a:noFill/>
                </a:ln>
                <a:solidFill>
                  <a:srgbClr val="131313"/>
                </a:solidFill>
                <a:effectLst/>
                <a:latin typeface="Lucida Grande" charset="0"/>
                <a:ea typeface="Geneva" charset="0"/>
                <a:cs typeface="Geneva" charset="0"/>
              </a:rPr>
              <a:t>Wählen Sie Ihre bevorzugte Sprache und drücken Sie auf „Badge eingeben“.</a:t>
            </a:r>
            <a:endParaRPr kumimoji="0" lang="fr-CH" sz="1400" b="0" i="0" u="none" strike="noStrike" cap="none" normalizeH="0" baseline="0" dirty="0">
              <a:ln>
                <a:noFill/>
              </a:ln>
              <a:solidFill>
                <a:srgbClr val="131313"/>
              </a:solidFill>
              <a:effectLst/>
              <a:latin typeface="Lucida Grande" charset="0"/>
              <a:ea typeface="Geneva" charset="0"/>
              <a:cs typeface="Geneva" charset="0"/>
            </a:endParaRPr>
          </a:p>
        </p:txBody>
      </p:sp>
      <p:sp>
        <p:nvSpPr>
          <p:cNvPr id="10" name="Ellipse 9"/>
          <p:cNvSpPr/>
          <p:nvPr/>
        </p:nvSpPr>
        <p:spPr bwMode="auto">
          <a:xfrm>
            <a:off x="208799" y="2052439"/>
            <a:ext cx="504056" cy="576064"/>
          </a:xfrm>
          <a:prstGeom prst="ellipse">
            <a:avLst/>
          </a:prstGeom>
          <a:solidFill>
            <a:srgbClr val="131313"/>
          </a:solidFill>
          <a:ln w="12700" cap="flat" cmpd="sng" algn="ctr">
            <a:solidFill>
              <a:srgbClr val="425C5C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CH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Lucida Grande" charset="0"/>
                <a:ea typeface="Geneva" charset="0"/>
                <a:cs typeface="Geneva" charset="0"/>
              </a:rPr>
              <a:t>1</a:t>
            </a:r>
          </a:p>
        </p:txBody>
      </p:sp>
      <p:sp>
        <p:nvSpPr>
          <p:cNvPr id="12" name="Ellipse 11"/>
          <p:cNvSpPr/>
          <p:nvPr/>
        </p:nvSpPr>
        <p:spPr bwMode="auto">
          <a:xfrm>
            <a:off x="195080" y="6216983"/>
            <a:ext cx="504056" cy="576064"/>
          </a:xfrm>
          <a:prstGeom prst="ellipse">
            <a:avLst/>
          </a:prstGeom>
          <a:solidFill>
            <a:srgbClr val="131313"/>
          </a:solidFill>
          <a:ln w="12700" cap="flat" cmpd="sng" algn="ctr">
            <a:solidFill>
              <a:srgbClr val="425C5C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CH" sz="2400" dirty="0">
                <a:solidFill>
                  <a:schemeClr val="bg1"/>
                </a:solidFill>
                <a:latin typeface="Lucida Grande" charset="0"/>
                <a:ea typeface="Geneva" charset="0"/>
                <a:cs typeface="Geneva" charset="0"/>
              </a:rPr>
              <a:t>3</a:t>
            </a:r>
            <a:endParaRPr kumimoji="0" lang="fr-CH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Lucida Grande" charset="0"/>
              <a:ea typeface="Geneva" charset="0"/>
              <a:cs typeface="Geneva" charset="0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3114452" y="3548633"/>
            <a:ext cx="7578950" cy="1904156"/>
          </a:xfrm>
          <a:prstGeom prst="rect">
            <a:avLst/>
          </a:prstGeom>
          <a:noFill/>
          <a:ln w="12700" cap="flat" cmpd="sng" algn="ctr">
            <a:solidFill>
              <a:srgbClr val="425C5C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CH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Lucida Grande" charset="0"/>
              <a:ea typeface="Geneva" charset="0"/>
              <a:cs typeface="Geneva" charset="0"/>
            </a:endParaRP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1400" b="0" i="0" u="none" strike="noStrike" cap="none" normalizeH="0" baseline="0" dirty="0">
                <a:ln>
                  <a:noFill/>
                </a:ln>
                <a:solidFill>
                  <a:srgbClr val="131313"/>
                </a:solidFill>
                <a:effectLst/>
                <a:latin typeface="Lucida Grande" charset="0"/>
                <a:ea typeface="Geneva" charset="0"/>
                <a:cs typeface="Geneva" charset="0"/>
              </a:rPr>
              <a:t>Geben Sie auf dem Touchscreen Ihre Ausweisnummer ein und drücken Sie auf „Val.“ oder „Validieren“. Sie können Ihre Buchung jederzeit mithilfe des gelben Kreuzes korrigieren.</a:t>
            </a: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fr-CH" sz="1400" baseline="0" dirty="0">
              <a:solidFill>
                <a:srgbClr val="131313"/>
              </a:solidFill>
              <a:latin typeface="Lucida Grande" charset="0"/>
              <a:ea typeface="Geneva" charset="0"/>
              <a:cs typeface="Geneva" charset="0"/>
            </a:endParaRP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CH" sz="1400" b="0" i="0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/>
                <a:latin typeface="Lucida Grande" charset="0"/>
                <a:ea typeface="Geneva" charset="0"/>
                <a:cs typeface="Geneva" charset="0"/>
              </a:rPr>
              <a:t>Achtung</a:t>
            </a:r>
            <a:r>
              <a:rPr kumimoji="0" lang="fr-CH" sz="1400" b="0" i="0" u="none" strike="noStrike" cap="none" normalizeH="0" dirty="0">
                <a:ln>
                  <a:noFill/>
                </a:ln>
                <a:solidFill>
                  <a:srgbClr val="FF0000"/>
                </a:solidFill>
                <a:effectLst/>
                <a:latin typeface="Lucida Grande" charset="0"/>
                <a:ea typeface="Geneva" charset="0"/>
                <a:cs typeface="Geneva" charset="0"/>
              </a:rPr>
              <a:t>! </a:t>
            </a:r>
            <a:r>
              <a:rPr kumimoji="0" lang="de-DE" sz="1400" b="0" i="0" u="none" strike="noStrike" cap="none" normalizeH="0" dirty="0">
                <a:ln>
                  <a:noFill/>
                </a:ln>
                <a:solidFill>
                  <a:srgbClr val="131313"/>
                </a:solidFill>
                <a:effectLst/>
                <a:latin typeface="Lucida Grande" charset="0"/>
                <a:ea typeface="Geneva" charset="0"/>
                <a:cs typeface="Geneva" charset="0"/>
              </a:rPr>
              <a:t>Zwei gleiche </a:t>
            </a:r>
            <a:r>
              <a:rPr lang="de-DE" sz="1400" dirty="0">
                <a:solidFill>
                  <a:srgbClr val="131313"/>
                </a:solidFill>
                <a:latin typeface="Lucida Grande" charset="0"/>
                <a:ea typeface="Geneva" charset="0"/>
                <a:cs typeface="Geneva" charset="0"/>
              </a:rPr>
              <a:t>Badge Nummern</a:t>
            </a:r>
            <a:r>
              <a:rPr kumimoji="0" lang="de-DE" sz="1400" b="0" i="0" u="none" strike="noStrike" cap="none" normalizeH="0" dirty="0">
                <a:ln>
                  <a:noFill/>
                </a:ln>
                <a:solidFill>
                  <a:srgbClr val="131313"/>
                </a:solidFill>
                <a:effectLst/>
                <a:latin typeface="Lucida Grande" charset="0"/>
                <a:ea typeface="Geneva" charset="0"/>
                <a:cs typeface="Geneva" charset="0"/>
              </a:rPr>
              <a:t> dürfen nie gleichzeitig verwendet werden.</a:t>
            </a: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1400" b="0" i="0" u="none" strike="noStrike" cap="none" normalizeH="0" dirty="0">
                <a:ln>
                  <a:noFill/>
                </a:ln>
                <a:solidFill>
                  <a:srgbClr val="131313"/>
                </a:solidFill>
                <a:effectLst/>
                <a:latin typeface="Lucida Grande" charset="0"/>
                <a:ea typeface="Geneva" charset="0"/>
                <a:cs typeface="Geneva" charset="0"/>
              </a:rPr>
              <a:t>Wenn Sie nur ein Badge für mehrere Personen haben, warten Sie, bis Ihr Kollege das Gelände verlassen hat, bevor Sie die Nummer verwenden.</a:t>
            </a: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1400" b="0" i="0" u="none" strike="noStrike" cap="none" normalizeH="0" dirty="0">
                <a:ln>
                  <a:noFill/>
                </a:ln>
                <a:solidFill>
                  <a:srgbClr val="131313"/>
                </a:solidFill>
                <a:effectLst/>
                <a:latin typeface="Lucida Grande" charset="0"/>
                <a:ea typeface="Geneva" charset="0"/>
                <a:cs typeface="Geneva" charset="0"/>
              </a:rPr>
              <a:t>Andernfalls werden Sie blockiert und alle Beteiligten verlieren viel Zeit.</a:t>
            </a:r>
            <a:endParaRPr kumimoji="0" lang="fr-CH" sz="1400" b="0" i="0" u="none" strike="noStrike" cap="none" normalizeH="0" baseline="0" dirty="0">
              <a:ln>
                <a:noFill/>
              </a:ln>
              <a:solidFill>
                <a:srgbClr val="131313"/>
              </a:solidFill>
              <a:effectLst/>
              <a:latin typeface="Lucida Grande" charset="0"/>
              <a:ea typeface="Geneva" charset="0"/>
              <a:cs typeface="Geneva" charset="0"/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1818308" y="2988543"/>
            <a:ext cx="864096" cy="360040"/>
          </a:xfrm>
          <a:prstGeom prst="rect">
            <a:avLst/>
          </a:prstGeom>
          <a:noFill/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CH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Lucida Grande" charset="0"/>
              <a:ea typeface="Geneva" charset="0"/>
              <a:cs typeface="Geneva" charset="0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810196" y="2700511"/>
            <a:ext cx="594668" cy="288032"/>
          </a:xfrm>
          <a:prstGeom prst="rect">
            <a:avLst/>
          </a:prstGeom>
          <a:noFill/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CH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Lucida Grande" charset="0"/>
              <a:ea typeface="Geneva" charset="0"/>
              <a:cs typeface="Geneva" charset="0"/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3114450" y="5526286"/>
            <a:ext cx="7578950" cy="1974921"/>
          </a:xfrm>
          <a:prstGeom prst="rect">
            <a:avLst/>
          </a:prstGeom>
          <a:noFill/>
          <a:ln w="12700" cap="flat" cmpd="sng" algn="ctr">
            <a:solidFill>
              <a:srgbClr val="425C5C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CH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Lucida Grande" charset="0"/>
              <a:ea typeface="Geneva" charset="0"/>
              <a:cs typeface="Geneva" charset="0"/>
            </a:endParaRP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fr-CH" sz="1400" dirty="0">
              <a:solidFill>
                <a:schemeClr val="tx1"/>
              </a:solidFill>
              <a:latin typeface="Lucida Grande" charset="0"/>
              <a:ea typeface="Geneva" charset="0"/>
              <a:cs typeface="Geneva" charset="0"/>
            </a:endParaRP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CH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Lucida Grande" charset="0"/>
              <a:ea typeface="Geneva" charset="0"/>
              <a:cs typeface="Geneva" charset="0"/>
            </a:endParaRP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fr-CH" sz="1400" dirty="0">
              <a:solidFill>
                <a:schemeClr val="tx1"/>
              </a:solidFill>
              <a:latin typeface="Lucida Grande" charset="0"/>
              <a:ea typeface="Geneva" charset="0"/>
              <a:cs typeface="Geneva" charset="0"/>
            </a:endParaRP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1400" b="0" i="0" u="none" strike="noStrike" cap="none" normalizeH="0" baseline="0" dirty="0">
                <a:ln>
                  <a:noFill/>
                </a:ln>
                <a:solidFill>
                  <a:srgbClr val="131313"/>
                </a:solidFill>
                <a:effectLst/>
                <a:latin typeface="Lucida Grande" charset="0"/>
                <a:ea typeface="Geneva" charset="0"/>
                <a:cs typeface="Geneva" charset="0"/>
              </a:rPr>
              <a:t>Bestätigen Sie das Gewicht Ihres Fahrzeugs</a:t>
            </a:r>
            <a:endParaRPr kumimoji="0" lang="fr-CH" sz="1400" b="0" i="0" u="none" strike="noStrike" cap="none" normalizeH="0" baseline="0" dirty="0">
              <a:ln>
                <a:noFill/>
              </a:ln>
              <a:solidFill>
                <a:srgbClr val="131313"/>
              </a:solidFill>
              <a:effectLst/>
              <a:latin typeface="Lucida Grande" charset="0"/>
              <a:ea typeface="Geneva" charset="0"/>
              <a:cs typeface="Geneva" charset="0"/>
            </a:endParaRPr>
          </a:p>
        </p:txBody>
      </p:sp>
      <p:pic>
        <p:nvPicPr>
          <p:cNvPr id="19" name="Imag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75441" y="4056357"/>
            <a:ext cx="153759" cy="156322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 bwMode="auto">
          <a:xfrm>
            <a:off x="2250356" y="7092999"/>
            <a:ext cx="648072" cy="244148"/>
          </a:xfrm>
          <a:prstGeom prst="rect">
            <a:avLst/>
          </a:prstGeom>
          <a:noFill/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CH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Lucida Grande" charset="0"/>
              <a:ea typeface="Geneva" charset="0"/>
              <a:cs typeface="Geneva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2825" y="3548633"/>
            <a:ext cx="2379617" cy="1904155"/>
          </a:xfrm>
          <a:prstGeom prst="rect">
            <a:avLst/>
          </a:prstGeom>
          <a:ln>
            <a:solidFill>
              <a:srgbClr val="131313"/>
            </a:solidFill>
          </a:ln>
        </p:spPr>
      </p:pic>
      <p:sp>
        <p:nvSpPr>
          <p:cNvPr id="11" name="Organigramme : Connecteur 10"/>
          <p:cNvSpPr/>
          <p:nvPr/>
        </p:nvSpPr>
        <p:spPr bwMode="auto">
          <a:xfrm>
            <a:off x="208799" y="4212679"/>
            <a:ext cx="504056" cy="576064"/>
          </a:xfrm>
          <a:prstGeom prst="flowChartConnector">
            <a:avLst/>
          </a:prstGeom>
          <a:solidFill>
            <a:srgbClr val="131313"/>
          </a:solidFill>
          <a:ln w="12700" cap="flat" cmpd="sng" algn="ctr">
            <a:solidFill>
              <a:srgbClr val="425C5C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CH" sz="2400" dirty="0">
                <a:solidFill>
                  <a:schemeClr val="bg1"/>
                </a:solidFill>
                <a:latin typeface="Lucida Grande" charset="0"/>
                <a:ea typeface="Geneva" charset="0"/>
                <a:cs typeface="Geneva" charset="0"/>
              </a:rPr>
              <a:t>2</a:t>
            </a:r>
            <a:endParaRPr kumimoji="0" lang="fr-CH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Lucida Grande" charset="0"/>
              <a:ea typeface="Geneva" charset="0"/>
              <a:cs typeface="Geneva" charset="0"/>
            </a:endParaRPr>
          </a:p>
        </p:txBody>
      </p:sp>
      <p:sp>
        <p:nvSpPr>
          <p:cNvPr id="17" name="Titre 1"/>
          <p:cNvSpPr txBox="1">
            <a:spLocks/>
          </p:cNvSpPr>
          <p:nvPr/>
        </p:nvSpPr>
        <p:spPr bwMode="auto">
          <a:xfrm>
            <a:off x="882204" y="764984"/>
            <a:ext cx="7611492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defTabSz="1042988" rtl="0" eaLnBrk="1" fontAlgn="base" hangingPunct="1">
              <a:spcBef>
                <a:spcPct val="0"/>
              </a:spcBef>
              <a:spcAft>
                <a:spcPct val="0"/>
              </a:spcAft>
              <a:defRPr sz="3200" b="1" baseline="0">
                <a:solidFill>
                  <a:srgbClr val="000000"/>
                </a:solidFill>
                <a:latin typeface="Arial" charset="0"/>
                <a:ea typeface="+mj-ea"/>
                <a:cs typeface="+mj-cs"/>
              </a:defRPr>
            </a:lvl1pPr>
            <a:lvl2pPr algn="l" defTabSz="1042988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000000"/>
                </a:solidFill>
                <a:latin typeface="Arial" charset="0"/>
                <a:ea typeface="Geneva" charset="0"/>
                <a:cs typeface="Geneva" charset="0"/>
              </a:defRPr>
            </a:lvl2pPr>
            <a:lvl3pPr algn="l" defTabSz="1042988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000000"/>
                </a:solidFill>
                <a:latin typeface="Arial" charset="0"/>
                <a:ea typeface="Geneva" charset="0"/>
                <a:cs typeface="Geneva" charset="0"/>
              </a:defRPr>
            </a:lvl3pPr>
            <a:lvl4pPr algn="l" defTabSz="1042988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000000"/>
                </a:solidFill>
                <a:latin typeface="Arial" charset="0"/>
                <a:ea typeface="Geneva" charset="0"/>
                <a:cs typeface="Geneva" charset="0"/>
              </a:defRPr>
            </a:lvl4pPr>
            <a:lvl5pPr algn="l" defTabSz="1042988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000000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algn="ctr" defTabSz="736600" rtl="0" eaLnBrk="1" fontAlgn="base" hangingPunct="1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914400" algn="ctr" defTabSz="736600" rtl="0" eaLnBrk="1" fontAlgn="base" hangingPunct="1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1371600" algn="ctr" defTabSz="736600" rtl="0" eaLnBrk="1" fontAlgn="base" hangingPunct="1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1828800" algn="ctr" defTabSz="736600" rtl="0" eaLnBrk="1" fontAlgn="base" hangingPunct="1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r>
              <a:rPr lang="fr-CH" sz="2800" kern="0" dirty="0" err="1"/>
              <a:t>Verfahren</a:t>
            </a:r>
            <a:r>
              <a:rPr lang="fr-CH" sz="2800" kern="0" dirty="0"/>
              <a:t> </a:t>
            </a:r>
            <a:r>
              <a:rPr lang="fr-CH" sz="2800" kern="0" dirty="0" err="1"/>
              <a:t>zur</a:t>
            </a:r>
            <a:r>
              <a:rPr lang="fr-CH" sz="2800" kern="0" dirty="0"/>
              <a:t> </a:t>
            </a:r>
            <a:r>
              <a:rPr lang="fr-CH" sz="2800" kern="0" dirty="0" err="1"/>
              <a:t>Einreise</a:t>
            </a:r>
            <a:endParaRPr lang="fr-CH" sz="2800" kern="0" dirty="0"/>
          </a:p>
        </p:txBody>
      </p:sp>
    </p:spTree>
    <p:extLst>
      <p:ext uri="{BB962C8B-B14F-4D97-AF65-F5344CB8AC3E}">
        <p14:creationId xmlns:p14="http://schemas.microsoft.com/office/powerpoint/2010/main" val="38585625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auto">
          <a:xfrm>
            <a:off x="3114450" y="3567785"/>
            <a:ext cx="7578950" cy="1941038"/>
          </a:xfrm>
          <a:prstGeom prst="rect">
            <a:avLst/>
          </a:prstGeom>
          <a:noFill/>
          <a:ln w="12700" cap="flat" cmpd="sng" algn="ctr">
            <a:solidFill>
              <a:srgbClr val="425C5C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CH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Lucida Grande" charset="0"/>
              <a:ea typeface="Geneva" charset="0"/>
              <a:cs typeface="Geneva" charset="0"/>
            </a:endParaRP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1400" b="0" i="0" u="none" strike="noStrike" cap="none" normalizeH="0" baseline="0" dirty="0">
                <a:ln>
                  <a:noFill/>
                </a:ln>
                <a:solidFill>
                  <a:srgbClr val="131313"/>
                </a:solidFill>
                <a:effectLst/>
                <a:latin typeface="Lucida Grande" charset="0"/>
                <a:ea typeface="Geneva" charset="0"/>
                <a:cs typeface="Geneva" charset="0"/>
              </a:rPr>
              <a:t>Geben Sie in diesem Schritt die Nr. des Lieferscheins (LS) ein. </a:t>
            </a: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CH" sz="1400" dirty="0" err="1">
                <a:solidFill>
                  <a:srgbClr val="131313"/>
                </a:solidFill>
                <a:latin typeface="Lucida Grande" charset="0"/>
                <a:ea typeface="Geneva" charset="0"/>
                <a:cs typeface="Geneva" charset="0"/>
              </a:rPr>
              <a:t>Drücken</a:t>
            </a:r>
            <a:r>
              <a:rPr lang="fr-CH" sz="1400" dirty="0">
                <a:solidFill>
                  <a:srgbClr val="131313"/>
                </a:solidFill>
                <a:latin typeface="Lucida Grande" charset="0"/>
                <a:ea typeface="Geneva" charset="0"/>
                <a:cs typeface="Geneva" charset="0"/>
              </a:rPr>
              <a:t> </a:t>
            </a:r>
            <a:r>
              <a:rPr lang="fr-CH" sz="1400" dirty="0" err="1">
                <a:solidFill>
                  <a:srgbClr val="131313"/>
                </a:solidFill>
                <a:latin typeface="Lucida Grande" charset="0"/>
                <a:ea typeface="Geneva" charset="0"/>
                <a:cs typeface="Geneva" charset="0"/>
              </a:rPr>
              <a:t>Sie</a:t>
            </a:r>
            <a:r>
              <a:rPr lang="fr-CH" sz="1400" dirty="0">
                <a:solidFill>
                  <a:srgbClr val="131313"/>
                </a:solidFill>
                <a:latin typeface="Lucida Grande" charset="0"/>
                <a:ea typeface="Geneva" charset="0"/>
                <a:cs typeface="Geneva" charset="0"/>
              </a:rPr>
              <a:t> </a:t>
            </a:r>
            <a:r>
              <a:rPr lang="fr-CH" sz="1400" dirty="0" err="1">
                <a:solidFill>
                  <a:srgbClr val="131313"/>
                </a:solidFill>
                <a:latin typeface="Lucida Grande" charset="0"/>
                <a:ea typeface="Geneva" charset="0"/>
                <a:cs typeface="Geneva" charset="0"/>
              </a:rPr>
              <a:t>dann</a:t>
            </a:r>
            <a:r>
              <a:rPr lang="fr-CH" sz="1400" dirty="0">
                <a:solidFill>
                  <a:srgbClr val="131313"/>
                </a:solidFill>
                <a:latin typeface="Lucida Grande" charset="0"/>
                <a:ea typeface="Geneva" charset="0"/>
                <a:cs typeface="Geneva" charset="0"/>
              </a:rPr>
              <a:t> </a:t>
            </a:r>
            <a:r>
              <a:rPr lang="fr-CH" sz="1400" dirty="0" err="1">
                <a:solidFill>
                  <a:srgbClr val="131313"/>
                </a:solidFill>
                <a:latin typeface="Lucida Grande" charset="0"/>
                <a:ea typeface="Geneva" charset="0"/>
                <a:cs typeface="Geneva" charset="0"/>
              </a:rPr>
              <a:t>auf</a:t>
            </a:r>
            <a:r>
              <a:rPr lang="fr-CH" sz="1400" dirty="0">
                <a:solidFill>
                  <a:srgbClr val="131313"/>
                </a:solidFill>
                <a:latin typeface="Lucida Grande" charset="0"/>
                <a:ea typeface="Geneva" charset="0"/>
                <a:cs typeface="Geneva" charset="0"/>
              </a:rPr>
              <a:t> «Val.» </a:t>
            </a:r>
            <a:r>
              <a:rPr lang="fr-CH" sz="1400" dirty="0" err="1">
                <a:solidFill>
                  <a:srgbClr val="131313"/>
                </a:solidFill>
                <a:latin typeface="Lucida Grande" charset="0"/>
                <a:ea typeface="Geneva" charset="0"/>
                <a:cs typeface="Geneva" charset="0"/>
              </a:rPr>
              <a:t>oder</a:t>
            </a:r>
            <a:r>
              <a:rPr lang="fr-CH" sz="1400" dirty="0">
                <a:solidFill>
                  <a:srgbClr val="131313"/>
                </a:solidFill>
                <a:latin typeface="Lucida Grande" charset="0"/>
                <a:ea typeface="Geneva" charset="0"/>
                <a:cs typeface="Geneva" charset="0"/>
              </a:rPr>
              <a:t> «</a:t>
            </a:r>
            <a:r>
              <a:rPr lang="fr-CH" sz="1400" dirty="0" err="1">
                <a:solidFill>
                  <a:srgbClr val="131313"/>
                </a:solidFill>
                <a:latin typeface="Lucida Grande" charset="0"/>
                <a:ea typeface="Geneva" charset="0"/>
                <a:cs typeface="Geneva" charset="0"/>
              </a:rPr>
              <a:t>Bestätigung</a:t>
            </a:r>
            <a:r>
              <a:rPr lang="fr-CH" sz="1400" dirty="0">
                <a:solidFill>
                  <a:srgbClr val="131313"/>
                </a:solidFill>
                <a:latin typeface="Lucida Grande" charset="0"/>
                <a:ea typeface="Geneva" charset="0"/>
                <a:cs typeface="Geneva" charset="0"/>
              </a:rPr>
              <a:t>»</a:t>
            </a: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fr-CH" sz="1400" dirty="0">
              <a:solidFill>
                <a:srgbClr val="131313"/>
              </a:solidFill>
              <a:latin typeface="Lucida Grande" charset="0"/>
              <a:ea typeface="Geneva" charset="0"/>
              <a:cs typeface="Geneva" charset="0"/>
            </a:endParaRP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CH" sz="1400" b="0" i="0" u="none" strike="noStrike" cap="none" normalizeH="0" baseline="0" dirty="0">
              <a:ln>
                <a:noFill/>
              </a:ln>
              <a:solidFill>
                <a:srgbClr val="131313"/>
              </a:solidFill>
              <a:effectLst/>
              <a:latin typeface="Lucida Grande" charset="0"/>
              <a:ea typeface="Geneva" charset="0"/>
              <a:cs typeface="Geneva" charset="0"/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3114450" y="5540072"/>
            <a:ext cx="7578950" cy="1984975"/>
          </a:xfrm>
          <a:prstGeom prst="rect">
            <a:avLst/>
          </a:prstGeom>
          <a:noFill/>
          <a:ln w="12700" cap="flat" cmpd="sng" algn="ctr">
            <a:solidFill>
              <a:srgbClr val="425C5C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CH" sz="1400" b="0" i="0" u="none" strike="noStrike" cap="none" normalizeH="0" baseline="0" dirty="0">
              <a:ln>
                <a:noFill/>
              </a:ln>
              <a:solidFill>
                <a:srgbClr val="131313"/>
              </a:solidFill>
              <a:effectLst/>
              <a:latin typeface="Lucida Grande" charset="0"/>
              <a:ea typeface="Geneva" charset="0"/>
              <a:cs typeface="Geneva" charset="0"/>
            </a:endParaRP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1400" b="0" i="0" u="none" strike="noStrike" cap="none" normalizeH="0" baseline="0" dirty="0">
                <a:ln>
                  <a:noFill/>
                </a:ln>
                <a:solidFill>
                  <a:srgbClr val="131313"/>
                </a:solidFill>
                <a:effectLst/>
                <a:latin typeface="Lucida Grande" charset="0"/>
                <a:ea typeface="Geneva" charset="0"/>
                <a:cs typeface="Geneva" charset="0"/>
              </a:rPr>
              <a:t>Nachdem Sie den letzten Schritt bestätigt haben, ist der Startbildschirm wieder sichtbar.</a:t>
            </a: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1400" b="0" i="0" u="none" strike="noStrike" cap="none" normalizeH="0" baseline="0" dirty="0">
                <a:ln>
                  <a:noFill/>
                </a:ln>
                <a:solidFill>
                  <a:srgbClr val="131313"/>
                </a:solidFill>
                <a:effectLst/>
                <a:latin typeface="Lucida Grande" charset="0"/>
                <a:ea typeface="Geneva" charset="0"/>
                <a:cs typeface="Geneva" charset="0"/>
              </a:rPr>
              <a:t>Dies bedeutet, dass Sie Ihre Eingabe erfolgreich durchgeführt haben.</a:t>
            </a: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CH" sz="1400" b="0" i="0" u="none" strike="noStrike" cap="none" normalizeH="0" baseline="0" dirty="0">
              <a:ln>
                <a:noFill/>
              </a:ln>
              <a:solidFill>
                <a:srgbClr val="131313"/>
              </a:solidFill>
              <a:effectLst/>
              <a:latin typeface="Lucida Grande" charset="0"/>
              <a:ea typeface="Geneva" charset="0"/>
              <a:cs typeface="Geneva" charset="0"/>
            </a:endParaRPr>
          </a:p>
          <a:p>
            <a:r>
              <a:rPr lang="de-DE" sz="1400" dirty="0"/>
              <a:t>Sie können gehen und Ihre Ware </a:t>
            </a:r>
            <a:r>
              <a:rPr lang="de-DE" sz="1400" dirty="0" err="1"/>
              <a:t>gemäss</a:t>
            </a:r>
            <a:r>
              <a:rPr lang="de-DE" sz="1400" dirty="0"/>
              <a:t> den Anweisungen von Beat Oppliger abladen </a:t>
            </a:r>
            <a:r>
              <a:rPr lang="fr-CH" sz="1400" dirty="0">
                <a:solidFill>
                  <a:srgbClr val="131313"/>
                </a:solidFill>
              </a:rPr>
              <a:t>(</a:t>
            </a:r>
            <a:r>
              <a:rPr lang="fr-CH" sz="1400" i="1" dirty="0">
                <a:solidFill>
                  <a:srgbClr val="0070C0"/>
                </a:solidFill>
              </a:rPr>
              <a:t>beat.oppliger@vigier.ch</a:t>
            </a:r>
            <a:r>
              <a:rPr lang="fr-CH" sz="1400" dirty="0"/>
              <a:t> ; +41 (0)79 284 52 05)  </a:t>
            </a: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CH" sz="1400" b="0" i="0" u="none" strike="noStrike" cap="none" normalizeH="0" baseline="0" dirty="0">
              <a:ln>
                <a:noFill/>
              </a:ln>
              <a:solidFill>
                <a:srgbClr val="131313"/>
              </a:solidFill>
              <a:effectLst/>
              <a:latin typeface="Lucida Grande" charset="0"/>
              <a:ea typeface="Geneva" charset="0"/>
              <a:cs typeface="Geneva" charset="0"/>
            </a:endParaRPr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180" y="3567784"/>
            <a:ext cx="2397687" cy="1941039"/>
          </a:xfrm>
          <a:prstGeom prst="rect">
            <a:avLst/>
          </a:prstGeom>
          <a:ln>
            <a:solidFill>
              <a:srgbClr val="131313"/>
            </a:solidFill>
          </a:ln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180" y="5540071"/>
            <a:ext cx="2397687" cy="1984976"/>
          </a:xfrm>
          <a:prstGeom prst="rect">
            <a:avLst/>
          </a:prstGeom>
          <a:ln>
            <a:solidFill>
              <a:srgbClr val="131313"/>
            </a:solidFill>
          </a:ln>
        </p:spPr>
      </p:pic>
      <p:sp>
        <p:nvSpPr>
          <p:cNvPr id="10" name="Ellipse 9"/>
          <p:cNvSpPr/>
          <p:nvPr/>
        </p:nvSpPr>
        <p:spPr bwMode="auto">
          <a:xfrm>
            <a:off x="208799" y="4108384"/>
            <a:ext cx="504056" cy="576064"/>
          </a:xfrm>
          <a:prstGeom prst="ellipse">
            <a:avLst/>
          </a:prstGeom>
          <a:solidFill>
            <a:srgbClr val="131313"/>
          </a:solidFill>
          <a:ln w="12700" cap="flat" cmpd="sng" algn="ctr">
            <a:solidFill>
              <a:srgbClr val="425C5C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CH" sz="2400" dirty="0">
                <a:solidFill>
                  <a:schemeClr val="bg1"/>
                </a:solidFill>
                <a:latin typeface="Lucida Grande" charset="0"/>
                <a:ea typeface="Geneva" charset="0"/>
                <a:cs typeface="Geneva" charset="0"/>
              </a:rPr>
              <a:t>5</a:t>
            </a:r>
            <a:endParaRPr kumimoji="0" lang="fr-CH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Lucida Grande" charset="0"/>
              <a:ea typeface="Geneva" charset="0"/>
              <a:cs typeface="Geneva" charset="0"/>
            </a:endParaRPr>
          </a:p>
        </p:txBody>
      </p:sp>
      <p:sp>
        <p:nvSpPr>
          <p:cNvPr id="20" name="Ellipse 19"/>
          <p:cNvSpPr/>
          <p:nvPr/>
        </p:nvSpPr>
        <p:spPr bwMode="auto">
          <a:xfrm>
            <a:off x="234132" y="6244527"/>
            <a:ext cx="504056" cy="576064"/>
          </a:xfrm>
          <a:prstGeom prst="ellipse">
            <a:avLst/>
          </a:prstGeom>
          <a:solidFill>
            <a:srgbClr val="131313"/>
          </a:solidFill>
          <a:ln w="12700" cap="flat" cmpd="sng" algn="ctr">
            <a:solidFill>
              <a:srgbClr val="425C5C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CH" sz="2400" dirty="0">
                <a:solidFill>
                  <a:schemeClr val="bg1"/>
                </a:solidFill>
                <a:latin typeface="Lucida Grande" charset="0"/>
                <a:ea typeface="Geneva" charset="0"/>
                <a:cs typeface="Geneva" charset="0"/>
              </a:rPr>
              <a:t>6</a:t>
            </a:r>
            <a:endParaRPr kumimoji="0" lang="fr-CH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Lucida Grande" charset="0"/>
              <a:ea typeface="Geneva" charset="0"/>
              <a:cs typeface="Geneva" charset="0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3114452" y="1561429"/>
            <a:ext cx="7578950" cy="1931170"/>
          </a:xfrm>
          <a:prstGeom prst="rect">
            <a:avLst/>
          </a:prstGeom>
          <a:noFill/>
          <a:ln w="12700" cap="flat" cmpd="sng" algn="ctr">
            <a:solidFill>
              <a:srgbClr val="425C5C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CH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Lucida Grande" charset="0"/>
              <a:ea typeface="Geneva" charset="0"/>
              <a:cs typeface="Geneva" charset="0"/>
            </a:endParaRP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1400" b="0" i="0" u="none" strike="noStrike" cap="none" normalizeH="0" baseline="0" dirty="0">
                <a:ln>
                  <a:noFill/>
                </a:ln>
                <a:solidFill>
                  <a:srgbClr val="131313"/>
                </a:solidFill>
                <a:effectLst/>
                <a:latin typeface="Lucida Grande" charset="0"/>
                <a:ea typeface="Geneva" charset="0"/>
                <a:cs typeface="Geneva" charset="0"/>
              </a:rPr>
              <a:t>Sie müssen nun das Fahrzeug auswählen, das die Lieferung ausführt.</a:t>
            </a: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1400" b="0" i="0" u="none" strike="noStrike" cap="none" normalizeH="0" baseline="0" dirty="0">
                <a:ln>
                  <a:noFill/>
                </a:ln>
                <a:solidFill>
                  <a:srgbClr val="131313"/>
                </a:solidFill>
                <a:effectLst/>
                <a:latin typeface="Lucida Grande" charset="0"/>
                <a:ea typeface="Geneva" charset="0"/>
                <a:cs typeface="Geneva" charset="0"/>
              </a:rPr>
              <a:t>Wenn Ihr Fahrzeug bereits registriert ist, suchen Sie es im Menü und klicken Sie darauf.</a:t>
            </a: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400" b="0" i="0" u="none" strike="noStrike" cap="none" normalizeH="0" baseline="0" dirty="0">
              <a:ln>
                <a:noFill/>
              </a:ln>
              <a:solidFill>
                <a:srgbClr val="131313"/>
              </a:solidFill>
              <a:effectLst/>
              <a:latin typeface="Lucida Grande" charset="0"/>
              <a:ea typeface="Geneva" charset="0"/>
              <a:cs typeface="Geneva" charset="0"/>
            </a:endParaRP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1400" b="0" i="0" u="none" strike="noStrike" cap="none" normalizeH="0" baseline="0" dirty="0">
                <a:ln>
                  <a:noFill/>
                </a:ln>
                <a:solidFill>
                  <a:srgbClr val="131313"/>
                </a:solidFill>
                <a:effectLst/>
                <a:latin typeface="Lucida Grande" charset="0"/>
                <a:ea typeface="Geneva" charset="0"/>
                <a:cs typeface="Geneva" charset="0"/>
              </a:rPr>
              <a:t>Wenn Ihr Fahrzeug noch nie auf der Seite war, gehen Sie mit Hilfe des Pfeils </a:t>
            </a: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1400" b="0" i="0" u="none" strike="noStrike" cap="none" normalizeH="0" baseline="0" dirty="0">
                <a:ln>
                  <a:noFill/>
                </a:ln>
                <a:solidFill>
                  <a:srgbClr val="131313"/>
                </a:solidFill>
                <a:effectLst/>
                <a:latin typeface="Lucida Grande" charset="0"/>
                <a:ea typeface="Geneva" charset="0"/>
                <a:cs typeface="Geneva" charset="0"/>
              </a:rPr>
              <a:t>„nächste Seite“ auf die letzte Seite des Menüs. Wenn Sie auf „Andere“ klicken, können Sie das Kennzeichen Ihres Fahrzeugs (Traktor) eingeben.</a:t>
            </a:r>
            <a:endParaRPr kumimoji="0" lang="fr-CH" sz="1400" b="0" i="0" u="none" strike="noStrike" cap="none" normalizeH="0" baseline="0" dirty="0">
              <a:ln>
                <a:noFill/>
              </a:ln>
              <a:solidFill>
                <a:srgbClr val="131313"/>
              </a:solidFill>
              <a:effectLst/>
              <a:latin typeface="Lucida Grande" charset="0"/>
              <a:ea typeface="Geneva" charset="0"/>
              <a:cs typeface="Geneva" charset="0"/>
            </a:endParaRPr>
          </a:p>
        </p:txBody>
      </p:sp>
      <p:pic>
        <p:nvPicPr>
          <p:cNvPr id="21" name="Imag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180" y="1560775"/>
            <a:ext cx="2400021" cy="1931823"/>
          </a:xfrm>
          <a:prstGeom prst="rect">
            <a:avLst/>
          </a:prstGeom>
          <a:ln>
            <a:solidFill>
              <a:srgbClr val="131313"/>
            </a:solidFill>
          </a:ln>
        </p:spPr>
      </p:pic>
      <p:sp>
        <p:nvSpPr>
          <p:cNvPr id="22" name="Ellipse 21"/>
          <p:cNvSpPr/>
          <p:nvPr/>
        </p:nvSpPr>
        <p:spPr bwMode="auto">
          <a:xfrm>
            <a:off x="234132" y="2252125"/>
            <a:ext cx="504056" cy="576064"/>
          </a:xfrm>
          <a:prstGeom prst="ellipse">
            <a:avLst/>
          </a:prstGeom>
          <a:solidFill>
            <a:srgbClr val="131313"/>
          </a:solidFill>
          <a:ln w="12700" cap="flat" cmpd="sng" algn="ctr">
            <a:solidFill>
              <a:srgbClr val="425C5C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CH" sz="2400" dirty="0">
                <a:solidFill>
                  <a:schemeClr val="bg1"/>
                </a:solidFill>
                <a:latin typeface="Lucida Grande" charset="0"/>
                <a:ea typeface="Geneva" charset="0"/>
                <a:cs typeface="Geneva" charset="0"/>
              </a:rPr>
              <a:t>4</a:t>
            </a:r>
            <a:endParaRPr kumimoji="0" lang="fr-CH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Lucida Grande" charset="0"/>
              <a:ea typeface="Geneva" charset="0"/>
              <a:cs typeface="Geneva" charset="0"/>
            </a:endParaRPr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74892" y="4108384"/>
            <a:ext cx="3524672" cy="1282877"/>
          </a:xfrm>
          <a:prstGeom prst="rect">
            <a:avLst/>
          </a:prstGeom>
          <a:ln>
            <a:solidFill>
              <a:srgbClr val="131313"/>
            </a:solidFill>
          </a:ln>
        </p:spPr>
      </p:pic>
      <p:sp>
        <p:nvSpPr>
          <p:cNvPr id="5" name="Rectangle 4"/>
          <p:cNvSpPr/>
          <p:nvPr/>
        </p:nvSpPr>
        <p:spPr bwMode="auto">
          <a:xfrm>
            <a:off x="9962331" y="4594806"/>
            <a:ext cx="360040" cy="144016"/>
          </a:xfrm>
          <a:prstGeom prst="rect">
            <a:avLst/>
          </a:prstGeom>
          <a:noFill/>
          <a:ln w="38100" cap="flat" cmpd="sng" algn="ctr">
            <a:solidFill>
              <a:srgbClr val="5BAC35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CH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Grande" charset="0"/>
              <a:ea typeface="Geneva" charset="0"/>
              <a:cs typeface="Geneva" charset="0"/>
            </a:endParaRP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4A6971C8-E57F-3772-2917-D555ACAF79B0}"/>
              </a:ext>
            </a:extLst>
          </p:cNvPr>
          <p:cNvSpPr txBox="1">
            <a:spLocks noGrp="1"/>
          </p:cNvSpPr>
          <p:nvPr>
            <p:ph type="title"/>
          </p:nvPr>
        </p:nvSpPr>
        <p:spPr bwMode="auto">
          <a:xfrm>
            <a:off x="742950" y="754063"/>
            <a:ext cx="7612063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l" defTabSz="1042988" rtl="0" eaLnBrk="1" fontAlgn="base" hangingPunct="1">
              <a:spcBef>
                <a:spcPct val="0"/>
              </a:spcBef>
              <a:spcAft>
                <a:spcPct val="0"/>
              </a:spcAft>
              <a:defRPr sz="3200" b="1" baseline="0">
                <a:solidFill>
                  <a:srgbClr val="000000"/>
                </a:solidFill>
                <a:latin typeface="Arial" charset="0"/>
                <a:ea typeface="+mj-ea"/>
                <a:cs typeface="+mj-cs"/>
              </a:defRPr>
            </a:lvl1pPr>
            <a:lvl2pPr algn="l" defTabSz="1042988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000000"/>
                </a:solidFill>
                <a:latin typeface="Arial" charset="0"/>
                <a:ea typeface="Geneva" charset="0"/>
                <a:cs typeface="Geneva" charset="0"/>
              </a:defRPr>
            </a:lvl2pPr>
            <a:lvl3pPr algn="l" defTabSz="1042988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000000"/>
                </a:solidFill>
                <a:latin typeface="Arial" charset="0"/>
                <a:ea typeface="Geneva" charset="0"/>
                <a:cs typeface="Geneva" charset="0"/>
              </a:defRPr>
            </a:lvl3pPr>
            <a:lvl4pPr algn="l" defTabSz="1042988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000000"/>
                </a:solidFill>
                <a:latin typeface="Arial" charset="0"/>
                <a:ea typeface="Geneva" charset="0"/>
                <a:cs typeface="Geneva" charset="0"/>
              </a:defRPr>
            </a:lvl4pPr>
            <a:lvl5pPr algn="l" defTabSz="1042988" rtl="0" eaLnBrk="1" fontAlgn="base" hangingPunct="1">
              <a:spcBef>
                <a:spcPct val="0"/>
              </a:spcBef>
              <a:spcAft>
                <a:spcPct val="0"/>
              </a:spcAft>
              <a:defRPr sz="2200" b="1">
                <a:solidFill>
                  <a:srgbClr val="000000"/>
                </a:solidFill>
                <a:latin typeface="Arial" charset="0"/>
                <a:ea typeface="Geneva" charset="0"/>
                <a:cs typeface="Geneva" charset="0"/>
              </a:defRPr>
            </a:lvl5pPr>
            <a:lvl6pPr marL="457200" algn="ctr" defTabSz="736600" rtl="0" eaLnBrk="1" fontAlgn="base" hangingPunct="1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Lucida Grande" charset="0"/>
                <a:ea typeface="Geneva" charset="0"/>
                <a:cs typeface="Geneva" charset="0"/>
              </a:defRPr>
            </a:lvl6pPr>
            <a:lvl7pPr marL="914400" algn="ctr" defTabSz="736600" rtl="0" eaLnBrk="1" fontAlgn="base" hangingPunct="1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Lucida Grande" charset="0"/>
                <a:ea typeface="Geneva" charset="0"/>
                <a:cs typeface="Geneva" charset="0"/>
              </a:defRPr>
            </a:lvl7pPr>
            <a:lvl8pPr marL="1371600" algn="ctr" defTabSz="736600" rtl="0" eaLnBrk="1" fontAlgn="base" hangingPunct="1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Lucida Grande" charset="0"/>
                <a:ea typeface="Geneva" charset="0"/>
                <a:cs typeface="Geneva" charset="0"/>
              </a:defRPr>
            </a:lvl8pPr>
            <a:lvl9pPr marL="1828800" algn="ctr" defTabSz="736600" rtl="0" eaLnBrk="1" fontAlgn="base" hangingPunct="1">
              <a:spcBef>
                <a:spcPct val="0"/>
              </a:spcBef>
              <a:spcAft>
                <a:spcPct val="0"/>
              </a:spcAft>
              <a:defRPr sz="3500">
                <a:solidFill>
                  <a:schemeClr val="tx2"/>
                </a:solidFill>
                <a:latin typeface="Lucida Grande" charset="0"/>
                <a:ea typeface="Geneva" charset="0"/>
                <a:cs typeface="Geneva" charset="0"/>
              </a:defRPr>
            </a:lvl9pPr>
          </a:lstStyle>
          <a:p>
            <a:r>
              <a:rPr lang="fr-CH" sz="2800" kern="0" dirty="0" err="1"/>
              <a:t>Verfahren</a:t>
            </a:r>
            <a:r>
              <a:rPr lang="fr-CH" sz="2800" kern="0" dirty="0"/>
              <a:t> </a:t>
            </a:r>
            <a:r>
              <a:rPr lang="fr-CH" sz="2800" kern="0" dirty="0" err="1"/>
              <a:t>zur</a:t>
            </a:r>
            <a:r>
              <a:rPr lang="fr-CH" sz="2800" kern="0" dirty="0"/>
              <a:t> </a:t>
            </a:r>
            <a:r>
              <a:rPr lang="fr-CH" sz="2800" kern="0" dirty="0" err="1"/>
              <a:t>Einreise</a:t>
            </a:r>
            <a:endParaRPr lang="fr-CH" sz="2800" kern="0" dirty="0"/>
          </a:p>
        </p:txBody>
      </p:sp>
    </p:spTree>
    <p:extLst>
      <p:ext uri="{BB962C8B-B14F-4D97-AF65-F5344CB8AC3E}">
        <p14:creationId xmlns:p14="http://schemas.microsoft.com/office/powerpoint/2010/main" val="34228770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4371" y="5508823"/>
            <a:ext cx="1440160" cy="1700856"/>
          </a:xfrm>
          <a:prstGeom prst="rect">
            <a:avLst/>
          </a:prstGeom>
          <a:ln>
            <a:solidFill>
              <a:srgbClr val="131313"/>
            </a:solidFill>
          </a:ln>
        </p:spPr>
      </p:pic>
      <p:sp>
        <p:nvSpPr>
          <p:cNvPr id="5" name="Flèche droite 4"/>
          <p:cNvSpPr/>
          <p:nvPr/>
        </p:nvSpPr>
        <p:spPr bwMode="auto">
          <a:xfrm>
            <a:off x="2466379" y="6300911"/>
            <a:ext cx="648072" cy="216024"/>
          </a:xfrm>
          <a:prstGeom prst="rightArrow">
            <a:avLst/>
          </a:prstGeom>
          <a:solidFill>
            <a:srgbClr val="FFFFFF"/>
          </a:solidFill>
          <a:ln w="12700" cap="flat" cmpd="sng" algn="ctr">
            <a:solidFill>
              <a:srgbClr val="131313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CH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Grande" charset="0"/>
              <a:ea typeface="Geneva" charset="0"/>
              <a:cs typeface="Geneva" charset="0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256" y="1548383"/>
            <a:ext cx="2266496" cy="1816249"/>
          </a:xfrm>
          <a:prstGeom prst="rect">
            <a:avLst/>
          </a:prstGeom>
          <a:ln>
            <a:solidFill>
              <a:srgbClr val="131313"/>
            </a:solidFill>
          </a:ln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4452" y="1546838"/>
            <a:ext cx="2238401" cy="1817794"/>
          </a:xfrm>
          <a:prstGeom prst="rect">
            <a:avLst/>
          </a:prstGeom>
          <a:ln>
            <a:solidFill>
              <a:srgbClr val="131313"/>
            </a:solidFill>
          </a:ln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2257" y="3479484"/>
            <a:ext cx="2266496" cy="1910856"/>
          </a:xfrm>
          <a:prstGeom prst="rect">
            <a:avLst/>
          </a:prstGeom>
          <a:ln>
            <a:solidFill>
              <a:srgbClr val="131313"/>
            </a:solidFill>
          </a:ln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14451" y="3521363"/>
            <a:ext cx="2238402" cy="1868977"/>
          </a:xfrm>
          <a:prstGeom prst="rect">
            <a:avLst/>
          </a:prstGeom>
          <a:ln>
            <a:solidFill>
              <a:srgbClr val="131313"/>
            </a:solidFill>
          </a:ln>
        </p:spPr>
      </p:pic>
      <p:sp>
        <p:nvSpPr>
          <p:cNvPr id="9" name="Rectangle 8"/>
          <p:cNvSpPr/>
          <p:nvPr/>
        </p:nvSpPr>
        <p:spPr bwMode="auto">
          <a:xfrm>
            <a:off x="5468552" y="1561429"/>
            <a:ext cx="5263899" cy="1803203"/>
          </a:xfrm>
          <a:prstGeom prst="rect">
            <a:avLst/>
          </a:prstGeom>
          <a:noFill/>
          <a:ln w="12700" cap="flat" cmpd="sng" algn="ctr">
            <a:solidFill>
              <a:srgbClr val="425C5C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CH" sz="1400" b="0" i="0" u="none" strike="noStrike" cap="none" normalizeH="0" baseline="0" dirty="0">
              <a:ln>
                <a:noFill/>
              </a:ln>
              <a:solidFill>
                <a:srgbClr val="131313"/>
              </a:solidFill>
              <a:effectLst/>
              <a:latin typeface="Lucida Grande" charset="0"/>
              <a:ea typeface="Geneva" charset="0"/>
              <a:cs typeface="Geneva" charset="0"/>
            </a:endParaRP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fr-CH" sz="1400" dirty="0">
              <a:solidFill>
                <a:srgbClr val="131313"/>
              </a:solidFill>
              <a:latin typeface="Lucida Grande" charset="0"/>
              <a:ea typeface="Geneva" charset="0"/>
              <a:cs typeface="Geneva" charset="0"/>
            </a:endParaRP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1400" b="0" i="0" u="none" strike="noStrike" cap="none" normalizeH="0" baseline="0" dirty="0">
                <a:ln>
                  <a:noFill/>
                </a:ln>
                <a:solidFill>
                  <a:srgbClr val="131313"/>
                </a:solidFill>
                <a:effectLst/>
                <a:latin typeface="Lucida Grande" charset="0"/>
                <a:ea typeface="Geneva" charset="0"/>
                <a:cs typeface="Geneva" charset="0"/>
              </a:rPr>
              <a:t>Wählen Sie Ihre Sprache oder/und geben Sie Ihre </a:t>
            </a:r>
            <a:r>
              <a:rPr lang="de-DE" sz="1400" dirty="0">
                <a:solidFill>
                  <a:srgbClr val="131313"/>
                </a:solidFill>
                <a:latin typeface="Lucida Grande" charset="0"/>
                <a:ea typeface="Geneva" charset="0"/>
                <a:cs typeface="Geneva" charset="0"/>
              </a:rPr>
              <a:t>Badge Nummer</a:t>
            </a:r>
            <a:r>
              <a:rPr kumimoji="0" lang="de-DE" sz="1400" b="0" i="0" u="none" strike="noStrike" cap="none" normalizeH="0" baseline="0" dirty="0">
                <a:ln>
                  <a:noFill/>
                </a:ln>
                <a:solidFill>
                  <a:srgbClr val="131313"/>
                </a:solidFill>
                <a:effectLst/>
                <a:latin typeface="Lucida Grande" charset="0"/>
                <a:ea typeface="Geneva" charset="0"/>
                <a:cs typeface="Geneva" charset="0"/>
              </a:rPr>
              <a:t> ein.</a:t>
            </a: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1400" b="0" i="0" u="none" strike="noStrike" cap="none" normalizeH="0" baseline="0" dirty="0">
                <a:ln>
                  <a:noFill/>
                </a:ln>
                <a:solidFill>
                  <a:srgbClr val="131313"/>
                </a:solidFill>
                <a:effectLst/>
                <a:latin typeface="Lucida Grande" charset="0"/>
                <a:ea typeface="Geneva" charset="0"/>
                <a:cs typeface="Geneva" charset="0"/>
              </a:rPr>
              <a:t>Bestätigen</a:t>
            </a:r>
            <a:endParaRPr kumimoji="0" lang="fr-CH" sz="1400" b="0" i="0" u="none" strike="noStrike" cap="none" normalizeH="0" dirty="0">
              <a:ln>
                <a:noFill/>
              </a:ln>
              <a:solidFill>
                <a:srgbClr val="131313"/>
              </a:solidFill>
              <a:effectLst/>
              <a:latin typeface="Lucida Grande" charset="0"/>
              <a:ea typeface="Geneva" charset="0"/>
              <a:cs typeface="Geneva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5468552" y="3522286"/>
            <a:ext cx="5263899" cy="1868054"/>
          </a:xfrm>
          <a:prstGeom prst="rect">
            <a:avLst/>
          </a:prstGeom>
          <a:noFill/>
          <a:ln w="12700" cap="flat" cmpd="sng" algn="ctr">
            <a:solidFill>
              <a:srgbClr val="425C5C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CH" sz="1400" b="0" i="0" u="none" strike="noStrike" cap="none" normalizeH="0" baseline="0" dirty="0">
              <a:ln>
                <a:noFill/>
              </a:ln>
              <a:solidFill>
                <a:srgbClr val="131313"/>
              </a:solidFill>
              <a:effectLst/>
              <a:latin typeface="Lucida Grande" charset="0"/>
              <a:ea typeface="Geneva" charset="0"/>
              <a:cs typeface="Geneva" charset="0"/>
            </a:endParaRP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fr-CH" sz="1400" dirty="0">
              <a:solidFill>
                <a:srgbClr val="131313"/>
              </a:solidFill>
              <a:latin typeface="Lucida Grande" charset="0"/>
              <a:ea typeface="Geneva" charset="0"/>
              <a:cs typeface="Geneva" charset="0"/>
            </a:endParaRP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1400" b="0" i="0" u="none" strike="noStrike" cap="none" normalizeH="0" baseline="0" dirty="0">
                <a:ln>
                  <a:noFill/>
                </a:ln>
                <a:solidFill>
                  <a:srgbClr val="131313"/>
                </a:solidFill>
                <a:effectLst/>
                <a:latin typeface="Lucida Grande" charset="0"/>
                <a:ea typeface="Geneva" charset="0"/>
                <a:cs typeface="Geneva" charset="0"/>
              </a:rPr>
              <a:t>Wählen Sie die gewünschte Anzahl an Belegen.</a:t>
            </a: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1400" b="0" i="0" u="none" strike="noStrike" cap="none" normalizeH="0" baseline="0" dirty="0">
                <a:ln>
                  <a:noFill/>
                </a:ln>
                <a:solidFill>
                  <a:srgbClr val="131313"/>
                </a:solidFill>
                <a:effectLst/>
                <a:latin typeface="Lucida Grande" charset="0"/>
                <a:ea typeface="Geneva" charset="0"/>
                <a:cs typeface="Geneva" charset="0"/>
              </a:rPr>
              <a:t>Warten Sie, bis der oder das Ticket ausgegeben werden.</a:t>
            </a: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1400" b="0" i="0" u="none" strike="noStrike" cap="none" normalizeH="0" baseline="0" dirty="0">
                <a:ln>
                  <a:noFill/>
                </a:ln>
                <a:solidFill>
                  <a:srgbClr val="131313"/>
                </a:solidFill>
                <a:effectLst/>
                <a:latin typeface="Lucida Grande" charset="0"/>
                <a:ea typeface="Geneva" charset="0"/>
                <a:cs typeface="Geneva" charset="0"/>
              </a:rPr>
              <a:t>Ein Ticket wird ausgegeben, sobald das vorherige abgeholt wurde</a:t>
            </a:r>
            <a:endParaRPr kumimoji="0" lang="fr-CH" sz="1400" b="0" i="0" u="none" strike="noStrike" cap="none" normalizeH="0" dirty="0">
              <a:ln>
                <a:noFill/>
              </a:ln>
              <a:solidFill>
                <a:srgbClr val="131313"/>
              </a:solidFill>
              <a:effectLst/>
              <a:latin typeface="Lucida Grande" charset="0"/>
              <a:ea typeface="Geneva" charset="0"/>
              <a:cs typeface="Geneva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>
            <a:off x="5468552" y="5508824"/>
            <a:ext cx="5217724" cy="1700856"/>
          </a:xfrm>
          <a:prstGeom prst="rect">
            <a:avLst/>
          </a:prstGeom>
          <a:noFill/>
          <a:ln w="12700" cap="flat" cmpd="sng" algn="ctr">
            <a:solidFill>
              <a:srgbClr val="425C5C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1400" b="0" i="0" u="none" strike="noStrike" cap="none" normalizeH="0" baseline="0" dirty="0">
                <a:ln>
                  <a:noFill/>
                </a:ln>
                <a:solidFill>
                  <a:srgbClr val="131313"/>
                </a:solidFill>
                <a:effectLst/>
                <a:latin typeface="Lucida Grande" charset="0"/>
                <a:ea typeface="Geneva" charset="0"/>
                <a:cs typeface="Geneva" charset="0"/>
              </a:rPr>
              <a:t>Unterschreiben Sie mindestens einen des Tickets.</a:t>
            </a: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1400" b="0" i="0" u="none" strike="noStrike" cap="none" normalizeH="0" baseline="0" dirty="0">
                <a:ln>
                  <a:noFill/>
                </a:ln>
                <a:solidFill>
                  <a:srgbClr val="131313"/>
                </a:solidFill>
                <a:effectLst/>
                <a:latin typeface="Lucida Grande" charset="0"/>
                <a:ea typeface="Geneva" charset="0"/>
                <a:cs typeface="Geneva" charset="0"/>
              </a:rPr>
              <a:t>Hängen Sie ihn an die Lieferpapiere und werfen Sie alles in den Briefkasten neben den Waagen Terminal.</a:t>
            </a: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400" b="0" i="0" u="none" strike="noStrike" cap="none" normalizeH="0" baseline="0" dirty="0">
              <a:ln>
                <a:noFill/>
              </a:ln>
              <a:solidFill>
                <a:srgbClr val="131313"/>
              </a:solidFill>
              <a:effectLst/>
              <a:latin typeface="Lucida Grande" charset="0"/>
              <a:ea typeface="Geneva" charset="0"/>
              <a:cs typeface="Geneva" charset="0"/>
            </a:endParaRP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1400" b="0" i="0" u="none" strike="noStrike" cap="none" normalizeH="0" baseline="0" dirty="0">
                <a:ln>
                  <a:noFill/>
                </a:ln>
                <a:solidFill>
                  <a:srgbClr val="131313"/>
                </a:solidFill>
                <a:effectLst/>
                <a:latin typeface="Lucida Grande" charset="0"/>
                <a:ea typeface="Geneva" charset="0"/>
                <a:cs typeface="Geneva" charset="0"/>
              </a:rPr>
              <a:t>Sie können nun die Standorte verlassen, nachdem Sie das Verfahren korrekt befolgt haben.</a:t>
            </a:r>
          </a:p>
          <a:p>
            <a:pPr marL="0" marR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de-DE" sz="1400" b="0" i="0" u="none" strike="noStrike" cap="none" normalizeH="0" baseline="0" dirty="0">
                <a:ln>
                  <a:noFill/>
                </a:ln>
                <a:solidFill>
                  <a:srgbClr val="131313"/>
                </a:solidFill>
                <a:effectLst/>
                <a:latin typeface="Lucida Grande" charset="0"/>
                <a:ea typeface="Geneva" charset="0"/>
                <a:cs typeface="Geneva" charset="0"/>
              </a:rPr>
              <a:t>Gute Fahrt!</a:t>
            </a:r>
            <a:endParaRPr kumimoji="0" lang="fr-CH" sz="1400" b="0" i="0" u="none" strike="noStrike" cap="none" normalizeH="0" dirty="0">
              <a:ln>
                <a:noFill/>
              </a:ln>
              <a:solidFill>
                <a:srgbClr val="131313"/>
              </a:solidFill>
              <a:effectLst/>
              <a:latin typeface="Lucida Grande" charset="0"/>
              <a:ea typeface="Geneva" charset="0"/>
              <a:cs typeface="Geneva" charset="0"/>
            </a:endParaRPr>
          </a:p>
        </p:txBody>
      </p:sp>
      <p:sp>
        <p:nvSpPr>
          <p:cNvPr id="12" name="Ellipse 11"/>
          <p:cNvSpPr/>
          <p:nvPr/>
        </p:nvSpPr>
        <p:spPr bwMode="auto">
          <a:xfrm>
            <a:off x="208799" y="2052439"/>
            <a:ext cx="504056" cy="576064"/>
          </a:xfrm>
          <a:prstGeom prst="ellipse">
            <a:avLst/>
          </a:prstGeom>
          <a:solidFill>
            <a:srgbClr val="131313"/>
          </a:solidFill>
          <a:ln w="12700" cap="flat" cmpd="sng" algn="ctr">
            <a:solidFill>
              <a:srgbClr val="425C5C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r-CH" sz="2400" b="0" i="0" u="none" strike="noStrike" cap="none" normalizeH="0" baseline="0" dirty="0">
                <a:ln>
                  <a:noFill/>
                </a:ln>
                <a:solidFill>
                  <a:schemeClr val="bg1"/>
                </a:solidFill>
                <a:effectLst/>
                <a:latin typeface="Lucida Grande" charset="0"/>
                <a:ea typeface="Geneva" charset="0"/>
                <a:cs typeface="Geneva" charset="0"/>
              </a:rPr>
              <a:t>1</a:t>
            </a:r>
          </a:p>
        </p:txBody>
      </p:sp>
      <p:sp>
        <p:nvSpPr>
          <p:cNvPr id="13" name="Ellipse 12"/>
          <p:cNvSpPr/>
          <p:nvPr/>
        </p:nvSpPr>
        <p:spPr bwMode="auto">
          <a:xfrm>
            <a:off x="208799" y="4135855"/>
            <a:ext cx="504056" cy="576064"/>
          </a:xfrm>
          <a:prstGeom prst="ellipse">
            <a:avLst/>
          </a:prstGeom>
          <a:solidFill>
            <a:srgbClr val="131313"/>
          </a:solidFill>
          <a:ln w="12700" cap="flat" cmpd="sng" algn="ctr">
            <a:solidFill>
              <a:srgbClr val="425C5C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CH" sz="2400" dirty="0">
                <a:solidFill>
                  <a:schemeClr val="bg1"/>
                </a:solidFill>
                <a:latin typeface="Lucida Grande" charset="0"/>
                <a:ea typeface="Geneva" charset="0"/>
                <a:cs typeface="Geneva" charset="0"/>
              </a:rPr>
              <a:t>2</a:t>
            </a:r>
            <a:endParaRPr kumimoji="0" lang="fr-CH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Lucida Grande" charset="0"/>
              <a:ea typeface="Geneva" charset="0"/>
              <a:cs typeface="Geneva" charset="0"/>
            </a:endParaRPr>
          </a:p>
        </p:txBody>
      </p:sp>
      <p:sp>
        <p:nvSpPr>
          <p:cNvPr id="14" name="Ellipse 13"/>
          <p:cNvSpPr/>
          <p:nvPr/>
        </p:nvSpPr>
        <p:spPr bwMode="auto">
          <a:xfrm>
            <a:off x="208799" y="6175667"/>
            <a:ext cx="504056" cy="576064"/>
          </a:xfrm>
          <a:prstGeom prst="ellipse">
            <a:avLst/>
          </a:prstGeom>
          <a:solidFill>
            <a:srgbClr val="131313"/>
          </a:solidFill>
          <a:ln w="12700" cap="flat" cmpd="sng" algn="ctr">
            <a:solidFill>
              <a:srgbClr val="425C5C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r-CH" sz="2400" dirty="0">
                <a:solidFill>
                  <a:schemeClr val="bg1"/>
                </a:solidFill>
                <a:latin typeface="Lucida Grande" charset="0"/>
                <a:ea typeface="Geneva" charset="0"/>
                <a:cs typeface="Geneva" charset="0"/>
              </a:rPr>
              <a:t>3</a:t>
            </a:r>
            <a:endParaRPr kumimoji="0" lang="fr-CH" sz="2400" b="0" i="0" u="none" strike="noStrike" cap="none" normalizeH="0" baseline="0" dirty="0">
              <a:ln>
                <a:noFill/>
              </a:ln>
              <a:solidFill>
                <a:schemeClr val="bg1"/>
              </a:solidFill>
              <a:effectLst/>
              <a:latin typeface="Lucida Grande" charset="0"/>
              <a:ea typeface="Geneva" charset="0"/>
              <a:cs typeface="Geneva" charset="0"/>
            </a:endParaRPr>
          </a:p>
        </p:txBody>
      </p:sp>
      <p:sp>
        <p:nvSpPr>
          <p:cNvPr id="15" name="Rectangle 14"/>
          <p:cNvSpPr/>
          <p:nvPr/>
        </p:nvSpPr>
        <p:spPr bwMode="auto">
          <a:xfrm>
            <a:off x="1785388" y="2925796"/>
            <a:ext cx="897015" cy="360040"/>
          </a:xfrm>
          <a:prstGeom prst="rect">
            <a:avLst/>
          </a:prstGeom>
          <a:noFill/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CH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Grande" charset="0"/>
              <a:ea typeface="Geneva" charset="0"/>
              <a:cs typeface="Geneva" charset="0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3978548" y="1944427"/>
            <a:ext cx="504056" cy="180020"/>
          </a:xfrm>
          <a:prstGeom prst="rect">
            <a:avLst/>
          </a:prstGeom>
          <a:noFill/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CH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Grande" charset="0"/>
              <a:ea typeface="Geneva" charset="0"/>
              <a:cs typeface="Geneva" charset="0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4536338" y="3015805"/>
            <a:ext cx="666345" cy="188761"/>
          </a:xfrm>
          <a:prstGeom prst="rect">
            <a:avLst/>
          </a:prstGeom>
          <a:noFill/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CH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Grande" charset="0"/>
              <a:ea typeface="Geneva" charset="0"/>
              <a:cs typeface="Geneva" charset="0"/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828555" y="2617474"/>
            <a:ext cx="841134" cy="360040"/>
          </a:xfrm>
          <a:prstGeom prst="rect">
            <a:avLst/>
          </a:prstGeom>
          <a:noFill/>
          <a:ln w="28575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CH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Grande" charset="0"/>
              <a:ea typeface="Geneva" charset="0"/>
              <a:cs typeface="Geneva" charset="0"/>
            </a:endParaRPr>
          </a:p>
        </p:txBody>
      </p:sp>
      <p:sp>
        <p:nvSpPr>
          <p:cNvPr id="20" name="Titre 1"/>
          <p:cNvSpPr>
            <a:spLocks noGrp="1"/>
          </p:cNvSpPr>
          <p:nvPr>
            <p:ph type="title"/>
          </p:nvPr>
        </p:nvSpPr>
        <p:spPr>
          <a:xfrm>
            <a:off x="841624" y="764984"/>
            <a:ext cx="7611492" cy="431800"/>
          </a:xfrm>
        </p:spPr>
        <p:txBody>
          <a:bodyPr/>
          <a:lstStyle/>
          <a:p>
            <a:r>
              <a:rPr lang="fr-CH" sz="2800" dirty="0" err="1"/>
              <a:t>Austrittsverfahren</a:t>
            </a:r>
            <a:endParaRPr lang="fr-CH" sz="2800" dirty="0"/>
          </a:p>
        </p:txBody>
      </p:sp>
    </p:spTree>
    <p:extLst>
      <p:ext uri="{BB962C8B-B14F-4D97-AF65-F5344CB8AC3E}">
        <p14:creationId xmlns:p14="http://schemas.microsoft.com/office/powerpoint/2010/main" val="38250793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140" y="1764407"/>
            <a:ext cx="10153128" cy="4851302"/>
          </a:xfrm>
          <a:prstGeom prst="rect">
            <a:avLst/>
          </a:prstGeom>
        </p:spPr>
      </p:pic>
      <p:sp>
        <p:nvSpPr>
          <p:cNvPr id="4" name="Titre 1">
            <a:extLst>
              <a:ext uri="{FF2B5EF4-FFF2-40B4-BE49-F238E27FC236}">
                <a16:creationId xmlns:a16="http://schemas.microsoft.com/office/drawing/2014/main" id="{5F0BF7A9-4A22-32A6-B21B-FC493A42DE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138" y="540271"/>
            <a:ext cx="7702550" cy="864096"/>
          </a:xfrm>
        </p:spPr>
        <p:txBody>
          <a:bodyPr/>
          <a:lstStyle/>
          <a:p>
            <a:r>
              <a:rPr lang="fr-CH" sz="3400" dirty="0" err="1"/>
              <a:t>Vielen</a:t>
            </a:r>
            <a:r>
              <a:rPr lang="fr-CH" sz="3400" dirty="0"/>
              <a:t> </a:t>
            </a:r>
            <a:r>
              <a:rPr lang="fr-CH" sz="3400" dirty="0" err="1"/>
              <a:t>Dank</a:t>
            </a:r>
            <a:r>
              <a:rPr lang="fr-CH" sz="3400" dirty="0"/>
              <a:t> </a:t>
            </a:r>
            <a:r>
              <a:rPr lang="fr-CH" sz="3400" dirty="0" err="1"/>
              <a:t>für</a:t>
            </a:r>
            <a:r>
              <a:rPr lang="fr-CH" sz="3400" dirty="0"/>
              <a:t> </a:t>
            </a:r>
            <a:r>
              <a:rPr lang="fr-CH" sz="3400" dirty="0" err="1"/>
              <a:t>Ihre</a:t>
            </a:r>
            <a:r>
              <a:rPr lang="fr-CH" sz="3400" dirty="0"/>
              <a:t> </a:t>
            </a:r>
            <a:r>
              <a:rPr lang="fr-CH" sz="3400" dirty="0" err="1"/>
              <a:t>Aufmerksamkeit</a:t>
            </a:r>
            <a:endParaRPr lang="fr-FR" sz="3400" dirty="0"/>
          </a:p>
        </p:txBody>
      </p:sp>
    </p:spTree>
    <p:extLst>
      <p:ext uri="{BB962C8B-B14F-4D97-AF65-F5344CB8AC3E}">
        <p14:creationId xmlns:p14="http://schemas.microsoft.com/office/powerpoint/2010/main" val="1964022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Une image contenant texte, journal&#10;&#10;Description générée automatiquement">
            <a:extLst>
              <a:ext uri="{FF2B5EF4-FFF2-40B4-BE49-F238E27FC236}">
                <a16:creationId xmlns:a16="http://schemas.microsoft.com/office/drawing/2014/main" id="{2E0D8A84-64E2-4E7D-A4CC-D467B99F0A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025" y="1749694"/>
            <a:ext cx="7761182" cy="532368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9CFC42B-85CB-035F-BC66-DAB5C29CBFFE}"/>
              </a:ext>
            </a:extLst>
          </p:cNvPr>
          <p:cNvSpPr/>
          <p:nvPr/>
        </p:nvSpPr>
        <p:spPr>
          <a:xfrm>
            <a:off x="810196" y="468263"/>
            <a:ext cx="756084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b="1" dirty="0" err="1">
                <a:solidFill>
                  <a:srgbClr val="002060"/>
                </a:solidFill>
              </a:rPr>
              <a:t>Sicherheit</a:t>
            </a:r>
            <a:r>
              <a:rPr lang="fr-FR" sz="2800" b="1" dirty="0">
                <a:solidFill>
                  <a:srgbClr val="002060"/>
                </a:solidFill>
              </a:rPr>
              <a:t> </a:t>
            </a:r>
            <a:r>
              <a:rPr lang="fr-FR" sz="2800" b="1" dirty="0" err="1">
                <a:solidFill>
                  <a:srgbClr val="002060"/>
                </a:solidFill>
              </a:rPr>
              <a:t>und</a:t>
            </a:r>
            <a:r>
              <a:rPr lang="fr-FR" sz="2800" b="1" dirty="0">
                <a:solidFill>
                  <a:srgbClr val="002060"/>
                </a:solidFill>
              </a:rPr>
              <a:t> Umwelt </a:t>
            </a:r>
            <a:br>
              <a:rPr lang="fr-FR" sz="2800" b="1" dirty="0">
                <a:solidFill>
                  <a:srgbClr val="002060"/>
                </a:solidFill>
              </a:rPr>
            </a:br>
            <a:r>
              <a:rPr lang="fr-FR" sz="2800" b="1" dirty="0" err="1">
                <a:solidFill>
                  <a:srgbClr val="002060"/>
                </a:solidFill>
              </a:rPr>
              <a:t>für</a:t>
            </a:r>
            <a:r>
              <a:rPr lang="fr-FR" sz="2800" b="1" dirty="0">
                <a:solidFill>
                  <a:srgbClr val="002060"/>
                </a:solidFill>
              </a:rPr>
              <a:t> </a:t>
            </a:r>
            <a:r>
              <a:rPr lang="fr-CH" sz="2800" b="1" dirty="0">
                <a:solidFill>
                  <a:srgbClr val="002060"/>
                </a:solidFill>
              </a:rPr>
              <a:t>Chauffeurs</a:t>
            </a:r>
            <a:endParaRPr lang="de-CH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space réservé du texte 4"/>
          <p:cNvSpPr txBox="1">
            <a:spLocks/>
          </p:cNvSpPr>
          <p:nvPr/>
        </p:nvSpPr>
        <p:spPr>
          <a:xfrm>
            <a:off x="666180" y="2196455"/>
            <a:ext cx="9627270" cy="4068240"/>
          </a:xfrm>
          <a:prstGeom prst="rect">
            <a:avLst/>
          </a:prstGeom>
        </p:spPr>
        <p:txBody>
          <a:bodyPr vert="horz" wrap="square" anchor="t">
            <a:normAutofit/>
          </a:bodyPr>
          <a:lstStyle>
            <a:lvl1pPr marL="342876" indent="-342876" algn="l" defTabSz="457169" rtl="0" eaLnBrk="1" latinLnBrk="0" hangingPunct="1">
              <a:spcBef>
                <a:spcPct val="20000"/>
              </a:spcBef>
              <a:buClr>
                <a:srgbClr val="0092D2"/>
              </a:buClr>
              <a:buSzPct val="100000"/>
              <a:buFontTx/>
              <a:buBlip>
                <a:blip r:embed="rId2"/>
              </a:buBlip>
              <a:defRPr sz="2000" b="0" i="0" kern="1200" baseline="0">
                <a:solidFill>
                  <a:srgbClr val="0092D2"/>
                </a:solidFill>
                <a:latin typeface="Arial"/>
                <a:ea typeface="+mn-ea"/>
                <a:cs typeface="Arial"/>
              </a:defRPr>
            </a:lvl1pPr>
            <a:lvl2pPr marL="627063" indent="-269875" algn="l" defTabSz="457169" rtl="0" eaLnBrk="1" latinLnBrk="0" hangingPunct="1">
              <a:spcBef>
                <a:spcPct val="20000"/>
              </a:spcBef>
              <a:buClr>
                <a:srgbClr val="0092D2"/>
              </a:buClr>
              <a:buSzPct val="100000"/>
              <a:buFontTx/>
              <a:buBlip>
                <a:blip r:embed="rId2"/>
              </a:buBlip>
              <a:defRPr sz="16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895350" indent="-268288" algn="l" defTabSz="439738" rtl="0" eaLnBrk="1" latinLnBrk="0" hangingPunct="1">
              <a:spcBef>
                <a:spcPct val="20000"/>
              </a:spcBef>
              <a:buClr>
                <a:schemeClr val="tx2">
                  <a:lumMod val="60000"/>
                  <a:lumOff val="40000"/>
                </a:schemeClr>
              </a:buClr>
              <a:buSzPct val="100000"/>
              <a:buFontTx/>
              <a:buBlip>
                <a:blip r:embed="rId2"/>
              </a:buBlip>
              <a:defRPr sz="14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895350" indent="-85725" algn="l" defTabSz="457169" rtl="0" eaLnBrk="1" latinLnBrk="0" hangingPunct="1">
              <a:spcBef>
                <a:spcPct val="20000"/>
              </a:spcBef>
              <a:buClr>
                <a:srgbClr val="0092D2"/>
              </a:buClr>
              <a:buFont typeface="Arial"/>
              <a:buChar char="•"/>
              <a:defRPr sz="1000" b="0" kern="1200" baseline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258" indent="-228584" algn="l" defTabSz="457169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27" indent="-228584" algn="l" defTabSz="45716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95" indent="-228584" algn="l" defTabSz="45716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64" indent="-228584" algn="l" defTabSz="45716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32" indent="-228584" algn="l" defTabSz="45716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fontAlgn="auto">
              <a:spcAft>
                <a:spcPts val="0"/>
              </a:spcAft>
              <a:buClr>
                <a:srgbClr val="FF9900"/>
              </a:buClr>
              <a:buFont typeface="Wingdings" panose="05000000000000000000" pitchFamily="2" charset="2"/>
              <a:buChar char="ü"/>
              <a:defRPr/>
            </a:pPr>
            <a:r>
              <a:rPr lang="de-CH" sz="2200" dirty="0">
                <a:solidFill>
                  <a:srgbClr val="002060"/>
                </a:solidFill>
              </a:rPr>
              <a:t>In dieser Präsentation soll Ihnen folgendes vermittelt werden:</a:t>
            </a:r>
          </a:p>
          <a:p>
            <a:pPr lvl="1" indent="-342900" defTabSz="914400" fontAlgn="auto">
              <a:spcAft>
                <a:spcPts val="0"/>
              </a:spcAft>
              <a:buClr>
                <a:srgbClr val="FF9900"/>
              </a:buClr>
              <a:buFont typeface="Wingdings" panose="05000000000000000000" pitchFamily="2" charset="2"/>
              <a:buChar char="ü"/>
              <a:defRPr/>
            </a:pPr>
            <a:r>
              <a:rPr lang="de-CH" altLang="fr-FR" sz="1700" dirty="0">
                <a:solidFill>
                  <a:srgbClr val="002060"/>
                </a:solidFill>
              </a:rPr>
              <a:t>Informationen zum Verkehrsplan, Risiken,</a:t>
            </a:r>
          </a:p>
          <a:p>
            <a:pPr lvl="1" indent="-342900" defTabSz="914400" fontAlgn="auto">
              <a:spcAft>
                <a:spcPts val="0"/>
              </a:spcAft>
              <a:buClr>
                <a:srgbClr val="FF9900"/>
              </a:buClr>
              <a:buFont typeface="Wingdings" panose="05000000000000000000" pitchFamily="2" charset="2"/>
              <a:buChar char="ü"/>
              <a:defRPr/>
            </a:pPr>
            <a:r>
              <a:rPr lang="de-CH" altLang="fr-FR" sz="1700" dirty="0">
                <a:solidFill>
                  <a:srgbClr val="002060"/>
                </a:solidFill>
              </a:rPr>
              <a:t>Was im Falle eines Unfalls oder Brandes zu tun ist,</a:t>
            </a:r>
          </a:p>
          <a:p>
            <a:pPr marL="627063" marR="0" lvl="1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FF9900"/>
              </a:buClr>
              <a:buSzPct val="100000"/>
              <a:buFont typeface="Wingdings" panose="05000000000000000000" pitchFamily="2" charset="2"/>
              <a:buChar char="ü"/>
              <a:tabLst/>
              <a:defRPr/>
            </a:pPr>
            <a:r>
              <a:rPr lang="fr-FR" altLang="fr-FR" sz="1700" noProof="0" dirty="0">
                <a:solidFill>
                  <a:srgbClr val="002060"/>
                </a:solidFill>
              </a:rPr>
              <a:t>D</a:t>
            </a:r>
            <a:r>
              <a:rPr kumimoji="0" lang="fr-FR" altLang="fr-FR" sz="17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ie </a:t>
            </a:r>
            <a:r>
              <a:rPr kumimoji="0" lang="fr-FR" altLang="fr-FR" sz="17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Lokalisation</a:t>
            </a:r>
            <a:r>
              <a:rPr kumimoji="0" lang="fr-FR" altLang="fr-FR" sz="17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der</a:t>
            </a:r>
            <a:r>
              <a:rPr kumimoji="0" lang="fr-FR" altLang="fr-FR" sz="17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fr-FR" altLang="fr-FR" sz="17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Sammelplätze</a:t>
            </a:r>
            <a:r>
              <a:rPr kumimoji="0" lang="fr-FR" altLang="fr-FR" sz="17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,</a:t>
            </a:r>
            <a:endParaRPr kumimoji="0" lang="fr-FR" altLang="fr-FR" sz="17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</a:endParaRPr>
          </a:p>
          <a:p>
            <a:pPr lvl="1" indent="-342900" defTabSz="914400" fontAlgn="auto">
              <a:spcAft>
                <a:spcPts val="0"/>
              </a:spcAft>
              <a:buClr>
                <a:srgbClr val="FF9900"/>
              </a:buClr>
              <a:buFont typeface="Wingdings" panose="05000000000000000000" pitchFamily="2" charset="2"/>
              <a:buChar char="ü"/>
              <a:defRPr/>
            </a:pPr>
            <a:r>
              <a:rPr lang="de-CH" altLang="fr-FR" sz="1700" dirty="0">
                <a:solidFill>
                  <a:srgbClr val="002060"/>
                </a:solidFill>
              </a:rPr>
              <a:t>Und die wichtigsten auf dem Gelände geltenden Sicherheitsvorschriften,</a:t>
            </a:r>
          </a:p>
          <a:p>
            <a:pPr lvl="1" fontAlgn="auto">
              <a:spcAft>
                <a:spcPts val="0"/>
              </a:spcAft>
              <a:buClr>
                <a:srgbClr val="FF9900"/>
              </a:buClr>
              <a:buFont typeface="Wingdings" panose="05000000000000000000" pitchFamily="2" charset="2"/>
              <a:buChar char="ü"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Die Funktionsweise des Wiege- und Aufzeichnungssystems.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lvl="1" fontAlgn="auto">
              <a:spcAft>
                <a:spcPts val="0"/>
              </a:spcAft>
              <a:buClr>
                <a:srgbClr val="FF9900"/>
              </a:buClr>
              <a:buFont typeface="Wingdings" panose="05000000000000000000" pitchFamily="2" charset="2"/>
              <a:buChar char="ü"/>
              <a:defRPr/>
            </a:pPr>
            <a:endParaRPr lang="fr-FR" altLang="fr-FR" sz="1800" dirty="0">
              <a:solidFill>
                <a:srgbClr val="002060"/>
              </a:solidFill>
            </a:endParaRPr>
          </a:p>
          <a:p>
            <a:pPr marL="357188" lvl="1" indent="0" fontAlgn="auto">
              <a:spcAft>
                <a:spcPts val="0"/>
              </a:spcAft>
              <a:buClr>
                <a:srgbClr val="FF9900"/>
              </a:buClr>
              <a:buNone/>
              <a:defRPr/>
            </a:pPr>
            <a:endParaRPr lang="fr-FR" altLang="fr-FR" sz="1800" dirty="0">
              <a:solidFill>
                <a:srgbClr val="002060"/>
              </a:solidFill>
            </a:endParaRPr>
          </a:p>
          <a:p>
            <a:pPr fontAlgn="auto">
              <a:spcAft>
                <a:spcPts val="0"/>
              </a:spcAft>
              <a:buClr>
                <a:srgbClr val="FF9900"/>
              </a:buClr>
              <a:buFont typeface="Wingdings" panose="05000000000000000000" pitchFamily="2" charset="2"/>
              <a:buChar char="ü"/>
              <a:defRPr/>
            </a:pPr>
            <a:r>
              <a:rPr lang="de-CH" altLang="fr-FR" sz="2400" dirty="0">
                <a:solidFill>
                  <a:srgbClr val="002060"/>
                </a:solidFill>
              </a:rPr>
              <a:t>Jeder Mitarbeiter ist für seine eigene Gesundheit und Sicherheit, sowie die Gesundheit und Sicherheit der Anderen verantwortlich.</a:t>
            </a:r>
          </a:p>
          <a:p>
            <a:pPr marL="0" indent="0" fontAlgn="auto">
              <a:spcAft>
                <a:spcPts val="0"/>
              </a:spcAft>
              <a:buClr>
                <a:srgbClr val="FF9900"/>
              </a:buClr>
              <a:buNone/>
              <a:defRPr/>
            </a:pPr>
            <a:endParaRPr lang="fr-FR" altLang="fr-FR" sz="2400" b="1" dirty="0">
              <a:solidFill>
                <a:srgbClr val="002060"/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762440D-F4F7-533C-2349-82FD29ECEC7D}"/>
              </a:ext>
            </a:extLst>
          </p:cNvPr>
          <p:cNvSpPr/>
          <p:nvPr/>
        </p:nvSpPr>
        <p:spPr>
          <a:xfrm>
            <a:off x="810196" y="468263"/>
            <a:ext cx="756084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b="1" dirty="0" err="1">
                <a:solidFill>
                  <a:srgbClr val="002060"/>
                </a:solidFill>
              </a:rPr>
              <a:t>Sicherheit</a:t>
            </a:r>
            <a:r>
              <a:rPr lang="fr-FR" sz="2800" b="1" dirty="0">
                <a:solidFill>
                  <a:srgbClr val="002060"/>
                </a:solidFill>
              </a:rPr>
              <a:t> </a:t>
            </a:r>
            <a:r>
              <a:rPr lang="fr-FR" sz="2800" b="1" dirty="0" err="1">
                <a:solidFill>
                  <a:srgbClr val="002060"/>
                </a:solidFill>
              </a:rPr>
              <a:t>und</a:t>
            </a:r>
            <a:r>
              <a:rPr lang="fr-FR" sz="2800" b="1" dirty="0">
                <a:solidFill>
                  <a:srgbClr val="002060"/>
                </a:solidFill>
              </a:rPr>
              <a:t> Umwelt </a:t>
            </a:r>
            <a:br>
              <a:rPr lang="fr-FR" sz="2800" b="1" dirty="0">
                <a:solidFill>
                  <a:srgbClr val="002060"/>
                </a:solidFill>
              </a:rPr>
            </a:br>
            <a:r>
              <a:rPr lang="fr-FR" sz="2800" b="1" dirty="0" err="1">
                <a:solidFill>
                  <a:srgbClr val="002060"/>
                </a:solidFill>
              </a:rPr>
              <a:t>für</a:t>
            </a:r>
            <a:r>
              <a:rPr lang="fr-FR" sz="2800" b="1" dirty="0">
                <a:solidFill>
                  <a:srgbClr val="002060"/>
                </a:solidFill>
              </a:rPr>
              <a:t> </a:t>
            </a:r>
            <a:r>
              <a:rPr lang="fr-CH" sz="2800" b="1" dirty="0">
                <a:solidFill>
                  <a:srgbClr val="002060"/>
                </a:solidFill>
              </a:rPr>
              <a:t>Chauffeurs</a:t>
            </a:r>
            <a:endParaRPr lang="de-CH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32889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4110" y="4716735"/>
            <a:ext cx="2971800" cy="2200275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986660" y="1495863"/>
            <a:ext cx="5346700" cy="240065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CH" b="1" dirty="0"/>
              <a:t>Die Sicherheit und Gesundheit der Mitarbeitenden ist für Vigier eine absolute Priorität: </a:t>
            </a:r>
            <a:br>
              <a:rPr lang="de-CH" b="1" dirty="0"/>
            </a:br>
            <a:r>
              <a:rPr lang="de-CH" b="1" dirty="0"/>
              <a:t>Alle müssen so gesund zurück nach Hause, wie sie zur Arbeit gekommen sind.</a:t>
            </a:r>
            <a:endParaRPr lang="fr-FR" b="1" dirty="0"/>
          </a:p>
        </p:txBody>
      </p:sp>
      <p:sp>
        <p:nvSpPr>
          <p:cNvPr id="6" name="ZoneTexte 5"/>
          <p:cNvSpPr txBox="1"/>
          <p:nvPr/>
        </p:nvSpPr>
        <p:spPr>
          <a:xfrm>
            <a:off x="5676935" y="4013632"/>
            <a:ext cx="396615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1050" i="1" dirty="0"/>
              <a:t>Auszug aus Vigiers Engagement für Sicherheit und Gesundheit</a:t>
            </a:r>
            <a:endParaRPr lang="fr-FR" sz="1050" i="1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990" y="1488648"/>
            <a:ext cx="4010646" cy="5676607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 rot="21274500">
            <a:off x="6406525" y="5408619"/>
            <a:ext cx="2506971" cy="120032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1800" b="1" dirty="0"/>
              <a:t>ICH HABE DAS RECHT, </a:t>
            </a:r>
          </a:p>
          <a:p>
            <a:pPr algn="ctr"/>
            <a:r>
              <a:rPr lang="pt-BR" sz="1800" b="1" dirty="0">
                <a:solidFill>
                  <a:srgbClr val="FF0000"/>
                </a:solidFill>
              </a:rPr>
              <a:t>STOPP</a:t>
            </a:r>
            <a:r>
              <a:rPr lang="pt-BR" sz="1800" b="1" dirty="0"/>
              <a:t> </a:t>
            </a:r>
          </a:p>
          <a:p>
            <a:pPr algn="ctr"/>
            <a:r>
              <a:rPr lang="pt-BR" sz="1800" b="1" dirty="0"/>
              <a:t>ZU SAGEN</a:t>
            </a:r>
          </a:p>
        </p:txBody>
      </p:sp>
      <p:sp>
        <p:nvSpPr>
          <p:cNvPr id="2" name="Rectangle 1"/>
          <p:cNvSpPr/>
          <p:nvPr/>
        </p:nvSpPr>
        <p:spPr bwMode="auto">
          <a:xfrm rot="21363143">
            <a:off x="6506860" y="6523126"/>
            <a:ext cx="2456211" cy="129749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CH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Grande" charset="0"/>
              <a:ea typeface="Geneva" charset="0"/>
              <a:cs typeface="Geneva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DC60057-11C0-15B5-C587-4D2940C8E8CE}"/>
              </a:ext>
            </a:extLst>
          </p:cNvPr>
          <p:cNvSpPr/>
          <p:nvPr/>
        </p:nvSpPr>
        <p:spPr>
          <a:xfrm>
            <a:off x="810196" y="468263"/>
            <a:ext cx="756084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b="1" dirty="0" err="1">
                <a:solidFill>
                  <a:srgbClr val="002060"/>
                </a:solidFill>
              </a:rPr>
              <a:t>Sicherheit</a:t>
            </a:r>
            <a:r>
              <a:rPr lang="fr-FR" sz="2800" b="1" dirty="0">
                <a:solidFill>
                  <a:srgbClr val="002060"/>
                </a:solidFill>
              </a:rPr>
              <a:t> </a:t>
            </a:r>
            <a:r>
              <a:rPr lang="fr-FR" sz="2800" b="1" dirty="0" err="1">
                <a:solidFill>
                  <a:srgbClr val="002060"/>
                </a:solidFill>
              </a:rPr>
              <a:t>und</a:t>
            </a:r>
            <a:r>
              <a:rPr lang="fr-FR" sz="2800" b="1" dirty="0">
                <a:solidFill>
                  <a:srgbClr val="002060"/>
                </a:solidFill>
              </a:rPr>
              <a:t> Umwelt </a:t>
            </a:r>
            <a:br>
              <a:rPr lang="fr-FR" sz="2800" b="1" dirty="0">
                <a:solidFill>
                  <a:srgbClr val="002060"/>
                </a:solidFill>
              </a:rPr>
            </a:br>
            <a:r>
              <a:rPr lang="fr-FR" sz="2800" b="1" dirty="0" err="1">
                <a:solidFill>
                  <a:srgbClr val="002060"/>
                </a:solidFill>
              </a:rPr>
              <a:t>für</a:t>
            </a:r>
            <a:r>
              <a:rPr lang="fr-FR" sz="2800" b="1" dirty="0">
                <a:solidFill>
                  <a:srgbClr val="002060"/>
                </a:solidFill>
              </a:rPr>
              <a:t> </a:t>
            </a:r>
            <a:r>
              <a:rPr lang="fr-CH" sz="2800" b="1" dirty="0">
                <a:solidFill>
                  <a:srgbClr val="002060"/>
                </a:solidFill>
              </a:rPr>
              <a:t>Chauffeurs</a:t>
            </a:r>
            <a:endParaRPr lang="de-CH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86568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DF78C7DE-A854-4222-376F-D856C36429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7232" y="1495425"/>
            <a:ext cx="10456168" cy="5421952"/>
          </a:xfrm>
        </p:spPr>
      </p:pic>
      <p:sp>
        <p:nvSpPr>
          <p:cNvPr id="8" name="Zone de texte 2">
            <a:extLst>
              <a:ext uri="{FF2B5EF4-FFF2-40B4-BE49-F238E27FC236}">
                <a16:creationId xmlns:a16="http://schemas.microsoft.com/office/drawing/2014/main" id="{B1A25E26-9981-4B7F-3DF9-D61E0604AE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7232" y="5777394"/>
            <a:ext cx="3419158" cy="1139983"/>
          </a:xfrm>
          <a:prstGeom prst="rect">
            <a:avLst/>
          </a:prstGeom>
          <a:solidFill>
            <a:schemeClr val="bg1">
              <a:lumMod val="50000"/>
              <a:alpha val="98000"/>
            </a:schemeClr>
          </a:solidFill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342900" lvl="0" indent="-342900">
              <a:lnSpc>
                <a:spcPct val="115000"/>
              </a:lnSpc>
              <a:buFont typeface="+mj-lt"/>
              <a:buAutoNum type="arabicParenR"/>
            </a:pPr>
            <a:r>
              <a:rPr lang="fr-CH" sz="12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Réception /</a:t>
            </a:r>
            <a:r>
              <a:rPr lang="fr-CH" sz="1200" b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Empfang</a:t>
            </a:r>
            <a:endParaRPr lang="fr-CH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buFont typeface="+mj-lt"/>
              <a:buAutoNum type="arabicParenR"/>
            </a:pPr>
            <a:r>
              <a:rPr lang="fr-CH" sz="12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Logistique – Expédition / </a:t>
            </a:r>
            <a:r>
              <a:rPr lang="fr-CH" sz="1200" b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Logistik</a:t>
            </a:r>
            <a:r>
              <a:rPr lang="fr-CH" sz="12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lang="fr-CH" sz="1200" b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Spedition</a:t>
            </a:r>
            <a:endParaRPr lang="fr-CH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buFont typeface="+mj-lt"/>
              <a:buAutoNum type="arabicParenR"/>
            </a:pPr>
            <a:r>
              <a:rPr lang="fr-CH" sz="12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Halle bois / </a:t>
            </a:r>
            <a:r>
              <a:rPr lang="fr-CH" sz="1200" b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Holzhalle</a:t>
            </a:r>
            <a:endParaRPr lang="fr-CH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buFont typeface="+mj-lt"/>
              <a:buAutoNum type="arabicParenR"/>
            </a:pPr>
            <a:r>
              <a:rPr lang="fr-CH" sz="12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Huiles – eaux chargées /</a:t>
            </a:r>
            <a:r>
              <a:rPr lang="fr-CH" sz="1200" b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Altöl</a:t>
            </a:r>
            <a:r>
              <a:rPr lang="fr-CH" sz="12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lang="fr-CH" sz="1200" b="1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Chlöpfwasser</a:t>
            </a:r>
            <a:endParaRPr lang="fr-CH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+mj-lt"/>
              <a:buAutoNum type="arabicParenR"/>
            </a:pPr>
            <a:r>
              <a:rPr lang="fr-CH" sz="12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FLUFF</a:t>
            </a:r>
            <a:endParaRPr lang="fr-CH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Heptagone 8">
            <a:extLst>
              <a:ext uri="{FF2B5EF4-FFF2-40B4-BE49-F238E27FC236}">
                <a16:creationId xmlns:a16="http://schemas.microsoft.com/office/drawing/2014/main" id="{CE040231-2F0B-F762-6D12-085142C2086E}"/>
              </a:ext>
            </a:extLst>
          </p:cNvPr>
          <p:cNvSpPr/>
          <p:nvPr/>
        </p:nvSpPr>
        <p:spPr>
          <a:xfrm>
            <a:off x="6099493" y="3623151"/>
            <a:ext cx="189865" cy="233680"/>
          </a:xfrm>
          <a:prstGeom prst="heptagon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fr-CH" sz="800" b="1">
                <a:solidFill>
                  <a:srgbClr val="FFFFFF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endParaRPr lang="fr-CH" sz="110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67DB19E8-B570-1205-6625-6E847E03ED1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0056" y="3159601"/>
            <a:ext cx="175260" cy="17526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49368389-97AF-ED16-A4DE-E86EFAF2430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710000">
            <a:off x="5132997" y="2703226"/>
            <a:ext cx="194310" cy="194310"/>
          </a:xfrm>
          <a:prstGeom prst="rect">
            <a:avLst/>
          </a:prstGeom>
        </p:spPr>
      </p:pic>
      <p:sp>
        <p:nvSpPr>
          <p:cNvPr id="13" name="Heptagone 12">
            <a:extLst>
              <a:ext uri="{FF2B5EF4-FFF2-40B4-BE49-F238E27FC236}">
                <a16:creationId xmlns:a16="http://schemas.microsoft.com/office/drawing/2014/main" id="{993D4C24-E3C3-915D-28FD-7510D99C4D24}"/>
              </a:ext>
            </a:extLst>
          </p:cNvPr>
          <p:cNvSpPr/>
          <p:nvPr/>
        </p:nvSpPr>
        <p:spPr>
          <a:xfrm>
            <a:off x="8301513" y="3812857"/>
            <a:ext cx="189865" cy="233680"/>
          </a:xfrm>
          <a:prstGeom prst="heptagon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fr-CH" sz="800" b="1">
                <a:solidFill>
                  <a:srgbClr val="FFFFFF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endParaRPr lang="fr-CH" sz="110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Heptagone 13">
            <a:extLst>
              <a:ext uri="{FF2B5EF4-FFF2-40B4-BE49-F238E27FC236}">
                <a16:creationId xmlns:a16="http://schemas.microsoft.com/office/drawing/2014/main" id="{38049F1B-8426-0DEA-76B6-0F6EE6A84138}"/>
              </a:ext>
            </a:extLst>
          </p:cNvPr>
          <p:cNvSpPr/>
          <p:nvPr/>
        </p:nvSpPr>
        <p:spPr>
          <a:xfrm>
            <a:off x="2975292" y="3159601"/>
            <a:ext cx="189865" cy="233680"/>
          </a:xfrm>
          <a:prstGeom prst="heptagon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fr-CH" sz="800" b="1">
                <a:solidFill>
                  <a:srgbClr val="FFFFFF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endParaRPr lang="fr-CH" sz="110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Heptagone 14">
            <a:extLst>
              <a:ext uri="{FF2B5EF4-FFF2-40B4-BE49-F238E27FC236}">
                <a16:creationId xmlns:a16="http://schemas.microsoft.com/office/drawing/2014/main" id="{F2B2E2A5-586F-0F86-3C04-E54A48E21C2D}"/>
              </a:ext>
            </a:extLst>
          </p:cNvPr>
          <p:cNvSpPr/>
          <p:nvPr/>
        </p:nvSpPr>
        <p:spPr>
          <a:xfrm>
            <a:off x="6826915" y="5496089"/>
            <a:ext cx="189865" cy="233680"/>
          </a:xfrm>
          <a:prstGeom prst="heptagon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fr-CH" sz="800" b="1">
                <a:solidFill>
                  <a:srgbClr val="FFFFFF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endParaRPr lang="fr-CH" sz="110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Heptagone 15">
            <a:extLst>
              <a:ext uri="{FF2B5EF4-FFF2-40B4-BE49-F238E27FC236}">
                <a16:creationId xmlns:a16="http://schemas.microsoft.com/office/drawing/2014/main" id="{7602A3C5-9031-3981-5A91-310D306859E3}"/>
              </a:ext>
            </a:extLst>
          </p:cNvPr>
          <p:cNvSpPr/>
          <p:nvPr/>
        </p:nvSpPr>
        <p:spPr>
          <a:xfrm>
            <a:off x="6612156" y="4406742"/>
            <a:ext cx="189865" cy="233680"/>
          </a:xfrm>
          <a:prstGeom prst="heptagon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fr-CH" sz="800" b="1" dirty="0">
                <a:solidFill>
                  <a:srgbClr val="FFFFFF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5</a:t>
            </a:r>
            <a:endParaRPr lang="fr-CH" sz="11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E8231EC5-DE3B-666B-75FC-04238091871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8196" y="4640422"/>
            <a:ext cx="269240" cy="269240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6F0C4915-B7A3-144A-E1BB-6F4FBB008D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5351" y="4338003"/>
            <a:ext cx="194310" cy="194310"/>
          </a:xfrm>
          <a:prstGeom prst="rect">
            <a:avLst/>
          </a:prstGeom>
        </p:spPr>
      </p:pic>
      <p:cxnSp>
        <p:nvCxnSpPr>
          <p:cNvPr id="23" name="AutoShape 34">
            <a:extLst>
              <a:ext uri="{FF2B5EF4-FFF2-40B4-BE49-F238E27FC236}">
                <a16:creationId xmlns:a16="http://schemas.microsoft.com/office/drawing/2014/main" id="{109A1F64-EB09-FA2D-1B2D-568E4A653BC4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4664870" y="3030378"/>
            <a:ext cx="340753" cy="592773"/>
          </a:xfrm>
          <a:prstGeom prst="straightConnector1">
            <a:avLst/>
          </a:prstGeom>
          <a:noFill/>
          <a:ln w="28575" cap="flat">
            <a:solidFill>
              <a:srgbClr val="00B0F0"/>
            </a:solidFill>
            <a:prstDash val="dash"/>
            <a:round/>
            <a:headEnd type="none" w="med" len="med"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2" name="Image 21">
            <a:extLst>
              <a:ext uri="{FF2B5EF4-FFF2-40B4-BE49-F238E27FC236}">
                <a16:creationId xmlns:a16="http://schemas.microsoft.com/office/drawing/2014/main" id="{E45F1EF0-2DBA-6CD8-BC52-778B109B8A1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858747">
            <a:off x="4772277" y="3225958"/>
            <a:ext cx="194310" cy="194310"/>
          </a:xfrm>
          <a:prstGeom prst="rect">
            <a:avLst/>
          </a:prstGeom>
        </p:spPr>
      </p:pic>
      <p:cxnSp>
        <p:nvCxnSpPr>
          <p:cNvPr id="25" name="AutoShape 36">
            <a:extLst>
              <a:ext uri="{FF2B5EF4-FFF2-40B4-BE49-F238E27FC236}">
                <a16:creationId xmlns:a16="http://schemas.microsoft.com/office/drawing/2014/main" id="{5E5E4982-2DF5-4335-CCC6-DFCD88E46F71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5000576" y="2917198"/>
            <a:ext cx="167640" cy="64770"/>
          </a:xfrm>
          <a:prstGeom prst="straightConnector1">
            <a:avLst/>
          </a:prstGeom>
          <a:noFill/>
          <a:ln w="28575" cap="flat">
            <a:solidFill>
              <a:srgbClr val="00B0F0"/>
            </a:solidFill>
            <a:prstDash val="dash"/>
            <a:round/>
            <a:headEnd type="none" w="med" len="med"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6" name="AutoShape 6">
            <a:extLst>
              <a:ext uri="{FF2B5EF4-FFF2-40B4-BE49-F238E27FC236}">
                <a16:creationId xmlns:a16="http://schemas.microsoft.com/office/drawing/2014/main" id="{F17CA9B6-71F8-E349-6DE7-4271076DE719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3583405" y="2244632"/>
            <a:ext cx="653913" cy="238951"/>
          </a:xfrm>
          <a:prstGeom prst="straightConnector1">
            <a:avLst/>
          </a:prstGeom>
          <a:noFill/>
          <a:ln w="19050" cap="flat">
            <a:solidFill>
              <a:schemeClr val="accent1"/>
            </a:solidFill>
            <a:prstDash val="dash"/>
            <a:round/>
            <a:headEnd type="none" w="med" len="med"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7" name="AutoShape 5">
            <a:extLst>
              <a:ext uri="{FF2B5EF4-FFF2-40B4-BE49-F238E27FC236}">
                <a16:creationId xmlns:a16="http://schemas.microsoft.com/office/drawing/2014/main" id="{14558EE5-7F1F-C9FA-A78B-760231F0E1F9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5866765" y="3195637"/>
            <a:ext cx="845185" cy="417195"/>
          </a:xfrm>
          <a:prstGeom prst="straightConnector1">
            <a:avLst/>
          </a:prstGeom>
          <a:noFill/>
          <a:ln w="28575" cap="flat">
            <a:solidFill>
              <a:srgbClr val="00B0F0"/>
            </a:solidFill>
            <a:prstDash val="dash"/>
            <a:round/>
            <a:headEnd type="none" w="med" len="med"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8" name="AutoShape 4">
            <a:extLst>
              <a:ext uri="{FF2B5EF4-FFF2-40B4-BE49-F238E27FC236}">
                <a16:creationId xmlns:a16="http://schemas.microsoft.com/office/drawing/2014/main" id="{9F07B084-6662-F9BE-D7D4-9CB2D9FC17F2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6727907" y="3619023"/>
            <a:ext cx="1077913" cy="427514"/>
          </a:xfrm>
          <a:prstGeom prst="straightConnector1">
            <a:avLst/>
          </a:prstGeom>
          <a:noFill/>
          <a:ln w="28575" cap="flat">
            <a:solidFill>
              <a:srgbClr val="00B0F0"/>
            </a:solidFill>
            <a:prstDash val="dash"/>
            <a:round/>
            <a:headEnd type="none" w="med" len="med"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1" name="AutoShape 2">
            <a:extLst>
              <a:ext uri="{FF2B5EF4-FFF2-40B4-BE49-F238E27FC236}">
                <a16:creationId xmlns:a16="http://schemas.microsoft.com/office/drawing/2014/main" id="{9E806FE7-A6C2-26B2-0B8C-297DA0DBA763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7877332" y="4091147"/>
            <a:ext cx="1038225" cy="200025"/>
          </a:xfrm>
          <a:prstGeom prst="straightConnector1">
            <a:avLst/>
          </a:prstGeom>
          <a:noFill/>
          <a:ln w="28575" cap="flat">
            <a:solidFill>
              <a:srgbClr val="00B0F0"/>
            </a:solidFill>
            <a:prstDash val="dash"/>
            <a:round/>
            <a:headEnd type="none" w="med" len="med"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2" name="AutoShape 37">
            <a:extLst>
              <a:ext uri="{FF2B5EF4-FFF2-40B4-BE49-F238E27FC236}">
                <a16:creationId xmlns:a16="http://schemas.microsoft.com/office/drawing/2014/main" id="{6A62BD52-78A5-C705-AAC1-3EB55B19A2AA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227426" y="3020116"/>
            <a:ext cx="394335" cy="189865"/>
          </a:xfrm>
          <a:prstGeom prst="straightConnector1">
            <a:avLst/>
          </a:prstGeom>
          <a:noFill/>
          <a:ln w="28575" cap="flat">
            <a:solidFill>
              <a:srgbClr val="00B0F0"/>
            </a:solidFill>
            <a:prstDash val="dash"/>
            <a:round/>
            <a:headEnd type="none" w="med" len="med"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4" name="AutoShape 34">
            <a:extLst>
              <a:ext uri="{FF2B5EF4-FFF2-40B4-BE49-F238E27FC236}">
                <a16:creationId xmlns:a16="http://schemas.microsoft.com/office/drawing/2014/main" id="{1FD64786-37AA-810F-6B67-F209CE02C63B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4292674" y="3679649"/>
            <a:ext cx="346795" cy="697582"/>
          </a:xfrm>
          <a:prstGeom prst="straightConnector1">
            <a:avLst/>
          </a:prstGeom>
          <a:noFill/>
          <a:ln w="28575" cap="flat">
            <a:solidFill>
              <a:srgbClr val="00B0F0"/>
            </a:solidFill>
            <a:prstDash val="dash"/>
            <a:round/>
            <a:headEnd type="none" w="med" len="med"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7" name="AutoShape 17">
            <a:extLst>
              <a:ext uri="{FF2B5EF4-FFF2-40B4-BE49-F238E27FC236}">
                <a16:creationId xmlns:a16="http://schemas.microsoft.com/office/drawing/2014/main" id="{B2BAAE3C-9211-AAA6-BB91-CE8E58135778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3206246" y="3910363"/>
            <a:ext cx="1026160" cy="480060"/>
          </a:xfrm>
          <a:prstGeom prst="straightConnector1">
            <a:avLst/>
          </a:prstGeom>
          <a:noFill/>
          <a:ln w="28575" cap="flat">
            <a:solidFill>
              <a:srgbClr val="00B0F0"/>
            </a:solidFill>
            <a:prstDash val="dash"/>
            <a:round/>
            <a:headEnd type="none" w="med" len="med"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8" name="AutoShape 16">
            <a:extLst>
              <a:ext uri="{FF2B5EF4-FFF2-40B4-BE49-F238E27FC236}">
                <a16:creationId xmlns:a16="http://schemas.microsoft.com/office/drawing/2014/main" id="{3E4E9EF4-A705-F4C6-2979-D7D022187E3F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2659950" y="3323113"/>
            <a:ext cx="538854" cy="581455"/>
          </a:xfrm>
          <a:prstGeom prst="straightConnector1">
            <a:avLst/>
          </a:prstGeom>
          <a:noFill/>
          <a:ln w="28575" cap="flat">
            <a:solidFill>
              <a:srgbClr val="00B0F0"/>
            </a:solidFill>
            <a:prstDash val="dash"/>
            <a:round/>
            <a:headEnd type="none" w="med" len="med"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0" name="AutoShape 15">
            <a:extLst>
              <a:ext uri="{FF2B5EF4-FFF2-40B4-BE49-F238E27FC236}">
                <a16:creationId xmlns:a16="http://schemas.microsoft.com/office/drawing/2014/main" id="{136B2704-7F79-3A1C-BDA7-9CD8D309BF5A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2061796" y="2929629"/>
            <a:ext cx="569718" cy="386372"/>
          </a:xfrm>
          <a:prstGeom prst="straightConnector1">
            <a:avLst/>
          </a:prstGeom>
          <a:noFill/>
          <a:ln w="28575" cap="flat">
            <a:solidFill>
              <a:srgbClr val="00B0F0"/>
            </a:solidFill>
            <a:prstDash val="dash"/>
            <a:round/>
            <a:headEnd type="none" w="med" len="med"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2" name="AutoShape 14">
            <a:extLst>
              <a:ext uri="{FF2B5EF4-FFF2-40B4-BE49-F238E27FC236}">
                <a16:creationId xmlns:a16="http://schemas.microsoft.com/office/drawing/2014/main" id="{7D02E830-5EDC-66CA-1226-76B1B2AF75EF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1315806" y="2697774"/>
            <a:ext cx="711200" cy="226060"/>
          </a:xfrm>
          <a:prstGeom prst="straightConnector1">
            <a:avLst/>
          </a:prstGeom>
          <a:noFill/>
          <a:ln w="28575" cap="flat">
            <a:solidFill>
              <a:srgbClr val="00B0F0"/>
            </a:solidFill>
            <a:prstDash val="dash"/>
            <a:round/>
            <a:headEnd type="none" w="med" len="med"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3" name="AutoShape 13">
            <a:extLst>
              <a:ext uri="{FF2B5EF4-FFF2-40B4-BE49-F238E27FC236}">
                <a16:creationId xmlns:a16="http://schemas.microsoft.com/office/drawing/2014/main" id="{4C2B5953-B93B-D40D-D317-70B0BFF2B129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1400492" y="2161195"/>
            <a:ext cx="62865" cy="483870"/>
          </a:xfrm>
          <a:prstGeom prst="straightConnector1">
            <a:avLst/>
          </a:prstGeom>
          <a:noFill/>
          <a:ln w="28575" cap="flat">
            <a:solidFill>
              <a:srgbClr val="00B0F0"/>
            </a:solidFill>
            <a:prstDash val="dash"/>
            <a:round/>
            <a:headEnd type="none" w="med" len="med"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4" name="AutoShape 12">
            <a:extLst>
              <a:ext uri="{FF2B5EF4-FFF2-40B4-BE49-F238E27FC236}">
                <a16:creationId xmlns:a16="http://schemas.microsoft.com/office/drawing/2014/main" id="{8D7B9AC6-532D-2A0B-2C61-450B96A0C724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1463357" y="1835440"/>
            <a:ext cx="58420" cy="325755"/>
          </a:xfrm>
          <a:prstGeom prst="straightConnector1">
            <a:avLst/>
          </a:prstGeom>
          <a:noFill/>
          <a:ln w="28575" cap="flat">
            <a:solidFill>
              <a:srgbClr val="00B0F0"/>
            </a:solidFill>
            <a:prstDash val="dash"/>
            <a:round/>
            <a:headEnd type="none" w="med" len="med"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5" name="AutoShape 11">
            <a:extLst>
              <a:ext uri="{FF2B5EF4-FFF2-40B4-BE49-F238E27FC236}">
                <a16:creationId xmlns:a16="http://schemas.microsoft.com/office/drawing/2014/main" id="{F6F58CCA-D866-F4F8-7B75-FB2473624C8E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1541866" y="1795467"/>
            <a:ext cx="129540" cy="39973"/>
          </a:xfrm>
          <a:prstGeom prst="straightConnector1">
            <a:avLst/>
          </a:prstGeom>
          <a:noFill/>
          <a:ln w="28575" cap="flat">
            <a:solidFill>
              <a:srgbClr val="00B0F0"/>
            </a:solidFill>
            <a:prstDash val="dash"/>
            <a:round/>
            <a:headEnd type="none" w="med" len="med"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7" name="AutoShape 10">
            <a:extLst>
              <a:ext uri="{FF2B5EF4-FFF2-40B4-BE49-F238E27FC236}">
                <a16:creationId xmlns:a16="http://schemas.microsoft.com/office/drawing/2014/main" id="{E9FEF116-EB2B-BF69-2AAC-D1D106F5A833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691495" y="1814659"/>
            <a:ext cx="804055" cy="128866"/>
          </a:xfrm>
          <a:prstGeom prst="straightConnector1">
            <a:avLst/>
          </a:prstGeom>
          <a:noFill/>
          <a:ln w="28575" cap="flat">
            <a:solidFill>
              <a:srgbClr val="00B0F0"/>
            </a:solidFill>
            <a:prstDash val="dash"/>
            <a:round/>
            <a:headEnd type="none" w="med" len="med"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9" name="AutoShape 8">
            <a:extLst>
              <a:ext uri="{FF2B5EF4-FFF2-40B4-BE49-F238E27FC236}">
                <a16:creationId xmlns:a16="http://schemas.microsoft.com/office/drawing/2014/main" id="{F6C9ED56-FE20-4EC0-8819-1D10740061D7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2509651" y="1952256"/>
            <a:ext cx="696595" cy="234775"/>
          </a:xfrm>
          <a:prstGeom prst="straightConnector1">
            <a:avLst/>
          </a:prstGeom>
          <a:noFill/>
          <a:ln w="28575" cap="flat">
            <a:solidFill>
              <a:srgbClr val="00B0F0"/>
            </a:solidFill>
            <a:prstDash val="dash"/>
            <a:round/>
            <a:headEnd type="none" w="med" len="med"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0" name="AutoShape 7">
            <a:extLst>
              <a:ext uri="{FF2B5EF4-FFF2-40B4-BE49-F238E27FC236}">
                <a16:creationId xmlns:a16="http://schemas.microsoft.com/office/drawing/2014/main" id="{4E5D1B06-9A03-EAD3-9183-924224AED768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276172" y="2187031"/>
            <a:ext cx="1724404" cy="683145"/>
          </a:xfrm>
          <a:prstGeom prst="straightConnector1">
            <a:avLst/>
          </a:prstGeom>
          <a:noFill/>
          <a:ln w="28575" cap="flat">
            <a:solidFill>
              <a:srgbClr val="00B0F0"/>
            </a:solidFill>
            <a:prstDash val="dash"/>
            <a:round/>
            <a:headEnd type="none" w="med" len="med"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5" name="AutoShape 40">
            <a:extLst>
              <a:ext uri="{FF2B5EF4-FFF2-40B4-BE49-F238E27FC236}">
                <a16:creationId xmlns:a16="http://schemas.microsoft.com/office/drawing/2014/main" id="{12206C92-59E7-AF51-8B04-84401928FDE0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648366" y="3217068"/>
            <a:ext cx="714375" cy="352425"/>
          </a:xfrm>
          <a:prstGeom prst="straightConnector1">
            <a:avLst/>
          </a:prstGeom>
          <a:noFill/>
          <a:ln w="28575" cap="flat">
            <a:solidFill>
              <a:srgbClr val="00B0F0"/>
            </a:solidFill>
            <a:prstDash val="dash"/>
            <a:round/>
            <a:headEnd type="none" w="med" len="med"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6" name="AutoShape 41">
            <a:extLst>
              <a:ext uri="{FF2B5EF4-FFF2-40B4-BE49-F238E27FC236}">
                <a16:creationId xmlns:a16="http://schemas.microsoft.com/office/drawing/2014/main" id="{338FA362-6C5A-9847-23AE-144B167473DE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422148" y="3586002"/>
            <a:ext cx="725805" cy="349250"/>
          </a:xfrm>
          <a:prstGeom prst="straightConnector1">
            <a:avLst/>
          </a:prstGeom>
          <a:noFill/>
          <a:ln w="28575" cap="flat">
            <a:solidFill>
              <a:srgbClr val="00B0F0"/>
            </a:solidFill>
            <a:prstDash val="dash"/>
            <a:round/>
            <a:headEnd type="none" w="med" len="med"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7" name="AutoShape 42">
            <a:extLst>
              <a:ext uri="{FF2B5EF4-FFF2-40B4-BE49-F238E27FC236}">
                <a16:creationId xmlns:a16="http://schemas.microsoft.com/office/drawing/2014/main" id="{C570D826-85AC-7B9D-E85C-612A03DFC2D0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159269" y="3928271"/>
            <a:ext cx="952310" cy="354803"/>
          </a:xfrm>
          <a:prstGeom prst="straightConnector1">
            <a:avLst/>
          </a:prstGeom>
          <a:noFill/>
          <a:ln w="28575" cap="flat">
            <a:solidFill>
              <a:srgbClr val="00B0F0"/>
            </a:solidFill>
            <a:prstDash val="dash"/>
            <a:round/>
            <a:headEnd type="none" w="med" len="med"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9" name="AutoShape 43">
            <a:extLst>
              <a:ext uri="{FF2B5EF4-FFF2-40B4-BE49-F238E27FC236}">
                <a16:creationId xmlns:a16="http://schemas.microsoft.com/office/drawing/2014/main" id="{21659451-D1D9-70C3-3750-414444533422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8150292" y="4288473"/>
            <a:ext cx="563245" cy="146685"/>
          </a:xfrm>
          <a:prstGeom prst="straightConnector1">
            <a:avLst/>
          </a:prstGeom>
          <a:noFill/>
          <a:ln w="28575" cap="flat">
            <a:solidFill>
              <a:srgbClr val="00B0F0"/>
            </a:solidFill>
            <a:prstDash val="dash"/>
            <a:round/>
            <a:headEnd type="none" w="med" len="med"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" name="AutoShape 24">
            <a:extLst>
              <a:ext uri="{FF2B5EF4-FFF2-40B4-BE49-F238E27FC236}">
                <a16:creationId xmlns:a16="http://schemas.microsoft.com/office/drawing/2014/main" id="{5288B82C-9C2D-D5E2-BBF3-8BD0FEA9C1B6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802062" y="4592322"/>
            <a:ext cx="1309517" cy="711518"/>
          </a:xfrm>
          <a:prstGeom prst="straightConnector1">
            <a:avLst/>
          </a:prstGeom>
          <a:noFill/>
          <a:ln w="28575" cap="flat">
            <a:solidFill>
              <a:srgbClr val="C00000"/>
            </a:solidFill>
            <a:prstDash val="dash"/>
            <a:round/>
            <a:headEnd type="none" w="med" len="med"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" name="Zone de texte 2">
            <a:extLst>
              <a:ext uri="{FF2B5EF4-FFF2-40B4-BE49-F238E27FC236}">
                <a16:creationId xmlns:a16="http://schemas.microsoft.com/office/drawing/2014/main" id="{31366F0B-2FFD-2D4F-6ED5-F82E6D3ABA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4070" y="6887270"/>
            <a:ext cx="5558671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fr-CH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Accès pour le déchargement du </a:t>
            </a:r>
            <a:r>
              <a:rPr lang="fr-CH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Fluff</a:t>
            </a:r>
            <a:r>
              <a:rPr lang="fr-CH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en marche arrière / </a:t>
            </a:r>
            <a:r>
              <a:rPr lang="fr-CH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Zugang</a:t>
            </a:r>
            <a:r>
              <a:rPr lang="fr-CH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CH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für</a:t>
            </a:r>
            <a:r>
              <a:rPr lang="fr-CH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CH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Fluffabladung</a:t>
            </a:r>
            <a:r>
              <a:rPr lang="fr-CH" sz="1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CH" sz="11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rückwärts</a:t>
            </a:r>
            <a:endParaRPr lang="fr-CH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24" name="AutoShape 24">
            <a:extLst>
              <a:ext uri="{FF2B5EF4-FFF2-40B4-BE49-F238E27FC236}">
                <a16:creationId xmlns:a16="http://schemas.microsoft.com/office/drawing/2014/main" id="{73F40862-C45F-6FB1-0707-C53EBE4F6C82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75236" y="7011095"/>
            <a:ext cx="488364" cy="15053"/>
          </a:xfrm>
          <a:prstGeom prst="straightConnector1">
            <a:avLst/>
          </a:prstGeom>
          <a:noFill/>
          <a:ln w="28575" cap="flat">
            <a:solidFill>
              <a:srgbClr val="C00000"/>
            </a:solidFill>
            <a:prstDash val="dash"/>
            <a:round/>
            <a:headEnd type="none" w="med" len="med"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0" name="AutoShape 17">
            <a:extLst>
              <a:ext uri="{FF2B5EF4-FFF2-40B4-BE49-F238E27FC236}">
                <a16:creationId xmlns:a16="http://schemas.microsoft.com/office/drawing/2014/main" id="{3A6AE9BA-EFDC-7489-3E74-99F8BA0AE80D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4356352" y="4460682"/>
            <a:ext cx="1026160" cy="480060"/>
          </a:xfrm>
          <a:prstGeom prst="straightConnector1">
            <a:avLst/>
          </a:prstGeom>
          <a:noFill/>
          <a:ln w="28575" cap="flat">
            <a:solidFill>
              <a:srgbClr val="00B0F0"/>
            </a:solidFill>
            <a:prstDash val="dash"/>
            <a:round/>
            <a:headEnd type="none" w="med" len="med"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5" name="AutoShape 7">
            <a:extLst>
              <a:ext uri="{FF2B5EF4-FFF2-40B4-BE49-F238E27FC236}">
                <a16:creationId xmlns:a16="http://schemas.microsoft.com/office/drawing/2014/main" id="{405C5573-32CE-DAA2-165E-FD0B090F6C73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359237" y="4608722"/>
            <a:ext cx="1005614" cy="459842"/>
          </a:xfrm>
          <a:prstGeom prst="straightConnector1">
            <a:avLst/>
          </a:prstGeom>
          <a:noFill/>
          <a:ln w="28575" cap="flat">
            <a:solidFill>
              <a:srgbClr val="00B0F0"/>
            </a:solidFill>
            <a:prstDash val="dash"/>
            <a:round/>
            <a:headEnd type="none" w="med" len="med"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1" name="AutoShape 7">
            <a:extLst>
              <a:ext uri="{FF2B5EF4-FFF2-40B4-BE49-F238E27FC236}">
                <a16:creationId xmlns:a16="http://schemas.microsoft.com/office/drawing/2014/main" id="{C204549C-3F80-5F4E-B6A1-90D41EB87DDE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377686" y="5073919"/>
            <a:ext cx="1137414" cy="757789"/>
          </a:xfrm>
          <a:prstGeom prst="straightConnector1">
            <a:avLst/>
          </a:prstGeom>
          <a:noFill/>
          <a:ln w="28575" cap="flat">
            <a:solidFill>
              <a:srgbClr val="00B0F0"/>
            </a:solidFill>
            <a:prstDash val="dash"/>
            <a:round/>
            <a:headEnd type="none" w="med" len="med"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8" name="AutoShape 7">
            <a:extLst>
              <a:ext uri="{FF2B5EF4-FFF2-40B4-BE49-F238E27FC236}">
                <a16:creationId xmlns:a16="http://schemas.microsoft.com/office/drawing/2014/main" id="{C80BE978-AD99-DB77-1C7E-D24527FD34E4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6522423" y="5836336"/>
            <a:ext cx="1192827" cy="749006"/>
          </a:xfrm>
          <a:prstGeom prst="straightConnector1">
            <a:avLst/>
          </a:prstGeom>
          <a:noFill/>
          <a:ln w="28575" cap="flat">
            <a:solidFill>
              <a:srgbClr val="00B0F0"/>
            </a:solidFill>
            <a:prstDash val="dash"/>
            <a:round/>
            <a:headEnd type="none" w="med" len="med"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52" name="Image 51">
            <a:extLst>
              <a:ext uri="{FF2B5EF4-FFF2-40B4-BE49-F238E27FC236}">
                <a16:creationId xmlns:a16="http://schemas.microsoft.com/office/drawing/2014/main" id="{9918BD3C-3B8A-1AD7-3BE3-FFF0A1C71F9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8995" y="6288317"/>
            <a:ext cx="194310" cy="194310"/>
          </a:xfrm>
          <a:prstGeom prst="rect">
            <a:avLst/>
          </a:prstGeom>
        </p:spPr>
      </p:pic>
      <p:cxnSp>
        <p:nvCxnSpPr>
          <p:cNvPr id="53" name="AutoShape 24">
            <a:extLst>
              <a:ext uri="{FF2B5EF4-FFF2-40B4-BE49-F238E27FC236}">
                <a16:creationId xmlns:a16="http://schemas.microsoft.com/office/drawing/2014/main" id="{F4B287E6-2045-E516-E006-3C16EEE46470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7763557" y="6463954"/>
            <a:ext cx="456518" cy="146494"/>
          </a:xfrm>
          <a:prstGeom prst="straightConnector1">
            <a:avLst/>
          </a:prstGeom>
          <a:noFill/>
          <a:ln w="28575" cap="flat">
            <a:solidFill>
              <a:srgbClr val="00B0F0"/>
            </a:solidFill>
            <a:prstDash val="dash"/>
            <a:round/>
            <a:headEnd type="none" w="med" len="med"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4" name="AutoShape 24">
            <a:extLst>
              <a:ext uri="{FF2B5EF4-FFF2-40B4-BE49-F238E27FC236}">
                <a16:creationId xmlns:a16="http://schemas.microsoft.com/office/drawing/2014/main" id="{A53CB24E-6582-EF46-9C8D-92C1F6CDE153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7906150" y="6157025"/>
            <a:ext cx="263992" cy="244393"/>
          </a:xfrm>
          <a:prstGeom prst="straightConnector1">
            <a:avLst/>
          </a:prstGeom>
          <a:noFill/>
          <a:ln w="28575" cap="flat">
            <a:solidFill>
              <a:srgbClr val="00B0F0"/>
            </a:solidFill>
            <a:prstDash val="dash"/>
            <a:round/>
            <a:headEnd type="none" w="med" len="med"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7" name="AutoShape 24">
            <a:extLst>
              <a:ext uri="{FF2B5EF4-FFF2-40B4-BE49-F238E27FC236}">
                <a16:creationId xmlns:a16="http://schemas.microsoft.com/office/drawing/2014/main" id="{677DB0FA-208B-844F-E775-FDA5C0881CF5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7266863" y="6094489"/>
            <a:ext cx="610469" cy="50397"/>
          </a:xfrm>
          <a:prstGeom prst="straightConnector1">
            <a:avLst/>
          </a:prstGeom>
          <a:noFill/>
          <a:ln w="28575" cap="flat">
            <a:solidFill>
              <a:srgbClr val="00B0F0"/>
            </a:solidFill>
            <a:prstDash val="dash"/>
            <a:round/>
            <a:headEnd type="none" w="med" len="med"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9" name="AutoShape 17">
            <a:extLst>
              <a:ext uri="{FF2B5EF4-FFF2-40B4-BE49-F238E27FC236}">
                <a16:creationId xmlns:a16="http://schemas.microsoft.com/office/drawing/2014/main" id="{200F5D6E-6110-AA58-380A-2C40C6AFBC40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6194425" y="5543023"/>
            <a:ext cx="1072438" cy="522815"/>
          </a:xfrm>
          <a:prstGeom prst="straightConnector1">
            <a:avLst/>
          </a:prstGeom>
          <a:noFill/>
          <a:ln w="28575" cap="flat">
            <a:solidFill>
              <a:srgbClr val="00B0F0"/>
            </a:solidFill>
            <a:prstDash val="dash"/>
            <a:round/>
            <a:headEnd type="none" w="med" len="med"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1" name="AutoShape 17">
            <a:extLst>
              <a:ext uri="{FF2B5EF4-FFF2-40B4-BE49-F238E27FC236}">
                <a16:creationId xmlns:a16="http://schemas.microsoft.com/office/drawing/2014/main" id="{5F9A8754-CC38-1D19-80E8-29C7ACA86F43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5424593" y="4966707"/>
            <a:ext cx="788292" cy="570277"/>
          </a:xfrm>
          <a:prstGeom prst="straightConnector1">
            <a:avLst/>
          </a:prstGeom>
          <a:noFill/>
          <a:ln w="28575" cap="flat">
            <a:solidFill>
              <a:srgbClr val="00B0F0"/>
            </a:solidFill>
            <a:prstDash val="dash"/>
            <a:round/>
            <a:headEnd type="none" w="med" len="med"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3" name="Connecteur droit 72">
            <a:extLst>
              <a:ext uri="{FF2B5EF4-FFF2-40B4-BE49-F238E27FC236}">
                <a16:creationId xmlns:a16="http://schemas.microsoft.com/office/drawing/2014/main" id="{E15D228E-CE4A-E0BA-8BB5-617B2A7F4459}"/>
              </a:ext>
            </a:extLst>
          </p:cNvPr>
          <p:cNvCxnSpPr/>
          <p:nvPr/>
        </p:nvCxnSpPr>
        <p:spPr>
          <a:xfrm>
            <a:off x="4277218" y="4340216"/>
            <a:ext cx="112395" cy="7874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AutoShape 34">
            <a:extLst>
              <a:ext uri="{FF2B5EF4-FFF2-40B4-BE49-F238E27FC236}">
                <a16:creationId xmlns:a16="http://schemas.microsoft.com/office/drawing/2014/main" id="{2BA28146-15B6-25E5-42D0-55E9D254E3CA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8117624" y="4488873"/>
            <a:ext cx="392531" cy="859987"/>
          </a:xfrm>
          <a:prstGeom prst="straightConnector1">
            <a:avLst/>
          </a:prstGeom>
          <a:noFill/>
          <a:ln w="28575" cap="flat">
            <a:solidFill>
              <a:srgbClr val="00B0F0"/>
            </a:solidFill>
            <a:prstDash val="dash"/>
            <a:round/>
            <a:headEnd type="none" w="med" len="med"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77" name="AutoShape 34">
            <a:extLst>
              <a:ext uri="{FF2B5EF4-FFF2-40B4-BE49-F238E27FC236}">
                <a16:creationId xmlns:a16="http://schemas.microsoft.com/office/drawing/2014/main" id="{8A6D9F0F-18A5-5832-AD75-0E8383EB8705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8605587" y="5765082"/>
            <a:ext cx="1455509" cy="709209"/>
          </a:xfrm>
          <a:prstGeom prst="straightConnector1">
            <a:avLst/>
          </a:prstGeom>
          <a:noFill/>
          <a:ln w="28575" cap="flat">
            <a:solidFill>
              <a:srgbClr val="00B0F0"/>
            </a:solidFill>
            <a:prstDash val="dash"/>
            <a:round/>
            <a:headEnd type="none" w="med" len="med"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9" name="Forme libre : forme 78">
            <a:extLst>
              <a:ext uri="{FF2B5EF4-FFF2-40B4-BE49-F238E27FC236}">
                <a16:creationId xmlns:a16="http://schemas.microsoft.com/office/drawing/2014/main" id="{A331C423-28DB-2311-2BAE-F82BE2F95CB2}"/>
              </a:ext>
            </a:extLst>
          </p:cNvPr>
          <p:cNvSpPr/>
          <p:nvPr/>
        </p:nvSpPr>
        <p:spPr bwMode="auto">
          <a:xfrm>
            <a:off x="8111579" y="5443065"/>
            <a:ext cx="495300" cy="323850"/>
          </a:xfrm>
          <a:custGeom>
            <a:avLst/>
            <a:gdLst>
              <a:gd name="connsiteX0" fmla="*/ 0 w 495300"/>
              <a:gd name="connsiteY0" fmla="*/ 0 h 323850"/>
              <a:gd name="connsiteX1" fmla="*/ 180975 w 495300"/>
              <a:gd name="connsiteY1" fmla="*/ 209550 h 323850"/>
              <a:gd name="connsiteX2" fmla="*/ 495300 w 495300"/>
              <a:gd name="connsiteY2" fmla="*/ 323850 h 323850"/>
              <a:gd name="connsiteX3" fmla="*/ 495300 w 495300"/>
              <a:gd name="connsiteY3" fmla="*/ 323850 h 323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5300" h="323850">
                <a:moveTo>
                  <a:pt x="0" y="0"/>
                </a:moveTo>
                <a:cubicBezTo>
                  <a:pt x="49212" y="77787"/>
                  <a:pt x="98425" y="155575"/>
                  <a:pt x="180975" y="209550"/>
                </a:cubicBezTo>
                <a:cubicBezTo>
                  <a:pt x="263525" y="263525"/>
                  <a:pt x="495300" y="323850"/>
                  <a:pt x="495300" y="323850"/>
                </a:cubicBezTo>
                <a:lnTo>
                  <a:pt x="495300" y="323850"/>
                </a:lnTo>
              </a:path>
            </a:pathLst>
          </a:custGeom>
          <a:noFill/>
          <a:ln w="38100" cap="flat" cmpd="sng" algn="ctr">
            <a:solidFill>
              <a:srgbClr val="00B0F0"/>
            </a:solidFill>
            <a:prstDash val="dash"/>
            <a:round/>
            <a:headEnd type="none" w="med" len="med"/>
            <a:tailEnd type="triangl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CH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Grande" charset="0"/>
              <a:ea typeface="Geneva" charset="0"/>
              <a:cs typeface="Geneva" charset="0"/>
            </a:endParaRPr>
          </a:p>
        </p:txBody>
      </p:sp>
      <p:cxnSp>
        <p:nvCxnSpPr>
          <p:cNvPr id="81" name="AutoShape 7">
            <a:extLst>
              <a:ext uri="{FF2B5EF4-FFF2-40B4-BE49-F238E27FC236}">
                <a16:creationId xmlns:a16="http://schemas.microsoft.com/office/drawing/2014/main" id="{AC77E32A-352C-3A37-A571-4AA351C1913D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0188905" y="6517450"/>
            <a:ext cx="449548" cy="135783"/>
          </a:xfrm>
          <a:prstGeom prst="straightConnector1">
            <a:avLst/>
          </a:prstGeom>
          <a:noFill/>
          <a:ln w="28575" cap="flat">
            <a:solidFill>
              <a:srgbClr val="00B0F0"/>
            </a:solidFill>
            <a:prstDash val="dash"/>
            <a:round/>
            <a:headEnd type="none" w="med" len="med"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3" name="AutoShape 7">
            <a:extLst>
              <a:ext uri="{FF2B5EF4-FFF2-40B4-BE49-F238E27FC236}">
                <a16:creationId xmlns:a16="http://schemas.microsoft.com/office/drawing/2014/main" id="{B79A0EF0-AE82-2AA4-7CFD-0081AEBF4B2D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10154481" y="6376359"/>
            <a:ext cx="421676" cy="110561"/>
          </a:xfrm>
          <a:prstGeom prst="straightConnector1">
            <a:avLst/>
          </a:prstGeom>
          <a:noFill/>
          <a:ln w="28575" cap="flat">
            <a:solidFill>
              <a:srgbClr val="00B0F0"/>
            </a:solidFill>
            <a:prstDash val="dash"/>
            <a:round/>
            <a:headEnd type="none" w="med" len="med"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7" name="AutoShape 34">
            <a:extLst>
              <a:ext uri="{FF2B5EF4-FFF2-40B4-BE49-F238E27FC236}">
                <a16:creationId xmlns:a16="http://schemas.microsoft.com/office/drawing/2014/main" id="{5F2AA83F-FEBB-D2D9-0DFF-E2E7BC768D77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9741428" y="6427045"/>
            <a:ext cx="322744" cy="726869"/>
          </a:xfrm>
          <a:prstGeom prst="straightConnector1">
            <a:avLst/>
          </a:prstGeom>
          <a:noFill/>
          <a:ln w="28575" cap="flat">
            <a:solidFill>
              <a:srgbClr val="00B0F0"/>
            </a:solidFill>
            <a:prstDash val="dash"/>
            <a:round/>
            <a:headEnd type="none" w="med" len="med"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9" name="AutoShape 34">
            <a:extLst>
              <a:ext uri="{FF2B5EF4-FFF2-40B4-BE49-F238E27FC236}">
                <a16:creationId xmlns:a16="http://schemas.microsoft.com/office/drawing/2014/main" id="{6FA461AF-DED0-E0F3-E1A0-02B0D7E38656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9889330" y="6479103"/>
            <a:ext cx="273774" cy="693917"/>
          </a:xfrm>
          <a:prstGeom prst="straightConnector1">
            <a:avLst/>
          </a:prstGeom>
          <a:noFill/>
          <a:ln w="28575" cap="flat">
            <a:solidFill>
              <a:srgbClr val="00B0F0"/>
            </a:solidFill>
            <a:prstDash val="dash"/>
            <a:round/>
            <a:headEnd type="none" w="med" len="med"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4" name="AutoShape 17">
            <a:extLst>
              <a:ext uri="{FF2B5EF4-FFF2-40B4-BE49-F238E27FC236}">
                <a16:creationId xmlns:a16="http://schemas.microsoft.com/office/drawing/2014/main" id="{9BFADAD0-2DFE-2EC4-185F-1C8E31263ED8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8220075" y="6427045"/>
            <a:ext cx="1493864" cy="680433"/>
          </a:xfrm>
          <a:prstGeom prst="straightConnector1">
            <a:avLst/>
          </a:prstGeom>
          <a:noFill/>
          <a:ln w="28575" cap="flat">
            <a:solidFill>
              <a:srgbClr val="00B0F0"/>
            </a:solidFill>
            <a:prstDash val="dash"/>
            <a:round/>
            <a:headEnd type="none" w="med" len="med"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6" name="AutoShape 34">
            <a:extLst>
              <a:ext uri="{FF2B5EF4-FFF2-40B4-BE49-F238E27FC236}">
                <a16:creationId xmlns:a16="http://schemas.microsoft.com/office/drawing/2014/main" id="{F8195785-0DDB-C8DC-0A21-9AD493A7401F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8192586" y="6510813"/>
            <a:ext cx="1521353" cy="683470"/>
          </a:xfrm>
          <a:prstGeom prst="straightConnector1">
            <a:avLst/>
          </a:prstGeom>
          <a:noFill/>
          <a:ln w="28575" cap="flat">
            <a:solidFill>
              <a:srgbClr val="00B0F0"/>
            </a:solidFill>
            <a:prstDash val="dash"/>
            <a:round/>
            <a:headEnd type="none" w="med" len="med"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98" name="Image 97" descr="Une image contenant texte, graphiques vectoriels, clipart&#10;&#10;Description générée automatiquement">
            <a:extLst>
              <a:ext uri="{FF2B5EF4-FFF2-40B4-BE49-F238E27FC236}">
                <a16:creationId xmlns:a16="http://schemas.microsoft.com/office/drawing/2014/main" id="{9F2595B8-ACC4-4DA3-4D3A-527EF05468F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62056" y="6104143"/>
            <a:ext cx="431344" cy="213392"/>
          </a:xfrm>
          <a:prstGeom prst="rect">
            <a:avLst/>
          </a:prstGeom>
        </p:spPr>
      </p:pic>
      <p:sp>
        <p:nvSpPr>
          <p:cNvPr id="99" name="ZoneTexte 98">
            <a:extLst>
              <a:ext uri="{FF2B5EF4-FFF2-40B4-BE49-F238E27FC236}">
                <a16:creationId xmlns:a16="http://schemas.microsoft.com/office/drawing/2014/main" id="{BFCAF13D-5824-FF6D-052D-56A39239955E}"/>
              </a:ext>
            </a:extLst>
          </p:cNvPr>
          <p:cNvSpPr txBox="1"/>
          <p:nvPr/>
        </p:nvSpPr>
        <p:spPr>
          <a:xfrm>
            <a:off x="9904627" y="6919205"/>
            <a:ext cx="86844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Carrière</a:t>
            </a:r>
          </a:p>
        </p:txBody>
      </p:sp>
      <p:cxnSp>
        <p:nvCxnSpPr>
          <p:cNvPr id="104" name="AutoShape 24">
            <a:extLst>
              <a:ext uri="{FF2B5EF4-FFF2-40B4-BE49-F238E27FC236}">
                <a16:creationId xmlns:a16="http://schemas.microsoft.com/office/drawing/2014/main" id="{47C74924-CD64-F09F-AA02-7CA4BC461DCC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7343775" y="5886404"/>
            <a:ext cx="540880" cy="258482"/>
          </a:xfrm>
          <a:prstGeom prst="straightConnector1">
            <a:avLst/>
          </a:prstGeom>
          <a:noFill/>
          <a:ln w="28575" cap="flat">
            <a:solidFill>
              <a:srgbClr val="00B0F0"/>
            </a:solidFill>
            <a:prstDash val="dash"/>
            <a:round/>
            <a:headEnd type="none" w="med" len="med"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06" name="Image 105">
            <a:extLst>
              <a:ext uri="{FF2B5EF4-FFF2-40B4-BE49-F238E27FC236}">
                <a16:creationId xmlns:a16="http://schemas.microsoft.com/office/drawing/2014/main" id="{017204E8-0951-995A-1A36-15385B448EE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16" y="2761740"/>
            <a:ext cx="269240" cy="269240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A76A5E76-E504-CE81-0205-58FDD8FE3A3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09066">
            <a:off x="3677533" y="4076669"/>
            <a:ext cx="194310" cy="194310"/>
          </a:xfrm>
          <a:prstGeom prst="rect">
            <a:avLst/>
          </a:prstGeom>
        </p:spPr>
      </p:pic>
      <p:pic>
        <p:nvPicPr>
          <p:cNvPr id="109" name="Image 108">
            <a:extLst>
              <a:ext uri="{FF2B5EF4-FFF2-40B4-BE49-F238E27FC236}">
                <a16:creationId xmlns:a16="http://schemas.microsoft.com/office/drawing/2014/main" id="{83540E21-32AA-7287-3253-E26B547C4E0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049804">
            <a:off x="1352160" y="2181164"/>
            <a:ext cx="194310" cy="194310"/>
          </a:xfrm>
          <a:prstGeom prst="rect">
            <a:avLst/>
          </a:prstGeom>
        </p:spPr>
      </p:pic>
      <p:pic>
        <p:nvPicPr>
          <p:cNvPr id="110" name="Image 109">
            <a:extLst>
              <a:ext uri="{FF2B5EF4-FFF2-40B4-BE49-F238E27FC236}">
                <a16:creationId xmlns:a16="http://schemas.microsoft.com/office/drawing/2014/main" id="{7F0DD35C-B74D-EE41-5DE8-6AD9E9EF22C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352331">
            <a:off x="3890075" y="2362159"/>
            <a:ext cx="194310" cy="194310"/>
          </a:xfrm>
          <a:prstGeom prst="rect">
            <a:avLst/>
          </a:prstGeom>
        </p:spPr>
      </p:pic>
      <p:pic>
        <p:nvPicPr>
          <p:cNvPr id="111" name="Image 110">
            <a:extLst>
              <a:ext uri="{FF2B5EF4-FFF2-40B4-BE49-F238E27FC236}">
                <a16:creationId xmlns:a16="http://schemas.microsoft.com/office/drawing/2014/main" id="{CC3BBFB4-E62F-EABD-30A4-0720F194DB4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09066">
            <a:off x="5961870" y="5179391"/>
            <a:ext cx="194310" cy="194310"/>
          </a:xfrm>
          <a:prstGeom prst="rect">
            <a:avLst/>
          </a:prstGeom>
        </p:spPr>
      </p:pic>
      <p:pic>
        <p:nvPicPr>
          <p:cNvPr id="112" name="Image 111">
            <a:extLst>
              <a:ext uri="{FF2B5EF4-FFF2-40B4-BE49-F238E27FC236}">
                <a16:creationId xmlns:a16="http://schemas.microsoft.com/office/drawing/2014/main" id="{0A5C5D03-3EA2-9B7D-0406-E5C496641EC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352331">
            <a:off x="5492972" y="5139624"/>
            <a:ext cx="194310" cy="194310"/>
          </a:xfrm>
          <a:prstGeom prst="rect">
            <a:avLst/>
          </a:prstGeom>
        </p:spPr>
      </p:pic>
      <p:pic>
        <p:nvPicPr>
          <p:cNvPr id="113" name="Image 112">
            <a:extLst>
              <a:ext uri="{FF2B5EF4-FFF2-40B4-BE49-F238E27FC236}">
                <a16:creationId xmlns:a16="http://schemas.microsoft.com/office/drawing/2014/main" id="{4879C036-9EC9-79D8-5A85-E30458CFADD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352331">
            <a:off x="6666155" y="5943168"/>
            <a:ext cx="194310" cy="194310"/>
          </a:xfrm>
          <a:prstGeom prst="rect">
            <a:avLst/>
          </a:prstGeom>
        </p:spPr>
      </p:pic>
      <p:pic>
        <p:nvPicPr>
          <p:cNvPr id="114" name="Image 113">
            <a:extLst>
              <a:ext uri="{FF2B5EF4-FFF2-40B4-BE49-F238E27FC236}">
                <a16:creationId xmlns:a16="http://schemas.microsoft.com/office/drawing/2014/main" id="{8C357FD9-2025-5CB0-5212-B7A0ABC1C2E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352331">
            <a:off x="6014446" y="3356850"/>
            <a:ext cx="194310" cy="194310"/>
          </a:xfrm>
          <a:prstGeom prst="rect">
            <a:avLst/>
          </a:prstGeom>
        </p:spPr>
      </p:pic>
      <p:pic>
        <p:nvPicPr>
          <p:cNvPr id="115" name="Image 114">
            <a:extLst>
              <a:ext uri="{FF2B5EF4-FFF2-40B4-BE49-F238E27FC236}">
                <a16:creationId xmlns:a16="http://schemas.microsoft.com/office/drawing/2014/main" id="{CB7D5C23-30DA-1D4C-92AE-18C0767E136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09066">
            <a:off x="6666823" y="3531743"/>
            <a:ext cx="194310" cy="194310"/>
          </a:xfrm>
          <a:prstGeom prst="rect">
            <a:avLst/>
          </a:prstGeom>
        </p:spPr>
      </p:pic>
      <p:cxnSp>
        <p:nvCxnSpPr>
          <p:cNvPr id="116" name="AutoShape 14">
            <a:extLst>
              <a:ext uri="{FF2B5EF4-FFF2-40B4-BE49-F238E27FC236}">
                <a16:creationId xmlns:a16="http://schemas.microsoft.com/office/drawing/2014/main" id="{E1AF5B0A-B1B6-3637-21D8-B4271C41309C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229681" y="2754663"/>
            <a:ext cx="1070483" cy="404938"/>
          </a:xfrm>
          <a:prstGeom prst="straightConnector1">
            <a:avLst/>
          </a:prstGeom>
          <a:noFill/>
          <a:ln w="28575" cap="flat">
            <a:solidFill>
              <a:srgbClr val="FFC000"/>
            </a:solidFill>
            <a:prstDash val="sysDot"/>
            <a:round/>
            <a:headEnd type="none" w="med" len="med"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18" name="ZoneTexte 117">
            <a:extLst>
              <a:ext uri="{FF2B5EF4-FFF2-40B4-BE49-F238E27FC236}">
                <a16:creationId xmlns:a16="http://schemas.microsoft.com/office/drawing/2014/main" id="{5CC19E74-870E-9533-3187-BABE95F369DF}"/>
              </a:ext>
            </a:extLst>
          </p:cNvPr>
          <p:cNvSpPr txBox="1"/>
          <p:nvPr/>
        </p:nvSpPr>
        <p:spPr>
          <a:xfrm rot="20336139">
            <a:off x="277956" y="3026545"/>
            <a:ext cx="9395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H" sz="1600" b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Parking</a:t>
            </a:r>
          </a:p>
          <a:p>
            <a:r>
              <a:rPr lang="fr-CH" sz="1600" b="1" dirty="0">
                <a:solidFill>
                  <a:srgbClr val="FFC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révisions</a:t>
            </a:r>
          </a:p>
        </p:txBody>
      </p:sp>
      <p:cxnSp>
        <p:nvCxnSpPr>
          <p:cNvPr id="119" name="AutoShape 24">
            <a:extLst>
              <a:ext uri="{FF2B5EF4-FFF2-40B4-BE49-F238E27FC236}">
                <a16:creationId xmlns:a16="http://schemas.microsoft.com/office/drawing/2014/main" id="{23B10294-58C8-1031-8611-E96A94E91EC9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9716720" y="7221928"/>
            <a:ext cx="266700" cy="95541"/>
          </a:xfrm>
          <a:prstGeom prst="straightConnector1">
            <a:avLst/>
          </a:prstGeom>
          <a:noFill/>
          <a:ln w="28575" cap="flat">
            <a:solidFill>
              <a:srgbClr val="00B0F0"/>
            </a:solidFill>
            <a:prstDash val="dash"/>
            <a:round/>
            <a:headEnd type="none" w="med" len="med"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21" name="AutoShape 24">
            <a:extLst>
              <a:ext uri="{FF2B5EF4-FFF2-40B4-BE49-F238E27FC236}">
                <a16:creationId xmlns:a16="http://schemas.microsoft.com/office/drawing/2014/main" id="{5196C663-971A-9757-6FBE-E80CFBF8480F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9795674" y="7143977"/>
            <a:ext cx="257887" cy="100612"/>
          </a:xfrm>
          <a:prstGeom prst="straightConnector1">
            <a:avLst/>
          </a:prstGeom>
          <a:noFill/>
          <a:ln w="28575" cap="flat">
            <a:solidFill>
              <a:srgbClr val="00B0F0"/>
            </a:solidFill>
            <a:prstDash val="dash"/>
            <a:round/>
            <a:headEnd type="none" w="med" len="med"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028" name="Picture 4" descr="Panneau de signalisation Interdiction de Tourner à droite PNG transparents  - StickPNG">
            <a:extLst>
              <a:ext uri="{FF2B5EF4-FFF2-40B4-BE49-F238E27FC236}">
                <a16:creationId xmlns:a16="http://schemas.microsoft.com/office/drawing/2014/main" id="{7D90A0D4-A4DF-CC0D-A155-352BFD16FF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1658" y="4327171"/>
            <a:ext cx="194970" cy="19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Panneau stop en France — Wikipédia">
            <a:extLst>
              <a:ext uri="{FF2B5EF4-FFF2-40B4-BE49-F238E27FC236}">
                <a16:creationId xmlns:a16="http://schemas.microsoft.com/office/drawing/2014/main" id="{5B5561C6-7BF1-C331-0FC0-D7E4E2979A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7789" y="4140772"/>
            <a:ext cx="180000" cy="1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Panneau d'interdiction aux véhicules affectés au transport de marchandises  en France — Wikipédia">
            <a:extLst>
              <a:ext uri="{FF2B5EF4-FFF2-40B4-BE49-F238E27FC236}">
                <a16:creationId xmlns:a16="http://schemas.microsoft.com/office/drawing/2014/main" id="{7FCC84D1-D9DF-CC3A-C025-AE3CC79A26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9741" y="2436142"/>
            <a:ext cx="194400" cy="19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0" descr="Panneau d'interdiction aux véhicules affectés au transport de marchandises  en France — Wikipédia">
            <a:extLst>
              <a:ext uri="{FF2B5EF4-FFF2-40B4-BE49-F238E27FC236}">
                <a16:creationId xmlns:a16="http://schemas.microsoft.com/office/drawing/2014/main" id="{B1BED491-0978-F453-E784-2C95DF299E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2593" y="4229690"/>
            <a:ext cx="194400" cy="19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AutoShape 17">
            <a:extLst>
              <a:ext uri="{FF2B5EF4-FFF2-40B4-BE49-F238E27FC236}">
                <a16:creationId xmlns:a16="http://schemas.microsoft.com/office/drawing/2014/main" id="{F201E3DD-1EA4-F82C-4C15-5C9AF1C9EA8C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8599316" y="5648242"/>
            <a:ext cx="1493864" cy="680433"/>
          </a:xfrm>
          <a:prstGeom prst="straightConnector1">
            <a:avLst/>
          </a:prstGeom>
          <a:noFill/>
          <a:ln w="28575" cap="flat">
            <a:solidFill>
              <a:srgbClr val="00B0F0"/>
            </a:solidFill>
            <a:prstDash val="dash"/>
            <a:round/>
            <a:headEnd type="none" w="med" len="med"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1" name="Forme libre : forme 20">
            <a:extLst>
              <a:ext uri="{FF2B5EF4-FFF2-40B4-BE49-F238E27FC236}">
                <a16:creationId xmlns:a16="http://schemas.microsoft.com/office/drawing/2014/main" id="{6A1BA3C5-DE18-90D7-313D-BC854569C5FE}"/>
              </a:ext>
            </a:extLst>
          </p:cNvPr>
          <p:cNvSpPr/>
          <p:nvPr/>
        </p:nvSpPr>
        <p:spPr bwMode="auto">
          <a:xfrm>
            <a:off x="8236396" y="5292481"/>
            <a:ext cx="495300" cy="323850"/>
          </a:xfrm>
          <a:custGeom>
            <a:avLst/>
            <a:gdLst>
              <a:gd name="connsiteX0" fmla="*/ 0 w 495300"/>
              <a:gd name="connsiteY0" fmla="*/ 0 h 323850"/>
              <a:gd name="connsiteX1" fmla="*/ 180975 w 495300"/>
              <a:gd name="connsiteY1" fmla="*/ 209550 h 323850"/>
              <a:gd name="connsiteX2" fmla="*/ 495300 w 495300"/>
              <a:gd name="connsiteY2" fmla="*/ 323850 h 323850"/>
              <a:gd name="connsiteX3" fmla="*/ 495300 w 495300"/>
              <a:gd name="connsiteY3" fmla="*/ 323850 h 323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5300" h="323850">
                <a:moveTo>
                  <a:pt x="0" y="0"/>
                </a:moveTo>
                <a:cubicBezTo>
                  <a:pt x="49212" y="77787"/>
                  <a:pt x="98425" y="155575"/>
                  <a:pt x="180975" y="209550"/>
                </a:cubicBezTo>
                <a:cubicBezTo>
                  <a:pt x="263525" y="263525"/>
                  <a:pt x="495300" y="323850"/>
                  <a:pt x="495300" y="323850"/>
                </a:cubicBezTo>
                <a:lnTo>
                  <a:pt x="495300" y="323850"/>
                </a:lnTo>
              </a:path>
            </a:pathLst>
          </a:custGeom>
          <a:noFill/>
          <a:ln w="38100" cap="flat" cmpd="sng" algn="ctr">
            <a:solidFill>
              <a:srgbClr val="00B0F0"/>
            </a:solidFill>
            <a:prstDash val="dash"/>
            <a:round/>
            <a:headEnd type="triangl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CH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Grande" charset="0"/>
              <a:ea typeface="Geneva" charset="0"/>
              <a:cs typeface="Geneva" charset="0"/>
            </a:endParaRPr>
          </a:p>
        </p:txBody>
      </p:sp>
      <p:cxnSp>
        <p:nvCxnSpPr>
          <p:cNvPr id="29" name="AutoShape 34">
            <a:extLst>
              <a:ext uri="{FF2B5EF4-FFF2-40B4-BE49-F238E27FC236}">
                <a16:creationId xmlns:a16="http://schemas.microsoft.com/office/drawing/2014/main" id="{D8B32D98-15C4-49EF-F796-92A331BF4E09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8239232" y="4518926"/>
            <a:ext cx="348964" cy="780712"/>
          </a:xfrm>
          <a:prstGeom prst="straightConnector1">
            <a:avLst/>
          </a:prstGeom>
          <a:noFill/>
          <a:ln w="28575" cap="flat">
            <a:solidFill>
              <a:srgbClr val="00B0F0"/>
            </a:solidFill>
            <a:prstDash val="dash"/>
            <a:round/>
            <a:headEnd type="triangle" w="med" len="med"/>
            <a:tailEnd type="non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026" name="Picture 2" descr="Panneau de cédez le passage à la circulation venant en sens inverse en  France — Wikipédia">
            <a:extLst>
              <a:ext uri="{FF2B5EF4-FFF2-40B4-BE49-F238E27FC236}">
                <a16:creationId xmlns:a16="http://schemas.microsoft.com/office/drawing/2014/main" id="{1EFAAD4D-AA1D-F6F9-7FEC-3BE5CF4D36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590996">
            <a:off x="9065538" y="5875958"/>
            <a:ext cx="216000" cy="2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Panneau de cédez le passage à la circulation venant en sens inverse en  France — Wikipédia">
            <a:extLst>
              <a:ext uri="{FF2B5EF4-FFF2-40B4-BE49-F238E27FC236}">
                <a16:creationId xmlns:a16="http://schemas.microsoft.com/office/drawing/2014/main" id="{8536FE41-0A6B-94D0-2AAF-DC9D7203D9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75882">
            <a:off x="8184953" y="4917185"/>
            <a:ext cx="216000" cy="2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6" name="AutoShape 6">
            <a:extLst>
              <a:ext uri="{FF2B5EF4-FFF2-40B4-BE49-F238E27FC236}">
                <a16:creationId xmlns:a16="http://schemas.microsoft.com/office/drawing/2014/main" id="{9BEFB6C7-B566-8C34-C34D-34581660227F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4482604" y="2577827"/>
            <a:ext cx="594360" cy="266700"/>
          </a:xfrm>
          <a:prstGeom prst="straightConnector1">
            <a:avLst/>
          </a:prstGeom>
          <a:noFill/>
          <a:ln w="19050" cap="flat">
            <a:solidFill>
              <a:schemeClr val="accent1"/>
            </a:solidFill>
            <a:prstDash val="dash"/>
            <a:round/>
            <a:headEnd type="none" w="med" len="med"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1" name="AutoShape 6">
            <a:extLst>
              <a:ext uri="{FF2B5EF4-FFF2-40B4-BE49-F238E27FC236}">
                <a16:creationId xmlns:a16="http://schemas.microsoft.com/office/drawing/2014/main" id="{59A5FFC9-4ABD-6A8E-1B1C-06EBE672C817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5237039" y="2922344"/>
            <a:ext cx="594360" cy="266700"/>
          </a:xfrm>
          <a:prstGeom prst="straightConnector1">
            <a:avLst/>
          </a:prstGeom>
          <a:noFill/>
          <a:ln w="28575" cap="flat">
            <a:solidFill>
              <a:srgbClr val="00B0F0"/>
            </a:solidFill>
            <a:prstDash val="dash"/>
            <a:round/>
            <a:headEnd type="none" w="med" len="med"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8" name="AutoShape 6">
            <a:extLst>
              <a:ext uri="{FF2B5EF4-FFF2-40B4-BE49-F238E27FC236}">
                <a16:creationId xmlns:a16="http://schemas.microsoft.com/office/drawing/2014/main" id="{FE5CAB2D-F5BD-2479-DB6B-D2CBA576B147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2789120" y="1959067"/>
            <a:ext cx="743014" cy="274218"/>
          </a:xfrm>
          <a:prstGeom prst="straightConnector1">
            <a:avLst/>
          </a:prstGeom>
          <a:noFill/>
          <a:ln w="19050" cap="flat">
            <a:solidFill>
              <a:schemeClr val="accent1"/>
            </a:solidFill>
            <a:prstDash val="dash"/>
            <a:round/>
            <a:headEnd type="none" w="med" len="med"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61" name="AutoShape 6">
            <a:extLst>
              <a:ext uri="{FF2B5EF4-FFF2-40B4-BE49-F238E27FC236}">
                <a16:creationId xmlns:a16="http://schemas.microsoft.com/office/drawing/2014/main" id="{C355D03E-F9C6-3D2E-C76D-B67CAD32C5FB}"/>
              </a:ext>
            </a:extLst>
          </p:cNvPr>
          <p:cNvCxnSpPr>
            <a:cxnSpLocks noChangeShapeType="1"/>
          </p:cNvCxnSpPr>
          <p:nvPr/>
        </p:nvCxnSpPr>
        <p:spPr bwMode="auto">
          <a:xfrm flipH="1" flipV="1">
            <a:off x="1339734" y="1675350"/>
            <a:ext cx="1408168" cy="279900"/>
          </a:xfrm>
          <a:prstGeom prst="straightConnector1">
            <a:avLst/>
          </a:prstGeom>
          <a:noFill/>
          <a:ln w="19050" cap="flat">
            <a:solidFill>
              <a:schemeClr val="accent1"/>
            </a:solidFill>
            <a:prstDash val="dash"/>
            <a:round/>
            <a:headEnd type="none" w="med" len="med"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030" name="Picture 6" descr="Panneau d'interdiction de tourner à droite ou à gauche en France — Wikipédia">
            <a:extLst>
              <a:ext uri="{FF2B5EF4-FFF2-40B4-BE49-F238E27FC236}">
                <a16:creationId xmlns:a16="http://schemas.microsoft.com/office/drawing/2014/main" id="{0D8F5023-83FB-82F5-2018-1E7E604168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536872" y="1613295"/>
            <a:ext cx="194400" cy="19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8" name="Groupe 67">
            <a:extLst>
              <a:ext uri="{FF2B5EF4-FFF2-40B4-BE49-F238E27FC236}">
                <a16:creationId xmlns:a16="http://schemas.microsoft.com/office/drawing/2014/main" id="{E99B7FBB-D0A1-867F-863D-85B5196D88DC}"/>
              </a:ext>
            </a:extLst>
          </p:cNvPr>
          <p:cNvGrpSpPr/>
          <p:nvPr/>
        </p:nvGrpSpPr>
        <p:grpSpPr>
          <a:xfrm>
            <a:off x="3708684" y="6324382"/>
            <a:ext cx="2345261" cy="552282"/>
            <a:chOff x="4101366" y="6139478"/>
            <a:chExt cx="2345261" cy="55228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A0829347-4D30-B75B-8333-09B9C3AD4E99}"/>
                </a:ext>
              </a:extLst>
            </p:cNvPr>
            <p:cNvSpPr/>
            <p:nvPr/>
          </p:nvSpPr>
          <p:spPr bwMode="auto">
            <a:xfrm>
              <a:off x="4101366" y="6139478"/>
              <a:ext cx="2345261" cy="552282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vert="horz" wrap="square" lIns="0" tIns="0" rIns="0" bIns="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fr-CH" sz="1800" dirty="0">
                  <a:solidFill>
                    <a:schemeClr val="tx1"/>
                  </a:solidFill>
                  <a:latin typeface="Lucida Grande" charset="0"/>
                  <a:ea typeface="Geneva" charset="0"/>
                  <a:cs typeface="Geneva" charset="0"/>
                </a:rPr>
                <a:t>       </a:t>
              </a:r>
              <a:r>
                <a:rPr lang="fr-CH" sz="1200" b="1" dirty="0">
                  <a:solidFill>
                    <a:schemeClr val="tx1"/>
                  </a:solidFill>
                  <a:latin typeface="Lucida Grande" charset="0"/>
                  <a:ea typeface="Geneva" charset="0"/>
                  <a:cs typeface="Geneva" charset="0"/>
                </a:rPr>
                <a:t>Poids-lourds / LKW</a:t>
              </a:r>
            </a:p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fr-CH" sz="1200" b="1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Lucida Grande" charset="0"/>
                  <a:ea typeface="Geneva" charset="0"/>
                  <a:cs typeface="Geneva" charset="0"/>
                </a:rPr>
                <a:t>       </a:t>
              </a:r>
              <a:r>
                <a:rPr lang="fr-CH" sz="1200" b="1" dirty="0">
                  <a:solidFill>
                    <a:schemeClr val="tx1"/>
                  </a:solidFill>
                  <a:latin typeface="Lucida Grande" charset="0"/>
                  <a:ea typeface="Geneva" charset="0"/>
                  <a:cs typeface="Geneva" charset="0"/>
                </a:rPr>
                <a:t>   VL uniquement / </a:t>
              </a:r>
              <a:r>
                <a:rPr lang="fr-CH" sz="1200" b="1" dirty="0" err="1">
                  <a:solidFill>
                    <a:schemeClr val="tx1"/>
                  </a:solidFill>
                  <a:latin typeface="Lucida Grande" charset="0"/>
                  <a:ea typeface="Geneva" charset="0"/>
                  <a:cs typeface="Geneva" charset="0"/>
                </a:rPr>
                <a:t>nur</a:t>
              </a:r>
              <a:r>
                <a:rPr lang="fr-CH" sz="1200" b="1" dirty="0">
                  <a:solidFill>
                    <a:schemeClr val="tx1"/>
                  </a:solidFill>
                  <a:latin typeface="Lucida Grande" charset="0"/>
                  <a:ea typeface="Geneva" charset="0"/>
                  <a:cs typeface="Geneva" charset="0"/>
                </a:rPr>
                <a:t> PKW</a:t>
              </a:r>
              <a:endParaRPr kumimoji="0" lang="fr-CH" sz="18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Lucida Grande" charset="0"/>
                <a:ea typeface="Geneva" charset="0"/>
                <a:cs typeface="Geneva" charset="0"/>
              </a:endParaRPr>
            </a:p>
          </p:txBody>
        </p:sp>
        <p:cxnSp>
          <p:nvCxnSpPr>
            <p:cNvPr id="12" name="AutoShape 14">
              <a:extLst>
                <a:ext uri="{FF2B5EF4-FFF2-40B4-BE49-F238E27FC236}">
                  <a16:creationId xmlns:a16="http://schemas.microsoft.com/office/drawing/2014/main" id="{32472E67-F4A1-A5D5-8E2D-4AC6DDF1FBFA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4156876" y="6292451"/>
              <a:ext cx="325728" cy="12835"/>
            </a:xfrm>
            <a:prstGeom prst="straightConnector1">
              <a:avLst/>
            </a:prstGeom>
            <a:noFill/>
            <a:ln w="28575" cap="flat">
              <a:solidFill>
                <a:srgbClr val="00B0F0"/>
              </a:solidFill>
              <a:prstDash val="dash"/>
              <a:round/>
              <a:headEnd type="none" w="med" len="med"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3" name="AutoShape 6">
              <a:extLst>
                <a:ext uri="{FF2B5EF4-FFF2-40B4-BE49-F238E27FC236}">
                  <a16:creationId xmlns:a16="http://schemas.microsoft.com/office/drawing/2014/main" id="{C524D283-6F4B-D2E7-ACAE-54C04F338310}"/>
                </a:ext>
              </a:extLst>
            </p:cNvPr>
            <p:cNvCxnSpPr>
              <a:cxnSpLocks noChangeShapeType="1"/>
            </p:cNvCxnSpPr>
            <p:nvPr/>
          </p:nvCxnSpPr>
          <p:spPr bwMode="auto">
            <a:xfrm>
              <a:off x="4189356" y="6496075"/>
              <a:ext cx="260767" cy="12909"/>
            </a:xfrm>
            <a:prstGeom prst="straightConnector1">
              <a:avLst/>
            </a:prstGeom>
            <a:noFill/>
            <a:ln w="19050" cap="flat">
              <a:solidFill>
                <a:schemeClr val="accent1"/>
              </a:solidFill>
              <a:prstDash val="dash"/>
              <a:round/>
              <a:headEnd type="none" w="med" len="med"/>
              <a:tailEnd type="triangle" w="med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cxnSp>
        <p:nvCxnSpPr>
          <p:cNvPr id="70" name="AutoShape 6">
            <a:extLst>
              <a:ext uri="{FF2B5EF4-FFF2-40B4-BE49-F238E27FC236}">
                <a16:creationId xmlns:a16="http://schemas.microsoft.com/office/drawing/2014/main" id="{A1E5D941-DA85-9D05-9318-772A16E8DC91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4386332" y="3869921"/>
            <a:ext cx="246037" cy="484538"/>
          </a:xfrm>
          <a:prstGeom prst="straightConnector1">
            <a:avLst/>
          </a:prstGeom>
          <a:noFill/>
          <a:ln w="19050" cap="flat">
            <a:solidFill>
              <a:schemeClr val="accent1"/>
            </a:solidFill>
            <a:prstDash val="dash"/>
            <a:round/>
            <a:headEnd type="none" w="med" len="med"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08" name="Image 107">
            <a:extLst>
              <a:ext uri="{FF2B5EF4-FFF2-40B4-BE49-F238E27FC236}">
                <a16:creationId xmlns:a16="http://schemas.microsoft.com/office/drawing/2014/main" id="{0DABED3E-8BA6-6FD4-5A8E-1BD365DF18D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858747">
            <a:off x="4399185" y="3903910"/>
            <a:ext cx="194310" cy="194310"/>
          </a:xfrm>
          <a:prstGeom prst="rect">
            <a:avLst/>
          </a:prstGeom>
        </p:spPr>
      </p:pic>
      <p:cxnSp>
        <p:nvCxnSpPr>
          <p:cNvPr id="75" name="AutoShape 6">
            <a:extLst>
              <a:ext uri="{FF2B5EF4-FFF2-40B4-BE49-F238E27FC236}">
                <a16:creationId xmlns:a16="http://schemas.microsoft.com/office/drawing/2014/main" id="{2F309CEC-9B06-5543-9A47-27DB8C483AC7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4740247" y="3001551"/>
            <a:ext cx="340502" cy="658429"/>
          </a:xfrm>
          <a:prstGeom prst="straightConnector1">
            <a:avLst/>
          </a:prstGeom>
          <a:noFill/>
          <a:ln w="19050" cap="flat">
            <a:solidFill>
              <a:schemeClr val="accent1"/>
            </a:solidFill>
            <a:prstDash val="dash"/>
            <a:round/>
            <a:headEnd type="none" w="med" len="med"/>
            <a:tailEnd type="triangle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4" name="Titre 1">
            <a:extLst>
              <a:ext uri="{FF2B5EF4-FFF2-40B4-BE49-F238E27FC236}">
                <a16:creationId xmlns:a16="http://schemas.microsoft.com/office/drawing/2014/main" id="{D61F412C-17C2-C104-CFCC-25D38BD1E6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8188" y="540271"/>
            <a:ext cx="7683500" cy="864096"/>
          </a:xfrm>
        </p:spPr>
        <p:txBody>
          <a:bodyPr/>
          <a:lstStyle/>
          <a:p>
            <a:r>
              <a:rPr lang="fr-CH" sz="3400" dirty="0" err="1"/>
              <a:t>Verkehrsplan</a:t>
            </a:r>
            <a:r>
              <a:rPr lang="fr-CH" sz="3400" dirty="0"/>
              <a:t> des </a:t>
            </a:r>
            <a:r>
              <a:rPr lang="fr-CH" sz="3400" dirty="0" err="1"/>
              <a:t>Standorts</a:t>
            </a:r>
            <a:endParaRPr lang="fr-CH" sz="3400" dirty="0"/>
          </a:p>
        </p:txBody>
      </p:sp>
    </p:spTree>
    <p:extLst>
      <p:ext uri="{BB962C8B-B14F-4D97-AF65-F5344CB8AC3E}">
        <p14:creationId xmlns:p14="http://schemas.microsoft.com/office/powerpoint/2010/main" val="31770572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Espace réservé du texte 2">
            <a:extLst>
              <a:ext uri="{FF2B5EF4-FFF2-40B4-BE49-F238E27FC236}">
                <a16:creationId xmlns:a16="http://schemas.microsoft.com/office/drawing/2014/main" id="{B718976B-9872-7AC6-43AD-9154FD320F45}"/>
              </a:ext>
            </a:extLst>
          </p:cNvPr>
          <p:cNvSpPr txBox="1">
            <a:spLocks/>
          </p:cNvSpPr>
          <p:nvPr/>
        </p:nvSpPr>
        <p:spPr>
          <a:xfrm>
            <a:off x="1838265" y="1548383"/>
            <a:ext cx="6727439" cy="6012880"/>
          </a:xfrm>
          <a:prstGeom prst="rect">
            <a:avLst/>
          </a:prstGeom>
        </p:spPr>
        <p:txBody>
          <a:bodyPr vert="horz" wrap="square" anchor="t">
            <a:normAutofit/>
          </a:bodyPr>
          <a:lstStyle>
            <a:lvl1pPr marL="342876" indent="-342876" algn="l" defTabSz="457169" rtl="0" eaLnBrk="1" latinLnBrk="0" hangingPunct="1">
              <a:spcBef>
                <a:spcPct val="20000"/>
              </a:spcBef>
              <a:buClr>
                <a:srgbClr val="0092D2"/>
              </a:buClr>
              <a:buSzPct val="100000"/>
              <a:buFontTx/>
              <a:buBlip>
                <a:blip r:embed="rId2"/>
              </a:buBlip>
              <a:defRPr sz="2000" b="0" i="0" kern="1200" baseline="0">
                <a:solidFill>
                  <a:srgbClr val="0092D2"/>
                </a:solidFill>
                <a:latin typeface="Arial"/>
                <a:ea typeface="+mn-ea"/>
                <a:cs typeface="Arial"/>
              </a:defRPr>
            </a:lvl1pPr>
            <a:lvl2pPr marL="627063" indent="-269875" algn="l" defTabSz="457169" rtl="0" eaLnBrk="1" latinLnBrk="0" hangingPunct="1">
              <a:spcBef>
                <a:spcPct val="20000"/>
              </a:spcBef>
              <a:buClr>
                <a:srgbClr val="0092D2"/>
              </a:buClr>
              <a:buSzPct val="100000"/>
              <a:buFontTx/>
              <a:buBlip>
                <a:blip r:embed="rId2"/>
              </a:buBlip>
              <a:defRPr sz="16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895350" indent="-268288" algn="l" defTabSz="439738" rtl="0" eaLnBrk="1" latinLnBrk="0" hangingPunct="1">
              <a:spcBef>
                <a:spcPct val="20000"/>
              </a:spcBef>
              <a:buClr>
                <a:schemeClr val="tx2">
                  <a:lumMod val="60000"/>
                  <a:lumOff val="40000"/>
                </a:schemeClr>
              </a:buClr>
              <a:buSzPct val="100000"/>
              <a:buFontTx/>
              <a:buBlip>
                <a:blip r:embed="rId2"/>
              </a:buBlip>
              <a:defRPr sz="14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895350" indent="-85725" algn="l" defTabSz="457169" rtl="0" eaLnBrk="1" latinLnBrk="0" hangingPunct="1">
              <a:spcBef>
                <a:spcPct val="20000"/>
              </a:spcBef>
              <a:buClr>
                <a:srgbClr val="0092D2"/>
              </a:buClr>
              <a:buFont typeface="Arial"/>
              <a:buChar char="•"/>
              <a:defRPr sz="1000" b="0" kern="1200" baseline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258" indent="-228584" algn="l" defTabSz="457169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27" indent="-228584" algn="l" defTabSz="45716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95" indent="-228584" algn="l" defTabSz="45716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64" indent="-228584" algn="l" defTabSz="45716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32" indent="-228584" algn="l" defTabSz="45716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defTabSz="914400" fontAlgn="auto">
              <a:spcAft>
                <a:spcPts val="0"/>
              </a:spcAft>
              <a:defRPr/>
            </a:pPr>
            <a:r>
              <a:rPr lang="de-DE" altLang="fr-FR" dirty="0"/>
              <a:t>Parkverbot vor den Gebäudeeingängen, vor den Feuerhydrant und vor den elektrischen Räumen.</a:t>
            </a:r>
            <a:br>
              <a:rPr lang="de-DE" altLang="fr-FR" dirty="0"/>
            </a:br>
            <a:endParaRPr lang="fr-FR" altLang="fr-FR" dirty="0"/>
          </a:p>
          <a:p>
            <a:pPr lvl="0" fontAlgn="auto">
              <a:spcAft>
                <a:spcPts val="0"/>
              </a:spcAft>
              <a:defRPr/>
            </a:pPr>
            <a:r>
              <a:rPr lang="fr-FR" altLang="fr-FR" dirty="0" err="1"/>
              <a:t>Vorsicht</a:t>
            </a:r>
            <a:r>
              <a:rPr lang="fr-FR" altLang="fr-FR" dirty="0"/>
              <a:t> </a:t>
            </a:r>
            <a:r>
              <a:rPr lang="fr-FR" altLang="fr-FR" dirty="0" err="1"/>
              <a:t>beim</a:t>
            </a:r>
            <a:r>
              <a:rPr lang="fr-FR" altLang="fr-FR" dirty="0"/>
              <a:t> </a:t>
            </a:r>
            <a:r>
              <a:rPr lang="fr-FR" altLang="fr-FR" dirty="0" err="1"/>
              <a:t>Gehen</a:t>
            </a:r>
            <a:r>
              <a:rPr lang="fr-FR" altLang="fr-FR" dirty="0"/>
              <a:t>:</a:t>
            </a:r>
          </a:p>
          <a:p>
            <a:pPr lvl="0" fontAlgn="auto">
              <a:spcAft>
                <a:spcPts val="0"/>
              </a:spcAft>
              <a:defRPr/>
            </a:pPr>
            <a:endParaRPr lang="fr-FR" altLang="fr-FR" dirty="0"/>
          </a:p>
          <a:p>
            <a:pPr lvl="0" fontAlgn="auto">
              <a:spcAft>
                <a:spcPts val="0"/>
              </a:spcAft>
              <a:defRPr/>
            </a:pPr>
            <a:endParaRPr lang="fr-FR" altLang="fr-FR" dirty="0"/>
          </a:p>
          <a:p>
            <a:pPr marL="0" lvl="0" indent="0" fontAlgn="auto">
              <a:spcAft>
                <a:spcPts val="0"/>
              </a:spcAft>
              <a:buNone/>
              <a:defRPr/>
            </a:pPr>
            <a:endParaRPr lang="fr-FR" altLang="fr-FR" dirty="0"/>
          </a:p>
          <a:p>
            <a:pPr marL="0" marR="0" lvl="0" indent="0" algn="l" defTabSz="45716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92D2"/>
              </a:buClr>
              <a:buSzPct val="100000"/>
              <a:buNone/>
              <a:tabLst/>
              <a:defRPr/>
            </a:pPr>
            <a:br>
              <a:rPr lang="fr-FR" dirty="0"/>
            </a:br>
            <a:endParaRPr lang="fr-FR" dirty="0"/>
          </a:p>
          <a:p>
            <a:pPr marL="0" marR="0" lvl="0" indent="0" algn="l" defTabSz="45716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92D2"/>
              </a:buClr>
              <a:buSzPct val="100000"/>
              <a:buNone/>
              <a:tabLst/>
              <a:defRPr/>
            </a:pP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srgbClr val="0092D2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lvl="0" fontAlgn="auto">
              <a:spcAft>
                <a:spcPts val="0"/>
              </a:spcAft>
              <a:defRPr/>
            </a:pPr>
            <a:r>
              <a:rPr lang="de-CH" dirty="0"/>
              <a:t>Vorsicht bei Fahrzeugen, Maschinen und Zügen:</a:t>
            </a:r>
          </a:p>
          <a:p>
            <a:pPr marL="714375" lvl="0" indent="-341313" fontAlgn="auto">
              <a:spcAft>
                <a:spcPts val="0"/>
              </a:spcAft>
              <a:defRPr/>
            </a:pPr>
            <a:r>
              <a:rPr lang="de-CH" dirty="0">
                <a:solidFill>
                  <a:srgbClr val="131313"/>
                </a:solidFill>
              </a:rPr>
              <a:t>Achten Sie auf fahrende Fahrzeuge. </a:t>
            </a:r>
            <a:br>
              <a:rPr lang="de-CH" dirty="0">
                <a:solidFill>
                  <a:srgbClr val="131313"/>
                </a:solidFill>
              </a:rPr>
            </a:br>
            <a:r>
              <a:rPr lang="de-CH" dirty="0">
                <a:solidFill>
                  <a:srgbClr val="131313"/>
                </a:solidFill>
              </a:rPr>
              <a:t>Sie haben </a:t>
            </a:r>
            <a:r>
              <a:rPr lang="de-CH" b="1" dirty="0">
                <a:solidFill>
                  <a:srgbClr val="131313"/>
                </a:solidFill>
              </a:rPr>
              <a:t>kein</a:t>
            </a:r>
            <a:r>
              <a:rPr lang="de-CH" dirty="0">
                <a:solidFill>
                  <a:srgbClr val="131313"/>
                </a:solidFill>
              </a:rPr>
              <a:t> Vortritt bei Zügen und Baumaschinen.</a:t>
            </a:r>
          </a:p>
          <a:p>
            <a:pPr marL="714375" lvl="0" indent="-341313" fontAlgn="auto">
              <a:spcAft>
                <a:spcPts val="0"/>
              </a:spcAft>
              <a:defRPr/>
            </a:pPr>
            <a:r>
              <a:rPr lang="de-CH" dirty="0">
                <a:solidFill>
                  <a:srgbClr val="131313"/>
                </a:solidFill>
              </a:rPr>
              <a:t>Machen Sie sich beim Fahrenden bemerkbar und</a:t>
            </a:r>
            <a:br>
              <a:rPr lang="de-CH" dirty="0">
                <a:solidFill>
                  <a:srgbClr val="131313"/>
                </a:solidFill>
              </a:rPr>
            </a:br>
            <a:r>
              <a:rPr lang="de-CH" dirty="0">
                <a:solidFill>
                  <a:srgbClr val="131313"/>
                </a:solidFill>
              </a:rPr>
              <a:t>warten Sie auf dessen Zustimmung, bevor Sie passieren.</a:t>
            </a:r>
            <a:endParaRPr kumimoji="0" lang="fr-FR" sz="2000" b="0" i="0" u="none" strike="noStrike" kern="0" cap="none" spc="0" normalizeH="0" baseline="0" noProof="0" dirty="0">
              <a:ln>
                <a:noFill/>
              </a:ln>
              <a:solidFill>
                <a:srgbClr val="131313"/>
              </a:solidFill>
              <a:effectLst/>
              <a:uLnTx/>
              <a:uFillTx/>
              <a:ea typeface="ＭＳ Ｐゴシック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82204" y="555461"/>
            <a:ext cx="7683500" cy="864096"/>
          </a:xfrm>
        </p:spPr>
        <p:txBody>
          <a:bodyPr/>
          <a:lstStyle/>
          <a:p>
            <a:r>
              <a:rPr lang="fr-CH" sz="2800" dirty="0" err="1"/>
              <a:t>Verkehr</a:t>
            </a:r>
            <a:endParaRPr lang="fr-FR" sz="28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23412" y="3060551"/>
            <a:ext cx="1157144" cy="1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961996" y="3065090"/>
            <a:ext cx="1097143" cy="1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8373" y="6358600"/>
            <a:ext cx="1555104" cy="1139553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621" y="5244804"/>
            <a:ext cx="1810483" cy="1063659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 rotWithShape="1">
          <a:blip r:embed="rId7"/>
          <a:srcRect r="2005" b="11700"/>
          <a:stretch/>
        </p:blipFill>
        <p:spPr>
          <a:xfrm>
            <a:off x="8073374" y="1419557"/>
            <a:ext cx="750209" cy="831669"/>
          </a:xfrm>
          <a:prstGeom prst="rect">
            <a:avLst/>
          </a:prstGeom>
        </p:spPr>
      </p:pic>
      <p:sp>
        <p:nvSpPr>
          <p:cNvPr id="10" name="Rectangle à coins arrondis 11">
            <a:extLst>
              <a:ext uri="{FF2B5EF4-FFF2-40B4-BE49-F238E27FC236}">
                <a16:creationId xmlns:a16="http://schemas.microsoft.com/office/drawing/2014/main" id="{DB9684AD-9EBC-877A-CB6A-77DDDEAF476C}"/>
              </a:ext>
            </a:extLst>
          </p:cNvPr>
          <p:cNvSpPr/>
          <p:nvPr/>
        </p:nvSpPr>
        <p:spPr bwMode="auto">
          <a:xfrm>
            <a:off x="8443044" y="5181211"/>
            <a:ext cx="2131260" cy="1992981"/>
          </a:xfrm>
          <a:prstGeom prst="roundRect">
            <a:avLst/>
          </a:prstGeom>
          <a:solidFill>
            <a:schemeClr val="accent1"/>
          </a:solidFill>
          <a:ln w="12700" cap="flat" cmpd="sng" algn="ctr">
            <a:solidFill>
              <a:srgbClr val="425C5C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lvl="0" defTabSz="457169" eaLnBrk="1" fontAlgn="auto" hangingPunct="1">
              <a:spcBef>
                <a:spcPct val="20000"/>
              </a:spcBef>
              <a:spcAft>
                <a:spcPts val="0"/>
              </a:spcAft>
              <a:buClr>
                <a:srgbClr val="0092D2"/>
              </a:buClr>
              <a:buSzPct val="100000"/>
              <a:defRPr/>
            </a:pPr>
            <a:r>
              <a:rPr lang="de-DE" altLang="fr-FR" sz="1900" b="1" dirty="0">
                <a:solidFill>
                  <a:srgbClr val="FF0000"/>
                </a:solidFill>
                <a:latin typeface="Arial"/>
                <a:cs typeface="Arial"/>
              </a:rPr>
              <a:t>Halten Sie immer Sichtkontakt zu Fahrern von Baumaschinen und Zügen</a:t>
            </a:r>
            <a:endParaRPr lang="fr-FR" altLang="fr-FR" sz="19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619597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2"/>
          <p:cNvSpPr txBox="1">
            <a:spLocks/>
          </p:cNvSpPr>
          <p:nvPr/>
        </p:nvSpPr>
        <p:spPr>
          <a:xfrm>
            <a:off x="737920" y="1692399"/>
            <a:ext cx="9217292" cy="5472608"/>
          </a:xfrm>
          <a:prstGeom prst="rect">
            <a:avLst/>
          </a:prstGeom>
        </p:spPr>
        <p:txBody>
          <a:bodyPr vert="horz" wrap="square" anchor="t">
            <a:normAutofit lnSpcReduction="10000"/>
          </a:bodyPr>
          <a:lstStyle>
            <a:lvl1pPr marL="342876" indent="-342876" algn="l" defTabSz="457169" rtl="0" eaLnBrk="1" latinLnBrk="0" hangingPunct="1">
              <a:spcBef>
                <a:spcPct val="20000"/>
              </a:spcBef>
              <a:buClr>
                <a:srgbClr val="0092D2"/>
              </a:buClr>
              <a:buSzPct val="100000"/>
              <a:buFontTx/>
              <a:buBlip>
                <a:blip r:embed="rId2"/>
              </a:buBlip>
              <a:defRPr sz="2000" b="0" i="0" kern="1200" baseline="0">
                <a:solidFill>
                  <a:srgbClr val="0092D2"/>
                </a:solidFill>
                <a:latin typeface="Arial"/>
                <a:ea typeface="+mn-ea"/>
                <a:cs typeface="Arial"/>
              </a:defRPr>
            </a:lvl1pPr>
            <a:lvl2pPr marL="627063" indent="-269875" algn="l" defTabSz="457169" rtl="0" eaLnBrk="1" latinLnBrk="0" hangingPunct="1">
              <a:spcBef>
                <a:spcPct val="20000"/>
              </a:spcBef>
              <a:buClr>
                <a:srgbClr val="0092D2"/>
              </a:buClr>
              <a:buSzPct val="100000"/>
              <a:buFontTx/>
              <a:buBlip>
                <a:blip r:embed="rId2"/>
              </a:buBlip>
              <a:defRPr sz="16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895350" indent="-268288" algn="l" defTabSz="439738" rtl="0" eaLnBrk="1" latinLnBrk="0" hangingPunct="1">
              <a:spcBef>
                <a:spcPct val="20000"/>
              </a:spcBef>
              <a:buClr>
                <a:schemeClr val="tx2">
                  <a:lumMod val="60000"/>
                  <a:lumOff val="40000"/>
                </a:schemeClr>
              </a:buClr>
              <a:buSzPct val="100000"/>
              <a:buFontTx/>
              <a:buBlip>
                <a:blip r:embed="rId2"/>
              </a:buBlip>
              <a:defRPr sz="14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895350" indent="-85725" algn="l" defTabSz="457169" rtl="0" eaLnBrk="1" latinLnBrk="0" hangingPunct="1">
              <a:spcBef>
                <a:spcPct val="20000"/>
              </a:spcBef>
              <a:buClr>
                <a:srgbClr val="0092D2"/>
              </a:buClr>
              <a:buFont typeface="Arial"/>
              <a:buChar char="•"/>
              <a:defRPr sz="1000" b="0" kern="1200" baseline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258" indent="-228584" algn="l" defTabSz="457169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27" indent="-228584" algn="l" defTabSz="45716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95" indent="-228584" algn="l" defTabSz="45716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64" indent="-228584" algn="l" defTabSz="45716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32" indent="-228584" algn="l" defTabSz="45716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fontAlgn="auto">
              <a:spcAft>
                <a:spcPts val="0"/>
              </a:spcAft>
              <a:defRPr/>
            </a:pPr>
            <a:r>
              <a:rPr lang="de-CH" dirty="0"/>
              <a:t>Die</a:t>
            </a:r>
            <a:r>
              <a:rPr lang="de-CH" b="1" dirty="0"/>
              <a:t> PSA</a:t>
            </a:r>
            <a:r>
              <a:rPr lang="de-CH" dirty="0"/>
              <a:t> ist auf dem </a:t>
            </a:r>
            <a:r>
              <a:rPr lang="de-CH" b="1" dirty="0"/>
              <a:t>gesamten Gelände unter allen Umständen obligatorisch. </a:t>
            </a:r>
            <a:r>
              <a:rPr lang="de-CH" sz="1800" dirty="0"/>
              <a:t>(Ausnahme in Sammel- und Büroräume)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de-CH" dirty="0">
                <a:solidFill>
                  <a:sysClr val="windowText" lastClr="000000"/>
                </a:solidFill>
              </a:rPr>
              <a:t>Helm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de-CH" dirty="0">
                <a:solidFill>
                  <a:sysClr val="windowText" lastClr="000000"/>
                </a:solidFill>
              </a:rPr>
              <a:t>Schutzbrille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de-CH" dirty="0">
                <a:solidFill>
                  <a:sysClr val="windowText" lastClr="000000"/>
                </a:solidFill>
              </a:rPr>
              <a:t>Sicherheitsschuhe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de-CH" dirty="0">
                <a:solidFill>
                  <a:sysClr val="windowText" lastClr="000000"/>
                </a:solidFill>
              </a:rPr>
              <a:t>Gut sichtbare / reflektierende</a:t>
            </a:r>
            <a:br>
              <a:rPr lang="de-CH" dirty="0">
                <a:solidFill>
                  <a:sysClr val="windowText" lastClr="000000"/>
                </a:solidFill>
              </a:rPr>
            </a:br>
            <a:r>
              <a:rPr lang="de-CH" dirty="0">
                <a:solidFill>
                  <a:sysClr val="windowText" lastClr="000000"/>
                </a:solidFill>
              </a:rPr>
              <a:t>Arbeitskleidung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de-DE" dirty="0">
                <a:solidFill>
                  <a:sysClr val="windowText" lastClr="000000"/>
                </a:solidFill>
              </a:rPr>
              <a:t>Das Tragen von Shorts/Bermudas ist verboten.</a:t>
            </a:r>
            <a:endParaRPr lang="fr-FR" dirty="0">
              <a:solidFill>
                <a:sysClr val="windowText" lastClr="000000"/>
              </a:solidFill>
            </a:endParaRPr>
          </a:p>
          <a:p>
            <a:pPr marL="357188" lvl="1" indent="0" fontAlgn="auto">
              <a:spcAft>
                <a:spcPts val="0"/>
              </a:spcAft>
              <a:buNone/>
              <a:defRPr/>
            </a:pPr>
            <a:br>
              <a:rPr lang="fr-FR" dirty="0">
                <a:solidFill>
                  <a:sysClr val="windowText" lastClr="000000"/>
                </a:solidFill>
              </a:rPr>
            </a:b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srgbClr val="0092D2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415901" marR="0" lvl="0" indent="-342900" algn="l" defTabSz="45716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92D2"/>
              </a:buClr>
              <a:buSzPct val="100000"/>
              <a:buFont typeface="Wingdings 3" panose="05040102010807070707" pitchFamily="18" charset="2"/>
              <a:buChar char="q"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92D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Je nach Risiko kann weitere PSA vorgeschrieben sein</a:t>
            </a:r>
            <a:r>
              <a:rPr kumimoji="0" lang="fr-FR" sz="2000" b="0" i="0" u="none" strike="noStrike" kern="1200" cap="none" spc="0" normalizeH="0" noProof="0" dirty="0">
                <a:ln>
                  <a:noFill/>
                </a:ln>
                <a:solidFill>
                  <a:srgbClr val="0092D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:</a:t>
            </a:r>
          </a:p>
          <a:p>
            <a:pPr marL="415901" marR="0" lvl="0" indent="-342900" algn="l" defTabSz="45716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92D2"/>
              </a:buClr>
              <a:buSzPct val="100000"/>
              <a:buFont typeface="Wingdings 3" panose="05040102010807070707" pitchFamily="18" charset="2"/>
              <a:buChar char="q"/>
              <a:tabLst/>
              <a:defRPr/>
            </a:pPr>
            <a:endParaRPr lang="fr-FR" baseline="0" dirty="0"/>
          </a:p>
          <a:p>
            <a:pPr marL="415901" marR="0" lvl="0" indent="-342900" algn="l" defTabSz="45716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92D2"/>
              </a:buClr>
              <a:buSzPct val="100000"/>
              <a:buFont typeface="Wingdings 3" panose="05040102010807070707" pitchFamily="18" charset="2"/>
              <a:buChar char="q"/>
              <a:tabLst/>
              <a:defRPr/>
            </a:pPr>
            <a:endParaRPr kumimoji="0" lang="fr-FR" sz="2000" b="0" i="0" u="none" strike="noStrike" kern="1200" cap="none" spc="0" normalizeH="0" noProof="0" dirty="0">
              <a:ln>
                <a:noFill/>
              </a:ln>
              <a:solidFill>
                <a:srgbClr val="0092D2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415901" marR="0" lvl="0" indent="-342900" algn="l" defTabSz="45716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92D2"/>
              </a:buClr>
              <a:buSzPct val="100000"/>
              <a:buFont typeface="Wingdings 3" panose="05040102010807070707" pitchFamily="18" charset="2"/>
              <a:buChar char="q"/>
              <a:tabLst/>
              <a:defRPr/>
            </a:pPr>
            <a:endParaRPr kumimoji="0" lang="fr-FR" sz="2000" b="0" i="0" u="none" strike="noStrike" kern="1200" cap="none" spc="0" normalizeH="0" noProof="0" dirty="0">
              <a:ln>
                <a:noFill/>
              </a:ln>
              <a:solidFill>
                <a:srgbClr val="0092D2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415901" marR="0" lvl="0" indent="-342900" algn="l" defTabSz="45716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92D2"/>
              </a:buClr>
              <a:buSzPct val="100000"/>
              <a:buFont typeface="Wingdings 3" panose="05040102010807070707" pitchFamily="18" charset="2"/>
              <a:buChar char="q"/>
              <a:tabLst/>
              <a:defRPr/>
            </a:pPr>
            <a:endParaRPr lang="fr-FR" baseline="0" dirty="0"/>
          </a:p>
          <a:p>
            <a:pPr marL="415901" marR="0" lvl="0" indent="-342900" algn="l" defTabSz="45716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92D2"/>
              </a:buClr>
              <a:buSzPct val="100000"/>
              <a:buFont typeface="Wingdings 3" panose="05040102010807070707" pitchFamily="18" charset="2"/>
              <a:buChar char="q"/>
              <a:tabLst/>
              <a:defRPr/>
            </a:pPr>
            <a:endParaRPr kumimoji="0" lang="fr-FR" sz="2000" b="0" i="0" u="none" strike="noStrike" kern="1200" cap="none" spc="0" normalizeH="0" noProof="0" dirty="0">
              <a:ln>
                <a:noFill/>
              </a:ln>
              <a:solidFill>
                <a:srgbClr val="0092D2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415901" marR="0" lvl="0" indent="-342900" algn="l" defTabSz="45716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92D2"/>
              </a:buClr>
              <a:buSzPct val="100000"/>
              <a:buFont typeface="Wingdings 3" panose="05040102010807070707" pitchFamily="18" charset="2"/>
              <a:buChar char="q"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92D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Beachten Sie in anderen Räumen die ausgehängten</a:t>
            </a:r>
            <a:b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92D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</a:b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92D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Pflichtschilder am Eingang der Räume</a:t>
            </a: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srgbClr val="0092D2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38188" y="533400"/>
            <a:ext cx="7683500" cy="870967"/>
          </a:xfrm>
        </p:spPr>
        <p:txBody>
          <a:bodyPr/>
          <a:lstStyle/>
          <a:p>
            <a:r>
              <a:rPr lang="fr-CH" sz="3400" dirty="0" err="1"/>
              <a:t>Persönliche</a:t>
            </a:r>
            <a:r>
              <a:rPr lang="fr-CH" sz="3400" dirty="0"/>
              <a:t> </a:t>
            </a:r>
            <a:r>
              <a:rPr lang="fr-CH" sz="3400" dirty="0" err="1"/>
              <a:t>Schutzausrüstung</a:t>
            </a:r>
            <a:r>
              <a:rPr lang="fr-CH" sz="3400" dirty="0"/>
              <a:t> (PSA)</a:t>
            </a:r>
            <a:endParaRPr lang="fr-FR" sz="3400" dirty="0"/>
          </a:p>
        </p:txBody>
      </p:sp>
      <p:pic>
        <p:nvPicPr>
          <p:cNvPr id="16" name="Image 15" descr="C:\Users\severine.ischi-darie\AppData\Local\Microsoft\Windows\INetCache\Content.MSO\C509931B.tmp">
            <a:extLst>
              <a:ext uri="{FF2B5EF4-FFF2-40B4-BE49-F238E27FC236}">
                <a16:creationId xmlns:a16="http://schemas.microsoft.com/office/drawing/2014/main" id="{2E8C6528-20B7-48F3-A00D-7564B04B1D3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6186" y="3392061"/>
            <a:ext cx="1080000" cy="10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Image 1">
            <a:extLst>
              <a:ext uri="{FF2B5EF4-FFF2-40B4-BE49-F238E27FC236}">
                <a16:creationId xmlns:a16="http://schemas.microsoft.com/office/drawing/2014/main" id="{AF3206DA-30DF-4B48-9D3B-4E79A32B57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7375" y="2313924"/>
            <a:ext cx="1080000" cy="1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Image 13">
            <a:extLst>
              <a:ext uri="{FF2B5EF4-FFF2-40B4-BE49-F238E27FC236}">
                <a16:creationId xmlns:a16="http://schemas.microsoft.com/office/drawing/2014/main" id="{CF2734BC-5852-4157-A90D-01029798D0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9664" y="2313424"/>
            <a:ext cx="1080000" cy="1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Image 14">
            <a:extLst>
              <a:ext uri="{FF2B5EF4-FFF2-40B4-BE49-F238E27FC236}">
                <a16:creationId xmlns:a16="http://schemas.microsoft.com/office/drawing/2014/main" id="{34106A59-61F6-48DF-87C8-3D3BE898D5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9223" y="2313424"/>
            <a:ext cx="1077622" cy="1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Image 12">
            <a:extLst>
              <a:ext uri="{FF2B5EF4-FFF2-40B4-BE49-F238E27FC236}">
                <a16:creationId xmlns:a16="http://schemas.microsoft.com/office/drawing/2014/main" id="{02B346C2-147C-4285-B8C2-3879009564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6108" y="2312061"/>
            <a:ext cx="1080000" cy="1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Image 11">
            <a:extLst>
              <a:ext uri="{FF2B5EF4-FFF2-40B4-BE49-F238E27FC236}">
                <a16:creationId xmlns:a16="http://schemas.microsoft.com/office/drawing/2014/main" id="{E8EF9D8D-45C1-428B-A006-E53C986862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7577" y="2312061"/>
            <a:ext cx="1077622" cy="1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Image 3">
            <a:extLst>
              <a:ext uri="{FF2B5EF4-FFF2-40B4-BE49-F238E27FC236}">
                <a16:creationId xmlns:a16="http://schemas.microsoft.com/office/drawing/2014/main" id="{EA2CED57-113C-4C6C-9618-52C4C0F118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999" y="5156390"/>
            <a:ext cx="1080000" cy="1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Image 6">
            <a:extLst>
              <a:ext uri="{FF2B5EF4-FFF2-40B4-BE49-F238E27FC236}">
                <a16:creationId xmlns:a16="http://schemas.microsoft.com/office/drawing/2014/main" id="{6315BDC2-16DC-463D-8FAB-F1DA87EC52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8823" y="5156390"/>
            <a:ext cx="1080000" cy="1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166" descr="Mini pictos Port obligatoire du masque respiratoire">
            <a:extLst>
              <a:ext uri="{FF2B5EF4-FFF2-40B4-BE49-F238E27FC236}">
                <a16:creationId xmlns:a16="http://schemas.microsoft.com/office/drawing/2014/main" id="{6F69359C-0901-4777-9A73-3180587D0E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0747" y="5156390"/>
            <a:ext cx="1081800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68" descr="Panneau Port obligatoire de la visière">
            <a:extLst>
              <a:ext uri="{FF2B5EF4-FFF2-40B4-BE49-F238E27FC236}">
                <a16:creationId xmlns:a16="http://schemas.microsoft.com/office/drawing/2014/main" id="{9641AA27-06BD-4E00-B182-01D57F5C1C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9417" y="5156390"/>
            <a:ext cx="1080000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Image 8">
            <a:extLst>
              <a:ext uri="{FF2B5EF4-FFF2-40B4-BE49-F238E27FC236}">
                <a16:creationId xmlns:a16="http://schemas.microsoft.com/office/drawing/2014/main" id="{FCE7BACD-F931-4B54-9083-5E3591418B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6287" y="5156390"/>
            <a:ext cx="1087152" cy="1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 2" descr="Une image contenant bâtiment, texte, signe, plein air&#10;&#10;Description générée automatiquement">
            <a:extLst>
              <a:ext uri="{FF2B5EF4-FFF2-40B4-BE49-F238E27FC236}">
                <a16:creationId xmlns:a16="http://schemas.microsoft.com/office/drawing/2014/main" id="{575D7645-24D9-9DDA-BCF6-FC968BCA111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567932" y="5041562"/>
            <a:ext cx="2865448" cy="2149086"/>
          </a:xfrm>
          <a:prstGeom prst="rect">
            <a:avLst/>
          </a:prstGeom>
        </p:spPr>
      </p:pic>
      <p:sp>
        <p:nvSpPr>
          <p:cNvPr id="5" name="Flèche : droite 4">
            <a:extLst>
              <a:ext uri="{FF2B5EF4-FFF2-40B4-BE49-F238E27FC236}">
                <a16:creationId xmlns:a16="http://schemas.microsoft.com/office/drawing/2014/main" id="{E23A122E-9AE1-5594-5720-E3E5E2E76A2D}"/>
              </a:ext>
            </a:extLst>
          </p:cNvPr>
          <p:cNvSpPr/>
          <p:nvPr/>
        </p:nvSpPr>
        <p:spPr bwMode="auto">
          <a:xfrm>
            <a:off x="8125668" y="6444927"/>
            <a:ext cx="770440" cy="432048"/>
          </a:xfrm>
          <a:prstGeom prst="rightArrow">
            <a:avLst/>
          </a:prstGeom>
          <a:solidFill>
            <a:schemeClr val="accent1"/>
          </a:solidFill>
          <a:ln w="12700" cap="flat" cmpd="sng" algn="ctr">
            <a:solidFill>
              <a:srgbClr val="425C5C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CH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Grande" charset="0"/>
              <a:ea typeface="Geneva" charset="0"/>
              <a:cs typeface="Genev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19422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19138" y="540271"/>
            <a:ext cx="7702550" cy="864096"/>
          </a:xfrm>
        </p:spPr>
        <p:txBody>
          <a:bodyPr/>
          <a:lstStyle/>
          <a:p>
            <a:r>
              <a:rPr lang="fr-CH" sz="3400" dirty="0" err="1"/>
              <a:t>Ordnung</a:t>
            </a:r>
            <a:r>
              <a:rPr lang="fr-CH" sz="3400" dirty="0"/>
              <a:t> </a:t>
            </a:r>
            <a:r>
              <a:rPr lang="fr-CH" sz="3400" dirty="0" err="1"/>
              <a:t>und</a:t>
            </a:r>
            <a:r>
              <a:rPr lang="fr-CH" sz="3400" dirty="0"/>
              <a:t> </a:t>
            </a:r>
            <a:r>
              <a:rPr lang="fr-CH" sz="3400" dirty="0" err="1"/>
              <a:t>Sauberkeit</a:t>
            </a:r>
            <a:endParaRPr lang="fr-FR" sz="3400" dirty="0"/>
          </a:p>
        </p:txBody>
      </p:sp>
      <p:pic>
        <p:nvPicPr>
          <p:cNvPr id="3" name="Picture 4" descr="Afficher l'image d'origine"/>
          <p:cNvPicPr>
            <a:picLocks noChangeAspect="1" noChangeArrowheads="1"/>
          </p:cNvPicPr>
          <p:nvPr/>
        </p:nvPicPr>
        <p:blipFill rotWithShape="1">
          <a:blip r:embed="rId2" cstate="email">
            <a:duotone>
              <a:prstClr val="black"/>
              <a:schemeClr val="bg1">
                <a:lumMod val="6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232" b="99554" l="4405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426820" y="506363"/>
            <a:ext cx="936104" cy="926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space réservé du texte 2"/>
          <p:cNvSpPr txBox="1">
            <a:spLocks/>
          </p:cNvSpPr>
          <p:nvPr/>
        </p:nvSpPr>
        <p:spPr>
          <a:xfrm>
            <a:off x="450156" y="1645443"/>
            <a:ext cx="9500147" cy="4270375"/>
          </a:xfrm>
          <a:prstGeom prst="rect">
            <a:avLst/>
          </a:prstGeom>
        </p:spPr>
        <p:txBody>
          <a:bodyPr vert="horz" wrap="square" anchor="t">
            <a:normAutofit/>
          </a:bodyPr>
          <a:lstStyle>
            <a:lvl1pPr marL="342876" indent="-342876" algn="l" defTabSz="457169" rtl="0" eaLnBrk="1" latinLnBrk="0" hangingPunct="1">
              <a:spcBef>
                <a:spcPct val="20000"/>
              </a:spcBef>
              <a:buClr>
                <a:srgbClr val="0092D2"/>
              </a:buClr>
              <a:buSzPct val="100000"/>
              <a:buFontTx/>
              <a:buBlip>
                <a:blip r:embed="rId4"/>
              </a:buBlip>
              <a:defRPr sz="2000" b="0" i="0" kern="1200" baseline="0">
                <a:solidFill>
                  <a:srgbClr val="0092D2"/>
                </a:solidFill>
                <a:latin typeface="Arial"/>
                <a:ea typeface="+mn-ea"/>
                <a:cs typeface="Arial"/>
              </a:defRPr>
            </a:lvl1pPr>
            <a:lvl2pPr marL="627063" indent="-269875" algn="l" defTabSz="457169" rtl="0" eaLnBrk="1" latinLnBrk="0" hangingPunct="1">
              <a:spcBef>
                <a:spcPct val="20000"/>
              </a:spcBef>
              <a:buClr>
                <a:srgbClr val="0092D2"/>
              </a:buClr>
              <a:buSzPct val="100000"/>
              <a:buFontTx/>
              <a:buBlip>
                <a:blip r:embed="rId4"/>
              </a:buBlip>
              <a:defRPr sz="16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895350" indent="-268288" algn="l" defTabSz="439738" rtl="0" eaLnBrk="1" latinLnBrk="0" hangingPunct="1">
              <a:spcBef>
                <a:spcPct val="20000"/>
              </a:spcBef>
              <a:buClr>
                <a:schemeClr val="tx2">
                  <a:lumMod val="60000"/>
                  <a:lumOff val="40000"/>
                </a:schemeClr>
              </a:buClr>
              <a:buSzPct val="100000"/>
              <a:buFontTx/>
              <a:buBlip>
                <a:blip r:embed="rId4"/>
              </a:buBlip>
              <a:defRPr sz="14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895350" indent="-85725" algn="l" defTabSz="457169" rtl="0" eaLnBrk="1" latinLnBrk="0" hangingPunct="1">
              <a:spcBef>
                <a:spcPct val="20000"/>
              </a:spcBef>
              <a:buClr>
                <a:srgbClr val="0092D2"/>
              </a:buClr>
              <a:buFont typeface="Arial"/>
              <a:buChar char="•"/>
              <a:defRPr sz="1000" b="0" kern="1200" baseline="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258" indent="-228584" algn="l" defTabSz="457169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27" indent="-228584" algn="l" defTabSz="45716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595" indent="-228584" algn="l" defTabSz="45716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764" indent="-228584" algn="l" defTabSz="45716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32" indent="-228584" algn="l" defTabSz="457169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0" indent="-342900" defTabSz="914400" eaLnBrk="0" hangingPunct="0">
              <a:lnSpc>
                <a:spcPct val="110000"/>
              </a:lnSpc>
              <a:buClrTx/>
              <a:buSzTx/>
              <a:buBlip>
                <a:blip r:embed="rId5"/>
              </a:buBlip>
              <a:defRPr/>
            </a:pPr>
            <a:r>
              <a:rPr lang="de-CH" altLang="fr-FR" dirty="0"/>
              <a:t>Durchgangsbereiche nicht blockieren,</a:t>
            </a:r>
          </a:p>
          <a:p>
            <a:pPr marL="342900" lvl="0" indent="-342900" defTabSz="914400" eaLnBrk="0" hangingPunct="0">
              <a:lnSpc>
                <a:spcPct val="110000"/>
              </a:lnSpc>
              <a:buClrTx/>
              <a:buSzTx/>
              <a:buBlip>
                <a:blip r:embed="rId5"/>
              </a:buBlip>
              <a:defRPr/>
            </a:pPr>
            <a:endParaRPr lang="de-CH" altLang="fr-FR" dirty="0"/>
          </a:p>
          <a:p>
            <a:pPr marL="342900" lvl="0" indent="-342900" defTabSz="914400" eaLnBrk="0" hangingPunct="0">
              <a:lnSpc>
                <a:spcPct val="110000"/>
              </a:lnSpc>
              <a:buClrTx/>
              <a:buSzTx/>
              <a:buBlip>
                <a:blip r:embed="rId5"/>
              </a:buBlip>
              <a:defRPr/>
            </a:pPr>
            <a:r>
              <a:rPr lang="de-CH" altLang="fr-FR" dirty="0"/>
              <a:t>Räumen Sie ihren Arbeitsbereich nach jedem Arbeitstag auf und führen Sie die kollektiven Schutzmaßnahmen wieder ein oder sperren Sie den Bereich ab, </a:t>
            </a:r>
            <a:br>
              <a:rPr kumimoji="0" lang="fr-FR" alt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92D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</a:br>
            <a:endParaRPr kumimoji="0" lang="fr-FR" altLang="fr-FR" sz="2000" b="0" i="0" u="none" strike="noStrike" kern="1200" cap="none" spc="0" normalizeH="0" baseline="0" noProof="0" dirty="0">
              <a:ln>
                <a:noFill/>
              </a:ln>
              <a:solidFill>
                <a:srgbClr val="0092D2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42900" lvl="0" indent="-342900" defTabSz="914400" eaLnBrk="0" hangingPunct="0">
              <a:lnSpc>
                <a:spcPct val="110000"/>
              </a:lnSpc>
              <a:buClrTx/>
              <a:buSzTx/>
              <a:buBlip>
                <a:blip r:embed="rId5"/>
              </a:buBlip>
              <a:defRPr/>
            </a:pPr>
            <a:r>
              <a:rPr lang="de-CH" altLang="fr-FR" dirty="0"/>
              <a:t>Arbeiten sind nur dann beendet, wenn die Baustelle aufgeräumt und sauber ist und </a:t>
            </a:r>
            <a:r>
              <a:rPr lang="de-CH" altLang="fr-FR" b="1" dirty="0"/>
              <a:t>alle kollektiven Schutzeinrichtungen (Schutzgehäuse, Geländer...) wieder in ihren ursprünglichen Zustand versetzt sind,</a:t>
            </a:r>
          </a:p>
          <a:p>
            <a:pPr marL="342900" lvl="0" indent="-342900" defTabSz="914400" eaLnBrk="0" hangingPunct="0">
              <a:lnSpc>
                <a:spcPct val="110000"/>
              </a:lnSpc>
              <a:buClrTx/>
              <a:buSzTx/>
              <a:buBlip>
                <a:blip r:embed="rId5"/>
              </a:buBlip>
              <a:defRPr/>
            </a:pPr>
            <a:endParaRPr lang="de-CH" altLang="fr-FR" dirty="0"/>
          </a:p>
          <a:p>
            <a:pPr marL="342900" lvl="0" indent="-342900" defTabSz="914400" eaLnBrk="0" hangingPunct="0">
              <a:lnSpc>
                <a:spcPct val="110000"/>
              </a:lnSpc>
              <a:buClrTx/>
              <a:buSzTx/>
              <a:buBlip>
                <a:blip r:embed="rId5"/>
              </a:buBlip>
              <a:defRPr/>
            </a:pPr>
            <a:r>
              <a:rPr lang="de-CH" altLang="fr-FR" dirty="0"/>
              <a:t>Bei einem Produktaustritt </a:t>
            </a:r>
            <a:r>
              <a:rPr lang="de-CH" altLang="fr-FR" b="1" dirty="0">
                <a:solidFill>
                  <a:srgbClr val="FF0000"/>
                </a:solidFill>
              </a:rPr>
              <a:t>+41 (0) 32 485 03 24 </a:t>
            </a:r>
            <a:r>
              <a:rPr lang="de-CH" altLang="fr-FR" dirty="0"/>
              <a:t>anrufen.</a:t>
            </a:r>
          </a:p>
          <a:p>
            <a:pPr marL="342900" lvl="0" indent="-342900" defTabSz="914400" eaLnBrk="0" hangingPunct="0">
              <a:lnSpc>
                <a:spcPct val="110000"/>
              </a:lnSpc>
              <a:buClrTx/>
              <a:buSzTx/>
              <a:buBlip>
                <a:blip r:embed="rId5"/>
              </a:buBlip>
              <a:defRPr/>
            </a:pPr>
            <a:endParaRPr lang="de-CH" altLang="fr-FR" dirty="0"/>
          </a:p>
          <a:p>
            <a:pPr marL="0" lvl="0" indent="0" defTabSz="914400" eaLnBrk="0" hangingPunct="0">
              <a:lnSpc>
                <a:spcPct val="110000"/>
              </a:lnSpc>
              <a:buClrTx/>
              <a:buSzTx/>
              <a:buNone/>
              <a:defRPr/>
            </a:pPr>
            <a:endParaRPr lang="de-CH" altLang="fr-FR" dirty="0"/>
          </a:p>
          <a:p>
            <a:pPr marL="0" marR="0" lvl="0" indent="0" defTabSz="457169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0092D2"/>
              </a:buClr>
              <a:buSzPct val="100000"/>
              <a:buNone/>
              <a:tabLst/>
              <a:defRPr/>
            </a:pP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srgbClr val="0092D2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29FC3D8A-298F-0634-5D95-0772DE6A5C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12399" y="4428703"/>
            <a:ext cx="2448272" cy="2844528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9110946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 bwMode="auto">
          <a:xfrm>
            <a:off x="666180" y="2412479"/>
            <a:ext cx="144016" cy="216024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ysDot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CH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Lucida Grande" charset="0"/>
              <a:ea typeface="Geneva" charset="0"/>
              <a:cs typeface="Geneva" charset="0"/>
            </a:endParaRPr>
          </a:p>
        </p:txBody>
      </p:sp>
      <p:sp>
        <p:nvSpPr>
          <p:cNvPr id="8" name="Titre 1">
            <a:extLst>
              <a:ext uri="{FF2B5EF4-FFF2-40B4-BE49-F238E27FC236}">
                <a16:creationId xmlns:a16="http://schemas.microsoft.com/office/drawing/2014/main" id="{644C8894-06D6-704C-6816-46633C5EC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138" y="540271"/>
            <a:ext cx="7702550" cy="864096"/>
          </a:xfrm>
        </p:spPr>
        <p:txBody>
          <a:bodyPr/>
          <a:lstStyle/>
          <a:p>
            <a:r>
              <a:rPr lang="de-CH" sz="3400" dirty="0"/>
              <a:t>Was ist im Falle eines Unfalls zu tun?</a:t>
            </a:r>
            <a:endParaRPr lang="fr-FR" sz="3400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2970776-C9BB-9EA3-2AC3-554EA79A46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980" y="1537442"/>
            <a:ext cx="9505056" cy="5479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119761"/>
      </p:ext>
    </p:extLst>
  </p:cSld>
  <p:clrMapOvr>
    <a:masterClrMapping/>
  </p:clrMapOvr>
</p:sld>
</file>

<file path=ppt/theme/theme1.xml><?xml version="1.0" encoding="utf-8"?>
<a:theme xmlns:a="http://schemas.openxmlformats.org/drawingml/2006/main" name="Leere Präsentation">
  <a:themeElements>
    <a:clrScheme name="Leere Präsentation 14">
      <a:dk1>
        <a:srgbClr val="9B9B9B"/>
      </a:dk1>
      <a:lt1>
        <a:srgbClr val="FFFFFF"/>
      </a:lt1>
      <a:dk2>
        <a:srgbClr val="646464"/>
      </a:dk2>
      <a:lt2>
        <a:srgbClr val="B2B2B2"/>
      </a:lt2>
      <a:accent1>
        <a:srgbClr val="7AB51D"/>
      </a:accent1>
      <a:accent2>
        <a:srgbClr val="C0D89F"/>
      </a:accent2>
      <a:accent3>
        <a:srgbClr val="FFFFFF"/>
      </a:accent3>
      <a:accent4>
        <a:srgbClr val="848484"/>
      </a:accent4>
      <a:accent5>
        <a:srgbClr val="BED7AB"/>
      </a:accent5>
      <a:accent6>
        <a:srgbClr val="AEC490"/>
      </a:accent6>
      <a:hlink>
        <a:srgbClr val="DD2B22"/>
      </a:hlink>
      <a:folHlink>
        <a:srgbClr val="056FB1"/>
      </a:folHlink>
    </a:clrScheme>
    <a:fontScheme name="Leere Präsentation">
      <a:majorFont>
        <a:latin typeface="Lucida Grande"/>
        <a:ea typeface="Geneva"/>
        <a:cs typeface="Geneva"/>
      </a:majorFont>
      <a:minorFont>
        <a:latin typeface="Lucida Grande"/>
        <a:ea typeface="Geneva"/>
        <a:cs typeface="Geneva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rgbClr val="425C5C"/>
          </a:solidFill>
          <a:prstDash val="sysDot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Grande" charset="0"/>
            <a:ea typeface="Geneva" charset="0"/>
            <a:cs typeface="Geneva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rgbClr val="425C5C"/>
          </a:solidFill>
          <a:prstDash val="sysDot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Grande" charset="0"/>
            <a:ea typeface="Geneva" charset="0"/>
            <a:cs typeface="Geneva" charset="0"/>
          </a:defRPr>
        </a:defPPr>
      </a:lstStyle>
    </a:lnDef>
  </a:objectDefaults>
  <a:extraClrSchemeLst>
    <a:extraClrScheme>
      <a:clrScheme name="Leere Prä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13">
        <a:dk1>
          <a:srgbClr val="405C5C"/>
        </a:dk1>
        <a:lt1>
          <a:srgbClr val="FFFFFF"/>
        </a:lt1>
        <a:dk2>
          <a:srgbClr val="FF0C00"/>
        </a:dk2>
        <a:lt2>
          <a:srgbClr val="808080"/>
        </a:lt2>
        <a:accent1>
          <a:srgbClr val="FF0C00"/>
        </a:accent1>
        <a:accent2>
          <a:srgbClr val="3D5959"/>
        </a:accent2>
        <a:accent3>
          <a:srgbClr val="FFFFFF"/>
        </a:accent3>
        <a:accent4>
          <a:srgbClr val="354D4D"/>
        </a:accent4>
        <a:accent5>
          <a:srgbClr val="FFAAAA"/>
        </a:accent5>
        <a:accent6>
          <a:srgbClr val="365050"/>
        </a:accent6>
        <a:hlink>
          <a:srgbClr val="3D5959"/>
        </a:hlink>
        <a:folHlink>
          <a:srgbClr val="3D595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eere Präsentation 13">
        <a:dk1>
          <a:srgbClr val="405C5C"/>
        </a:dk1>
        <a:lt1>
          <a:srgbClr val="FFFFFF"/>
        </a:lt1>
        <a:dk2>
          <a:srgbClr val="FF0C00"/>
        </a:dk2>
        <a:lt2>
          <a:srgbClr val="808080"/>
        </a:lt2>
        <a:accent1>
          <a:srgbClr val="FF0C00"/>
        </a:accent1>
        <a:accent2>
          <a:srgbClr val="3D5959"/>
        </a:accent2>
        <a:accent3>
          <a:srgbClr val="FFFFFF"/>
        </a:accent3>
        <a:accent4>
          <a:srgbClr val="354D4D"/>
        </a:accent4>
        <a:accent5>
          <a:srgbClr val="FFAAAA"/>
        </a:accent5>
        <a:accent6>
          <a:srgbClr val="365050"/>
        </a:accent6>
        <a:hlink>
          <a:srgbClr val="3D5959"/>
        </a:hlink>
        <a:folHlink>
          <a:srgbClr val="3D595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eere Präsentation 14">
        <a:dk1>
          <a:srgbClr val="9B9B9B"/>
        </a:dk1>
        <a:lt1>
          <a:srgbClr val="FFFFFF"/>
        </a:lt1>
        <a:dk2>
          <a:srgbClr val="646464"/>
        </a:dk2>
        <a:lt2>
          <a:srgbClr val="B2B2B2"/>
        </a:lt2>
        <a:accent1>
          <a:srgbClr val="7AB51D"/>
        </a:accent1>
        <a:accent2>
          <a:srgbClr val="C0D89F"/>
        </a:accent2>
        <a:accent3>
          <a:srgbClr val="FFFFFF"/>
        </a:accent3>
        <a:accent4>
          <a:srgbClr val="848484"/>
        </a:accent4>
        <a:accent5>
          <a:srgbClr val="BED7AB"/>
        </a:accent5>
        <a:accent6>
          <a:srgbClr val="AEC490"/>
        </a:accent6>
        <a:hlink>
          <a:srgbClr val="DD2B22"/>
        </a:hlink>
        <a:folHlink>
          <a:srgbClr val="056FB1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Modèle Powerpoint Vigier Ciment FR</Template>
  <TotalTime>2858</TotalTime>
  <Words>1077</Words>
  <Application>Microsoft Office PowerPoint</Application>
  <PresentationFormat>Benutzerdefiniert</PresentationFormat>
  <Paragraphs>166</Paragraphs>
  <Slides>18</Slides>
  <Notes>0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18</vt:i4>
      </vt:variant>
    </vt:vector>
  </HeadingPairs>
  <TitlesOfParts>
    <vt:vector size="19" baseType="lpstr">
      <vt:lpstr>Leere Präsentation</vt:lpstr>
      <vt:lpstr>Sicherheit und Umwelt für Chauffeurs</vt:lpstr>
      <vt:lpstr>PowerPoint-Präsentation</vt:lpstr>
      <vt:lpstr>PowerPoint-Präsentation</vt:lpstr>
      <vt:lpstr>PowerPoint-Präsentation</vt:lpstr>
      <vt:lpstr>Verkehrsplan des Standorts</vt:lpstr>
      <vt:lpstr>Verkehr</vt:lpstr>
      <vt:lpstr>Persönliche Schutzausrüstung (PSA)</vt:lpstr>
      <vt:lpstr>Ordnung und Sauberkeit</vt:lpstr>
      <vt:lpstr>Was ist im Falle eines Unfalls zu tun?</vt:lpstr>
      <vt:lpstr>Evakuationsplan</vt:lpstr>
      <vt:lpstr>Rohstofflieferungen</vt:lpstr>
      <vt:lpstr>Allgemeines</vt:lpstr>
      <vt:lpstr>Allgemeines</vt:lpstr>
      <vt:lpstr>Vorgehen bei der Lieferung</vt:lpstr>
      <vt:lpstr>PowerPoint-Präsentation</vt:lpstr>
      <vt:lpstr>Verfahren zur Einreise</vt:lpstr>
      <vt:lpstr>Austrittsverfahren</vt:lpstr>
      <vt:lpstr>Vielen Dank für Ihre Aufmerksamkeit</vt:lpstr>
    </vt:vector>
  </TitlesOfParts>
  <Manager/>
  <Company>Vicat Group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Accueil sécurité environnement et énergie des Entreprises Extérieures (EE)</dc:title>
  <dc:subject/>
  <dc:creator>ISCHI DARIE Séverine</dc:creator>
  <cp:keywords/>
  <dc:description/>
  <cp:lastModifiedBy>ISCHI Séverine</cp:lastModifiedBy>
  <cp:revision>98</cp:revision>
  <cp:lastPrinted>2021-01-28T08:57:04Z</cp:lastPrinted>
  <dcterms:created xsi:type="dcterms:W3CDTF">2020-06-26T06:16:35Z</dcterms:created>
  <dcterms:modified xsi:type="dcterms:W3CDTF">2026-06-10T07:53:19Z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halt">
    <vt:lpwstr>1;#Dokumentation</vt:lpwstr>
  </property>
  <property fmtid="{D5CDD505-2E9C-101B-9397-08002B2CF9AE}" pid="3" name="Projektphase">
    <vt:lpwstr>3</vt:lpwstr>
  </property>
  <property fmtid="{D5CDD505-2E9C-101B-9397-08002B2CF9AE}" pid="4" name="ContentType">
    <vt:lpwstr>Kunden Dokument</vt:lpwstr>
  </property>
  <property fmtid="{D5CDD505-2E9C-101B-9397-08002B2CF9AE}" pid="5" name="Abteilung">
    <vt:lpwstr>2</vt:lpwstr>
  </property>
  <property fmtid="{D5CDD505-2E9C-101B-9397-08002B2CF9AE}" pid="6" name="Lieferdatum an LAG">
    <vt:lpwstr>2010-08-20T00:00:00Z</vt:lpwstr>
  </property>
  <property fmtid="{D5CDD505-2E9C-101B-9397-08002B2CF9AE}" pid="7" name="WPVersion">
    <vt:lpwstr/>
  </property>
  <property fmtid="{D5CDD505-2E9C-101B-9397-08002B2CF9AE}" pid="8" name="WPThema">
    <vt:lpwstr/>
  </property>
  <property fmtid="{D5CDD505-2E9C-101B-9397-08002B2CF9AE}" pid="9" name="WPPhase">
    <vt:lpwstr/>
  </property>
  <property fmtid="{D5CDD505-2E9C-101B-9397-08002B2CF9AE}" pid="10" name="WPProtokollNummer">
    <vt:lpwstr/>
  </property>
  <property fmtid="{D5CDD505-2E9C-101B-9397-08002B2CF9AE}" pid="11" name="WPSitzungsdatum">
    <vt:lpwstr/>
  </property>
  <property fmtid="{D5CDD505-2E9C-101B-9397-08002B2CF9AE}" pid="12" name="WPProjektName">
    <vt:lpwstr/>
  </property>
  <property fmtid="{D5CDD505-2E9C-101B-9397-08002B2CF9AE}" pid="13" name="WPKundenName">
    <vt:lpwstr/>
  </property>
  <property fmtid="{D5CDD505-2E9C-101B-9397-08002B2CF9AE}" pid="14" name="WPPruefungsdatum">
    <vt:lpwstr/>
  </property>
  <property fmtid="{D5CDD505-2E9C-101B-9397-08002B2CF9AE}" pid="15" name="UI">
    <vt:lpwstr>DE</vt:lpwstr>
  </property>
  <property fmtid="{D5CDD505-2E9C-101B-9397-08002B2CF9AE}" pid="16" name="Document">
    <vt:lpwstr>Standarddokumente</vt:lpwstr>
  </property>
  <property fmtid="{D5CDD505-2E9C-101B-9397-08002B2CF9AE}" pid="17" name="WPFirmaSourceId">
    <vt:lpwstr>20</vt:lpwstr>
  </property>
  <property fmtid="{D5CDD505-2E9C-101B-9397-08002B2CF9AE}" pid="18" name="WPSourceId">
    <vt:lpwstr>10021</vt:lpwstr>
  </property>
  <property fmtid="{D5CDD505-2E9C-101B-9397-08002B2CF9AE}" pid="19" name="LocationY">
    <vt:lpwstr>0</vt:lpwstr>
  </property>
  <property fmtid="{D5CDD505-2E9C-101B-9397-08002B2CF9AE}" pid="20" name="Width">
    <vt:lpwstr>823</vt:lpwstr>
  </property>
  <property fmtid="{D5CDD505-2E9C-101B-9397-08002B2CF9AE}" pid="21" name="Height">
    <vt:lpwstr>659</vt:lpwstr>
  </property>
  <property fmtid="{D5CDD505-2E9C-101B-9397-08002B2CF9AE}" pid="22" name="WindowState">
    <vt:lpwstr>Maximized</vt:lpwstr>
  </property>
  <property fmtid="{D5CDD505-2E9C-101B-9397-08002B2CF9AE}" pid="23" name="LocationX">
    <vt:lpwstr>0</vt:lpwstr>
  </property>
  <property fmtid="{D5CDD505-2E9C-101B-9397-08002B2CF9AE}" pid="24" name="WPAdresseFirma">
    <vt:lpwstr/>
  </property>
  <property fmtid="{D5CDD505-2E9C-101B-9397-08002B2CF9AE}" pid="25" name="WPAdresseAnrede">
    <vt:lpwstr/>
  </property>
  <property fmtid="{D5CDD505-2E9C-101B-9397-08002B2CF9AE}" pid="26" name="WPAdresseVersandart">
    <vt:lpwstr/>
  </property>
  <property fmtid="{D5CDD505-2E9C-101B-9397-08002B2CF9AE}" pid="27" name="WPAdresseStrasse">
    <vt:lpwstr/>
  </property>
  <property fmtid="{D5CDD505-2E9C-101B-9397-08002B2CF9AE}" pid="28" name="WPAdresseDescription">
    <vt:lpwstr/>
  </property>
  <property fmtid="{D5CDD505-2E9C-101B-9397-08002B2CF9AE}" pid="29" name="WPAdresseTelefax">
    <vt:lpwstr/>
  </property>
  <property fmtid="{D5CDD505-2E9C-101B-9397-08002B2CF9AE}" pid="30" name="WPAdresseVorname">
    <vt:lpwstr/>
  </property>
  <property fmtid="{D5CDD505-2E9C-101B-9397-08002B2CF9AE}" pid="31" name="WPAdresse">
    <vt:lpwstr/>
  </property>
  <property fmtid="{D5CDD505-2E9C-101B-9397-08002B2CF9AE}" pid="32" name="WPAdresseLand">
    <vt:lpwstr/>
  </property>
  <property fmtid="{D5CDD505-2E9C-101B-9397-08002B2CF9AE}" pid="33" name="WPAdresseEmail">
    <vt:lpwstr/>
  </property>
  <property fmtid="{D5CDD505-2E9C-101B-9397-08002B2CF9AE}" pid="34" name="WPAdresseName">
    <vt:lpwstr/>
  </property>
  <property fmtid="{D5CDD505-2E9C-101B-9397-08002B2CF9AE}" pid="35" name="WPAdresseOrt">
    <vt:lpwstr/>
  </property>
  <property fmtid="{D5CDD505-2E9C-101B-9397-08002B2CF9AE}" pid="36" name="WPAdressePLZ">
    <vt:lpwstr/>
  </property>
  <property fmtid="{D5CDD505-2E9C-101B-9397-08002B2CF9AE}" pid="37" name="CategoryPowerPoint">
    <vt:lpwstr>True</vt:lpwstr>
  </property>
  <property fmtid="{D5CDD505-2E9C-101B-9397-08002B2CF9AE}" pid="38" name="OfficeDialogDisplay">
    <vt:lpwstr>False</vt:lpwstr>
  </property>
  <property fmtid="{D5CDD505-2E9C-101B-9397-08002B2CF9AE}" pid="39" name="LastTemplate">
    <vt:lpwstr>97c5ad79-9ee7-487b-9b28-e5c2d9a680a8</vt:lpwstr>
  </property>
  <property fmtid="{D5CDD505-2E9C-101B-9397-08002B2CF9AE}" pid="40" name="Categorydbc80f31-a100-4f8e-80bb-c4b961b484e7@DisplayName">
    <vt:lpwstr>True</vt:lpwstr>
  </property>
  <property fmtid="{D5CDD505-2E9C-101B-9397-08002B2CF9AE}" pid="41" name="CategoryLAG Excel">
    <vt:lpwstr>True</vt:lpwstr>
  </property>
  <property fmtid="{D5CDD505-2E9C-101B-9397-08002B2CF9AE}" pid="42" name="Category399e00e7-2394-4fd7-a835-a02ba493b68c@DisplayName">
    <vt:lpwstr>True</vt:lpwstr>
  </property>
  <property fmtid="{D5CDD505-2E9C-101B-9397-08002B2CF9AE}" pid="43" name="Category9cadaa76-9e31-4bfd-bee3-5541de9b66b0@DisplayName">
    <vt:lpwstr>True</vt:lpwstr>
  </property>
  <property fmtid="{D5CDD505-2E9C-101B-9397-08002B2CF9AE}" pid="44" name="Category1160cc9c-beec-4145-ad94-d4ca27ba1aac@DisplayName">
    <vt:lpwstr>True</vt:lpwstr>
  </property>
  <property fmtid="{D5CDD505-2E9C-101B-9397-08002B2CF9AE}" pid="45" name="Category0f149edd-84c6-4429-a417-f6b43833c0fe@DisplayName">
    <vt:lpwstr>True</vt:lpwstr>
  </property>
  <property fmtid="{D5CDD505-2E9C-101B-9397-08002B2CF9AE}" pid="46" name="Category145c502d-d0e3-49de-ad6f-107ad929aa61@DisplayName">
    <vt:lpwstr>True</vt:lpwstr>
  </property>
  <property fmtid="{D5CDD505-2E9C-101B-9397-08002B2CF9AE}" pid="47" name="WPSitzungsleitungSourceId">
    <vt:lpwstr>32</vt:lpwstr>
  </property>
  <property fmtid="{D5CDD505-2E9C-101B-9397-08002B2CF9AE}" pid="48" name="WPPrueferSourceId">
    <vt:lpwstr>-1</vt:lpwstr>
  </property>
  <property fmtid="{D5CDD505-2E9C-101B-9397-08002B2CF9AE}" pid="49" name="WPAnsprechpartnerSourceId">
    <vt:lpwstr>32</vt:lpwstr>
  </property>
  <property fmtid="{D5CDD505-2E9C-101B-9397-08002B2CF9AE}" pid="50" name="WPBenutzerLinksSourceId">
    <vt:lpwstr>-1</vt:lpwstr>
  </property>
  <property fmtid="{D5CDD505-2E9C-101B-9397-08002B2CF9AE}" pid="51" name="WPVerfasserSourceId">
    <vt:lpwstr> </vt:lpwstr>
  </property>
  <property fmtid="{D5CDD505-2E9C-101B-9397-08002B2CF9AE}" pid="52" name="WPKontaktSourceId">
    <vt:lpwstr>-1</vt:lpwstr>
  </property>
  <property fmtid="{D5CDD505-2E9C-101B-9397-08002B2CF9AE}" pid="53" name="WPBenutzerRechtsSourceId">
    <vt:lpwstr>-1</vt:lpwstr>
  </property>
  <property fmtid="{D5CDD505-2E9C-101B-9397-08002B2CF9AE}" pid="54" name="Verteiler">
    <vt:lpwstr/>
  </property>
  <property fmtid="{D5CDD505-2E9C-101B-9397-08002B2CF9AE}" pid="55" name="VerteilerKopieAn">
    <vt:lpwstr/>
  </property>
  <property fmtid="{D5CDD505-2E9C-101B-9397-08002B2CF9AE}" pid="56" name="WPDescription">
    <vt:lpwstr>Vigier Ciment </vt:lpwstr>
  </property>
  <property fmtid="{D5CDD505-2E9C-101B-9397-08002B2CF9AE}" pid="57" name="WPFirmaDescription">
    <vt:lpwstr>Vigier Ciment </vt:lpwstr>
  </property>
  <property fmtid="{D5CDD505-2E9C-101B-9397-08002B2CF9AE}" pid="58" name="WPFirmenID">
    <vt:lpwstr>21</vt:lpwstr>
  </property>
  <property fmtid="{D5CDD505-2E9C-101B-9397-08002B2CF9AE}" pid="59" name="WPFirmaBezeichnung">
    <vt:lpwstr>Ciments Vigier SA</vt:lpwstr>
  </property>
  <property fmtid="{D5CDD505-2E9C-101B-9397-08002B2CF9AE}" pid="60" name="WPFirmaAdresszeile1">
    <vt:lpwstr>Zone industrielle Rondchâtel </vt:lpwstr>
  </property>
  <property fmtid="{D5CDD505-2E9C-101B-9397-08002B2CF9AE}" pid="61" name="WPFirmaAdresszeile2">
    <vt:lpwstr/>
  </property>
  <property fmtid="{D5CDD505-2E9C-101B-9397-08002B2CF9AE}" pid="62" name="WPFirmaPLZ">
    <vt:lpwstr>CH­2603</vt:lpwstr>
  </property>
  <property fmtid="{D5CDD505-2E9C-101B-9397-08002B2CF9AE}" pid="63" name="WPFirmaOrt">
    <vt:lpwstr>Péry</vt:lpwstr>
  </property>
  <property fmtid="{D5CDD505-2E9C-101B-9397-08002B2CF9AE}" pid="64" name="WPFirmaLand">
    <vt:lpwstr>Schweiz</vt:lpwstr>
  </property>
  <property fmtid="{D5CDD505-2E9C-101B-9397-08002B2CF9AE}" pid="65" name="WPFirmaTelefon">
    <vt:lpwstr>+41 (0)32 485 03 00</vt:lpwstr>
  </property>
  <property fmtid="{D5CDD505-2E9C-101B-9397-08002B2CF9AE}" pid="66" name="WPFirmaFax">
    <vt:lpwstr>+41 (0)32 485 03 32</vt:lpwstr>
  </property>
  <property fmtid="{D5CDD505-2E9C-101B-9397-08002B2CF9AE}" pid="67" name="WPFirmaMail">
    <vt:lpwstr>info@vigier-ciment.ch</vt:lpwstr>
  </property>
  <property fmtid="{D5CDD505-2E9C-101B-9397-08002B2CF9AE}" pid="68" name="WPFirmaWeb">
    <vt:lpwstr>www.vigier-ciment.ch</vt:lpwstr>
  </property>
  <property fmtid="{D5CDD505-2E9C-101B-9397-08002B2CF9AE}" pid="69" name="WPFirmaLogo">
    <vt:lpwstr>VigierCiment_hoch_pos_RGB_18mm.jpg</vt:lpwstr>
  </property>
  <property fmtid="{D5CDD505-2E9C-101B-9397-08002B2CF9AE}" pid="70" name="WPFirmaMwStNr">
    <vt:lpwstr>182 034</vt:lpwstr>
  </property>
  <property fmtid="{D5CDD505-2E9C-101B-9397-08002B2CF9AE}" pid="71" name="WPFirmaGruppenlogo">
    <vt:lpwstr>Zusatz_VICAT.png</vt:lpwstr>
  </property>
  <property fmtid="{D5CDD505-2E9C-101B-9397-08002B2CF9AE}" pid="72" name="WPFirmaQualitaetsmarke1">
    <vt:lpwstr>Iso9001.png</vt:lpwstr>
  </property>
  <property fmtid="{D5CDD505-2E9C-101B-9397-08002B2CF9AE}" pid="73" name="WPFirmaQualitaetsmarke2">
    <vt:lpwstr/>
  </property>
  <property fmtid="{D5CDD505-2E9C-101B-9397-08002B2CF9AE}" pid="74" name="WPFilialeBezeichnung">
    <vt:lpwstr/>
  </property>
  <property fmtid="{D5CDD505-2E9C-101B-9397-08002B2CF9AE}" pid="75" name="WPFilialeAdresszeile1">
    <vt:lpwstr/>
  </property>
  <property fmtid="{D5CDD505-2E9C-101B-9397-08002B2CF9AE}" pid="76" name="WPFirmaPPTHintergrund">
    <vt:lpwstr>vigierCiment_KV_210x148-rgb.jpg</vt:lpwstr>
  </property>
  <property fmtid="{D5CDD505-2E9C-101B-9397-08002B2CF9AE}" pid="77" name="WPFilialePLZ">
    <vt:lpwstr/>
  </property>
  <property fmtid="{D5CDD505-2E9C-101B-9397-08002B2CF9AE}" pid="78" name="WPFirmaPPTLogoClaim">
    <vt:lpwstr>VigierCiment.png</vt:lpwstr>
  </property>
  <property fmtid="{D5CDD505-2E9C-101B-9397-08002B2CF9AE}" pid="79" name="WPFilialeAdresszeile2">
    <vt:lpwstr/>
  </property>
  <property fmtid="{D5CDD505-2E9C-101B-9397-08002B2CF9AE}" pid="80" name="WPFilialeOrt">
    <vt:lpwstr/>
  </property>
  <property fmtid="{D5CDD505-2E9C-101B-9397-08002B2CF9AE}" pid="81" name="WPFirmaPPTLogoClaimTop">
    <vt:lpwstr>3.65</vt:lpwstr>
  </property>
  <property fmtid="{D5CDD505-2E9C-101B-9397-08002B2CF9AE}" pid="82" name="WPFilialeLand">
    <vt:lpwstr/>
  </property>
  <property fmtid="{D5CDD505-2E9C-101B-9397-08002B2CF9AE}" pid="83" name="WPFirmaPPTLogoClaimLeft">
    <vt:lpwstr>24.35</vt:lpwstr>
  </property>
  <property fmtid="{D5CDD505-2E9C-101B-9397-08002B2CF9AE}" pid="84" name="WPFilialeTelefon">
    <vt:lpwstr/>
  </property>
  <property fmtid="{D5CDD505-2E9C-101B-9397-08002B2CF9AE}" pid="85" name="WPFirmaPPTLogoClaimHeight">
    <vt:lpwstr>0</vt:lpwstr>
  </property>
  <property fmtid="{D5CDD505-2E9C-101B-9397-08002B2CF9AE}" pid="86" name="WPFilialeFax">
    <vt:lpwstr/>
  </property>
  <property fmtid="{D5CDD505-2E9C-101B-9397-08002B2CF9AE}" pid="87" name="WPFirmaPPTLogoClaimWidth">
    <vt:lpwstr>0</vt:lpwstr>
  </property>
  <property fmtid="{D5CDD505-2E9C-101B-9397-08002B2CF9AE}" pid="88" name="WPFilialeMail">
    <vt:lpwstr/>
  </property>
  <property fmtid="{D5CDD505-2E9C-101B-9397-08002B2CF9AE}" pid="89" name="WPFirmaPPTLogoTop">
    <vt:lpwstr>1.8</vt:lpwstr>
  </property>
  <property fmtid="{D5CDD505-2E9C-101B-9397-08002B2CF9AE}" pid="90" name="WPFilialeWeb">
    <vt:lpwstr/>
  </property>
  <property fmtid="{D5CDD505-2E9C-101B-9397-08002B2CF9AE}" pid="91" name="WPFirmaPPTLogoLeft">
    <vt:lpwstr>24.35</vt:lpwstr>
  </property>
  <property fmtid="{D5CDD505-2E9C-101B-9397-08002B2CF9AE}" pid="92" name="WPFirmaPPTLogoHeight">
    <vt:lpwstr>0</vt:lpwstr>
  </property>
  <property fmtid="{D5CDD505-2E9C-101B-9397-08002B2CF9AE}" pid="93" name="WPFirmaPPTTitelFarbe">
    <vt:lpwstr>108;118;124</vt:lpwstr>
  </property>
  <property fmtid="{D5CDD505-2E9C-101B-9397-08002B2CF9AE}" pid="94" name="WPFirmaPPTLogoWidth">
    <vt:lpwstr>0</vt:lpwstr>
  </property>
  <property fmtid="{D5CDD505-2E9C-101B-9397-08002B2CF9AE}" pid="95" name="WPFirmaLogoHoehe">
    <vt:lpwstr>0.9</vt:lpwstr>
  </property>
  <property fmtid="{D5CDD505-2E9C-101B-9397-08002B2CF9AE}" pid="96" name="WPFirmaRegion">
    <vt:lpwstr/>
  </property>
  <property fmtid="{D5CDD505-2E9C-101B-9397-08002B2CF9AE}" pid="97" name="WPFirmaLogoBreite">
    <vt:lpwstr>1.8</vt:lpwstr>
  </property>
  <property fmtid="{D5CDD505-2E9C-101B-9397-08002B2CF9AE}" pid="98" name="WPFirmaZusatzDE">
    <vt:lpwstr/>
  </property>
  <property fmtid="{D5CDD505-2E9C-101B-9397-08002B2CF9AE}" pid="99" name="WPFirmaZusatzFR">
    <vt:lpwstr/>
  </property>
  <property fmtid="{D5CDD505-2E9C-101B-9397-08002B2CF9AE}" pid="100" name="WPFirmaAdresszeile3">
    <vt:lpwstr/>
  </property>
  <property fmtid="{D5CDD505-2E9C-101B-9397-08002B2CF9AE}" pid="101" name="WPFirmaGruppenlogoFR">
    <vt:lpwstr>Zusatz_VICAT.png</vt:lpwstr>
  </property>
  <property fmtid="{D5CDD505-2E9C-101B-9397-08002B2CF9AE}" pid="102" name="WPVerfasserDescription">
    <vt:lpwstr> </vt:lpwstr>
  </property>
  <property fmtid="{D5CDD505-2E9C-101B-9397-08002B2CF9AE}" pid="103" name="WPVerfasserKurzzeichen">
    <vt:lpwstr> </vt:lpwstr>
  </property>
  <property fmtid="{D5CDD505-2E9C-101B-9397-08002B2CF9AE}" pid="104" name="WPVerfasserVorname">
    <vt:lpwstr> </vt:lpwstr>
  </property>
  <property fmtid="{D5CDD505-2E9C-101B-9397-08002B2CF9AE}" pid="105" name="WPVerfasserName">
    <vt:lpwstr> </vt:lpwstr>
  </property>
  <property fmtid="{D5CDD505-2E9C-101B-9397-08002B2CF9AE}" pid="106" name="WPVerfasserFunktionD">
    <vt:lpwstr> </vt:lpwstr>
  </property>
  <property fmtid="{D5CDD505-2E9C-101B-9397-08002B2CF9AE}" pid="107" name="WPVerfasserFunktionE">
    <vt:lpwstr> </vt:lpwstr>
  </property>
  <property fmtid="{D5CDD505-2E9C-101B-9397-08002B2CF9AE}" pid="108" name="WPVerfasserFunktionF">
    <vt:lpwstr> </vt:lpwstr>
  </property>
  <property fmtid="{D5CDD505-2E9C-101B-9397-08002B2CF9AE}" pid="109" name="WPVerfasserTelefonDirekt">
    <vt:lpwstr> </vt:lpwstr>
  </property>
  <property fmtid="{D5CDD505-2E9C-101B-9397-08002B2CF9AE}" pid="110" name="WPVerfasserTelefaxDirekt">
    <vt:lpwstr> </vt:lpwstr>
  </property>
  <property fmtid="{D5CDD505-2E9C-101B-9397-08002B2CF9AE}" pid="111" name="WPVerfasserMobil">
    <vt:lpwstr> </vt:lpwstr>
  </property>
  <property fmtid="{D5CDD505-2E9C-101B-9397-08002B2CF9AE}" pid="112" name="WPVerfasserEMail">
    <vt:lpwstr> </vt:lpwstr>
  </property>
  <property fmtid="{D5CDD505-2E9C-101B-9397-08002B2CF9AE}" pid="113" name="WPTitel">
    <vt:lpwstr/>
  </property>
  <property fmtid="{D5CDD505-2E9C-101B-9397-08002B2CF9AE}" pid="114" name="TemplateID">
    <vt:lpwstr>ebafede3-b690-4d4d-8524-2cf33cec7542</vt:lpwstr>
  </property>
  <property fmtid="{D5CDD505-2E9C-101B-9397-08002B2CF9AE}" pid="115" name="LanguageKey">
    <vt:lpwstr>FR</vt:lpwstr>
  </property>
  <property fmtid="{D5CDD505-2E9C-101B-9397-08002B2CF9AE}" pid="116" name="TaskPaneEnabled">
    <vt:lpwstr>True</vt:lpwstr>
  </property>
</Properties>
</file>